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5"/>
  </p:notesMasterIdLst>
  <p:sldIdLst>
    <p:sldId id="1312" r:id="rId2"/>
    <p:sldId id="1380" r:id="rId3"/>
    <p:sldId id="1381" r:id="rId4"/>
    <p:sldId id="1313" r:id="rId5"/>
    <p:sldId id="1315" r:id="rId6"/>
    <p:sldId id="1373" r:id="rId7"/>
    <p:sldId id="1314" r:id="rId8"/>
    <p:sldId id="1316" r:id="rId9"/>
    <p:sldId id="1317" r:id="rId10"/>
    <p:sldId id="1318" r:id="rId11"/>
    <p:sldId id="1319" r:id="rId12"/>
    <p:sldId id="1363" r:id="rId13"/>
    <p:sldId id="1320" r:id="rId14"/>
    <p:sldId id="1364" r:id="rId15"/>
    <p:sldId id="1389" r:id="rId16"/>
    <p:sldId id="1336" r:id="rId17"/>
    <p:sldId id="1384" r:id="rId18"/>
    <p:sldId id="1385" r:id="rId19"/>
    <p:sldId id="1337" r:id="rId20"/>
    <p:sldId id="1321" r:id="rId21"/>
    <p:sldId id="1326" r:id="rId22"/>
    <p:sldId id="1334" r:id="rId23"/>
    <p:sldId id="1322" r:id="rId24"/>
    <p:sldId id="1323" r:id="rId25"/>
    <p:sldId id="1324" r:id="rId26"/>
    <p:sldId id="1325" r:id="rId27"/>
    <p:sldId id="1330" r:id="rId28"/>
    <p:sldId id="1331" r:id="rId29"/>
    <p:sldId id="1327" r:id="rId30"/>
    <p:sldId id="1348" r:id="rId31"/>
    <p:sldId id="1329" r:id="rId32"/>
    <p:sldId id="1335" r:id="rId33"/>
    <p:sldId id="1333" r:id="rId34"/>
    <p:sldId id="1367" r:id="rId35"/>
    <p:sldId id="1338" r:id="rId36"/>
    <p:sldId id="1339" r:id="rId37"/>
    <p:sldId id="1349" r:id="rId38"/>
    <p:sldId id="1341" r:id="rId39"/>
    <p:sldId id="1342" r:id="rId40"/>
    <p:sldId id="1365" r:id="rId41"/>
    <p:sldId id="1377" r:id="rId42"/>
    <p:sldId id="1368" r:id="rId43"/>
    <p:sldId id="1376" r:id="rId44"/>
    <p:sldId id="1378" r:id="rId45"/>
    <p:sldId id="1369" r:id="rId46"/>
    <p:sldId id="1370" r:id="rId47"/>
    <p:sldId id="1371" r:id="rId48"/>
    <p:sldId id="1387" r:id="rId49"/>
    <p:sldId id="1388" r:id="rId50"/>
    <p:sldId id="1372" r:id="rId51"/>
    <p:sldId id="1346" r:id="rId52"/>
    <p:sldId id="1343" r:id="rId53"/>
    <p:sldId id="1386" r:id="rId54"/>
  </p:sldIdLst>
  <p:sldSz cx="12192000" cy="6858000"/>
  <p:notesSz cx="6858000" cy="9144000"/>
  <p:embeddedFontLst>
    <p:embeddedFont>
      <p:font typeface="Poppins" pitchFamily="2" charset="77"/>
      <p:regular r:id="rId56"/>
      <p:bold r:id="rId57"/>
      <p:italic r:id="rId58"/>
      <p:boldItalic r:id="rId59"/>
    </p:embeddedFont>
    <p:embeddedFont>
      <p:font typeface="Poppins Light" pitchFamily="2" charset="77"/>
      <p:regular r:id="rId60"/>
      <p:italic r:id="rId61"/>
    </p:embeddedFont>
    <p:embeddedFont>
      <p:font typeface="Poppins SemiBold" pitchFamily="2" charset="77"/>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169"/>
    <a:srgbClr val="FF0055"/>
    <a:srgbClr val="272856"/>
    <a:srgbClr val="050507"/>
    <a:srgbClr val="DBB7D6"/>
    <a:srgbClr val="54447B"/>
    <a:srgbClr val="9F5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07" autoAdjust="0"/>
    <p:restoredTop sz="88978" autoAdjust="0"/>
  </p:normalViewPr>
  <p:slideViewPr>
    <p:cSldViewPr snapToGrid="0" snapToObjects="1">
      <p:cViewPr varScale="1">
        <p:scale>
          <a:sx n="95" d="100"/>
          <a:sy n="95" d="100"/>
        </p:scale>
        <p:origin x="1312" y="184"/>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E0264-0A75-F94C-BE94-FD381037E5AE}"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E69D5-DA55-0C4B-8CFB-EFA05EA0B97B}" type="slidenum">
              <a:rPr lang="en-US" smtClean="0"/>
              <a:t>‹#›</a:t>
            </a:fld>
            <a:endParaRPr lang="en-US"/>
          </a:p>
        </p:txBody>
      </p:sp>
    </p:spTree>
    <p:extLst>
      <p:ext uri="{BB962C8B-B14F-4D97-AF65-F5344CB8AC3E}">
        <p14:creationId xmlns:p14="http://schemas.microsoft.com/office/powerpoint/2010/main" val="39114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3825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86341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38021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76081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63973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70915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4137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5082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493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52192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CCC5B-EB99-4F73-BC1B-D3EC30E44843}" type="slidenum">
              <a:rPr lang="en-US" smtClean="0"/>
              <a:t>19</a:t>
            </a:fld>
            <a:endParaRPr lang="en-US"/>
          </a:p>
        </p:txBody>
      </p:sp>
    </p:spTree>
    <p:extLst>
      <p:ext uri="{BB962C8B-B14F-4D97-AF65-F5344CB8AC3E}">
        <p14:creationId xmlns:p14="http://schemas.microsoft.com/office/powerpoint/2010/main" val="351060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80347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9451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14311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59894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13678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26043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29866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502636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CCC5B-EB99-4F73-BC1B-D3EC30E44843}" type="slidenum">
              <a:rPr lang="en-US" smtClean="0"/>
              <a:t>27</a:t>
            </a:fld>
            <a:endParaRPr lang="en-US"/>
          </a:p>
        </p:txBody>
      </p:sp>
    </p:spTree>
    <p:extLst>
      <p:ext uri="{BB962C8B-B14F-4D97-AF65-F5344CB8AC3E}">
        <p14:creationId xmlns:p14="http://schemas.microsoft.com/office/powerpoint/2010/main" val="1666676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109022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CCC5B-EB99-4F73-BC1B-D3EC30E44843}" type="slidenum">
              <a:rPr lang="en-US" smtClean="0"/>
              <a:t>29</a:t>
            </a:fld>
            <a:endParaRPr lang="en-US"/>
          </a:p>
        </p:txBody>
      </p:sp>
    </p:spTree>
    <p:extLst>
      <p:ext uri="{BB962C8B-B14F-4D97-AF65-F5344CB8AC3E}">
        <p14:creationId xmlns:p14="http://schemas.microsoft.com/office/powerpoint/2010/main" val="138465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4167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203518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CD169"/>
                </a:solidFill>
                <a:hlinkClick r:id="" action="ppaction://noaction">
                  <a:extLst>
                    <a:ext uri="{A12FA001-AC4F-418D-AE19-62706E023703}">
                      <ahyp:hlinkClr xmlns:ahyp="http://schemas.microsoft.com/office/drawing/2018/hyperlinkcolor" val="tx"/>
                    </a:ext>
                  </a:extLst>
                </a:hlinkClick>
              </a:rPr>
              <a:t>The founder is a research psychologist</a:t>
            </a:r>
          </a:p>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452929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728842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877940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CCC5B-EB99-4F73-BC1B-D3EC30E44843}" type="slidenum">
              <a:rPr lang="en-US" smtClean="0"/>
              <a:t>34</a:t>
            </a:fld>
            <a:endParaRPr lang="en-US"/>
          </a:p>
        </p:txBody>
      </p:sp>
    </p:spTree>
    <p:extLst>
      <p:ext uri="{BB962C8B-B14F-4D97-AF65-F5344CB8AC3E}">
        <p14:creationId xmlns:p14="http://schemas.microsoft.com/office/powerpoint/2010/main" val="123774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139483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327431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519000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467010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370220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884570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423727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ECD169"/>
              </a:solidFill>
              <a:hlinkClick r:id="" action="ppaction://noaction">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162373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661713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223143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796995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1564258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942551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221882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367455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128939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CCC5B-EB99-4F73-BC1B-D3EC30E44843}" type="slidenum">
              <a:rPr lang="en-US" smtClean="0"/>
              <a:t>5</a:t>
            </a:fld>
            <a:endParaRPr lang="en-US"/>
          </a:p>
        </p:txBody>
      </p:sp>
    </p:spTree>
    <p:extLst>
      <p:ext uri="{BB962C8B-B14F-4D97-AF65-F5344CB8AC3E}">
        <p14:creationId xmlns:p14="http://schemas.microsoft.com/office/powerpoint/2010/main" val="396817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828665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2269567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88629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39037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08117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11122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9426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15544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1674-A4DD-8245-8F07-6C69A6301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F60E2C-44E2-E440-9683-BBAF916604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C23660-1F28-E548-9E45-34BF3398E5F7}"/>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A65581B8-A881-B448-91D9-39101B31D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49A3C-2B0C-564C-902A-EF28EAD8CAAA}"/>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173122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8DF0-8165-B44E-AC43-D98B754743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7D53D-A8F1-4845-83B1-D9B49FEC7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D003-6D7B-FE4E-BBB1-20C56B99324E}"/>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87FAE2DA-2785-A748-B26C-F148C787B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7A9D0-6C8C-F24B-AED3-DBCFA3FCAF66}"/>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285633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DC5B9-A845-2C40-BCF3-008D42060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2EF622-766E-5A4D-A480-66E9833D9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D6ED3-B1C7-CF4B-9D3A-8722BF22A002}"/>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F3A3F426-ECA9-3A44-9F99-9617D884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C53CF-09E4-6744-B35D-7962938EB15A}"/>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426794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completat">
  <p:cSld name="Necompletat">
    <p:spTree>
      <p:nvGrpSpPr>
        <p:cNvPr id="1" name="Shape 15"/>
        <p:cNvGrpSpPr/>
        <p:nvPr/>
      </p:nvGrpSpPr>
      <p:grpSpPr>
        <a:xfrm>
          <a:off x="0" y="0"/>
          <a:ext cx="0" cy="0"/>
          <a:chOff x="0" y="0"/>
          <a:chExt cx="0" cy="0"/>
        </a:xfrm>
      </p:grpSpPr>
      <p:sp>
        <p:nvSpPr>
          <p:cNvPr id="16" name="Google Shape;16;p37"/>
          <p:cNvSpPr>
            <a:spLocks noGrp="1"/>
          </p:cNvSpPr>
          <p:nvPr>
            <p:ph type="pic" idx="2"/>
          </p:nvPr>
        </p:nvSpPr>
        <p:spPr>
          <a:xfrm>
            <a:off x="1473935" y="1719618"/>
            <a:ext cx="3289134" cy="3289134"/>
          </a:xfrm>
          <a:prstGeom prst="ellipse">
            <a:avLst/>
          </a:prstGeom>
          <a:noFill/>
          <a:ln>
            <a:noFill/>
          </a:ln>
        </p:spPr>
      </p:sp>
    </p:spTree>
    <p:extLst>
      <p:ext uri="{BB962C8B-B14F-4D97-AF65-F5344CB8AC3E}">
        <p14:creationId xmlns:p14="http://schemas.microsoft.com/office/powerpoint/2010/main" val="166670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ecompletat">
    <p:spTree>
      <p:nvGrpSpPr>
        <p:cNvPr id="1" name=""/>
        <p:cNvGrpSpPr/>
        <p:nvPr/>
      </p:nvGrpSpPr>
      <p:grpSpPr>
        <a:xfrm>
          <a:off x="0" y="0"/>
          <a:ext cx="0" cy="0"/>
          <a:chOff x="0" y="0"/>
          <a:chExt cx="0" cy="0"/>
        </a:xfrm>
      </p:grpSpPr>
      <p:sp>
        <p:nvSpPr>
          <p:cNvPr id="6" name="Substituent imagine 5">
            <a:extLst>
              <a:ext uri="{FF2B5EF4-FFF2-40B4-BE49-F238E27FC236}">
                <a16:creationId xmlns:a16="http://schemas.microsoft.com/office/drawing/2014/main" id="{584C989E-1A58-41D7-86ED-D06ECD82F5A4}"/>
              </a:ext>
            </a:extLst>
          </p:cNvPr>
          <p:cNvSpPr>
            <a:spLocks noGrp="1"/>
          </p:cNvSpPr>
          <p:nvPr>
            <p:ph type="pic" sz="quarter" idx="10"/>
          </p:nvPr>
        </p:nvSpPr>
        <p:spPr>
          <a:xfrm>
            <a:off x="1473935" y="1719618"/>
            <a:ext cx="3289134" cy="3289134"/>
          </a:xfrm>
          <a:prstGeom prst="ellipse">
            <a:avLst/>
          </a:prstGeom>
        </p:spPr>
        <p:txBody>
          <a:bodyPr/>
          <a:lstStyle/>
          <a:p>
            <a:endParaRPr lang="en-US"/>
          </a:p>
        </p:txBody>
      </p:sp>
    </p:spTree>
    <p:extLst>
      <p:ext uri="{BB962C8B-B14F-4D97-AF65-F5344CB8AC3E}">
        <p14:creationId xmlns:p14="http://schemas.microsoft.com/office/powerpoint/2010/main" val="381046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C602-C1BF-6D4E-9AFC-1E8CE31F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F2436-F3D0-F84D-82FA-43A47F8D24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83402-CFAE-3B4A-A439-21C0F1B4284E}"/>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477E2261-D746-A142-86A3-FF76AAF9B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BDDBF-A9A6-B140-A7CF-1C510A0A10A1}"/>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109851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6926-A76B-7644-97B1-EB3CEA5C9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F321B-8C90-0F49-B47B-8853F99AC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A985C-53A8-C24D-9B60-076BD0EFDC6C}"/>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89D70867-C308-FD4B-8DCA-D1E57D152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981AD-F51D-4044-BC42-98A70FCA88A9}"/>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278691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4660-8AA0-0E42-AB74-A76ECF634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3990D-C250-E344-A973-9C317174CD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5DCEDF-E8E4-FD4F-955F-D32A3DDE2B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10E77-3830-F34C-AB85-1568DB963BDC}"/>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6" name="Footer Placeholder 5">
            <a:extLst>
              <a:ext uri="{FF2B5EF4-FFF2-40B4-BE49-F238E27FC236}">
                <a16:creationId xmlns:a16="http://schemas.microsoft.com/office/drawing/2014/main" id="{BAF32AFD-1265-DD49-8358-FC9AEEB58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9581E-7602-544F-9396-6ACE64A53EBA}"/>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40299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6DCE-107C-5D43-9024-ACF7F867EC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5A530-0E2D-0C44-B241-0EFAC4BBD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777B0-F4D3-124A-8C69-572F23220A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AC8A0-751A-BF4C-8056-EF8130038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063E2-0A7F-A543-858B-8870011B12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7E55FB-D6ED-504F-BBAA-5824C1FA3031}"/>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8" name="Footer Placeholder 7">
            <a:extLst>
              <a:ext uri="{FF2B5EF4-FFF2-40B4-BE49-F238E27FC236}">
                <a16:creationId xmlns:a16="http://schemas.microsoft.com/office/drawing/2014/main" id="{F1E59758-F25D-EA43-9C23-DE653A156B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40BF5C-DF85-7F4B-909A-981049EA207F}"/>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195883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CF5D-72A3-3149-98A3-22C70DDC1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37B2D-D7A0-8644-AFEE-46A3B5AAA132}"/>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4" name="Footer Placeholder 3">
            <a:extLst>
              <a:ext uri="{FF2B5EF4-FFF2-40B4-BE49-F238E27FC236}">
                <a16:creationId xmlns:a16="http://schemas.microsoft.com/office/drawing/2014/main" id="{3E929DCD-1158-4443-9EED-3138F146C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D413A-1CCD-F147-B40E-96E8DFE3E334}"/>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3795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0596E-B65A-3D46-B596-C1BFA4F2FC01}"/>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3" name="Footer Placeholder 2">
            <a:extLst>
              <a:ext uri="{FF2B5EF4-FFF2-40B4-BE49-F238E27FC236}">
                <a16:creationId xmlns:a16="http://schemas.microsoft.com/office/drawing/2014/main" id="{EDC4B0F7-2AB0-D040-815A-BB7B9DEED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CA701-6AE8-8545-BB45-977D656D16CD}"/>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104393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D201-391B-6A48-80E1-258BC437E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E8E1DD-EA8E-984A-B698-EEBFE66E3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373A5A-FBBB-A94E-9EFB-BB4CDC56A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1747E-5B70-2544-B075-D720A0D77CBD}"/>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6" name="Footer Placeholder 5">
            <a:extLst>
              <a:ext uri="{FF2B5EF4-FFF2-40B4-BE49-F238E27FC236}">
                <a16:creationId xmlns:a16="http://schemas.microsoft.com/office/drawing/2014/main" id="{EF6DA31A-57F6-5846-BD44-FB3B782F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E3F2B-4BB8-BA4F-9834-F6708F806CFE}"/>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264173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2187-6A75-3C4F-9082-41801B8DA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4E2C15-0266-BE45-BA18-80F8C87A1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F5DAC-E955-A94C-A2D3-E6A59B8A3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9E8BE-E332-9D46-8F74-D547EC77AE20}"/>
              </a:ext>
            </a:extLst>
          </p:cNvPr>
          <p:cNvSpPr>
            <a:spLocks noGrp="1"/>
          </p:cNvSpPr>
          <p:nvPr>
            <p:ph type="dt" sz="half" idx="10"/>
          </p:nvPr>
        </p:nvSpPr>
        <p:spPr/>
        <p:txBody>
          <a:bodyPr/>
          <a:lstStyle/>
          <a:p>
            <a:fld id="{26A53D18-C882-FD47-A463-DF58401505C7}" type="datetimeFigureOut">
              <a:rPr lang="en-US" smtClean="0"/>
              <a:t>8/16/24</a:t>
            </a:fld>
            <a:endParaRPr lang="en-US"/>
          </a:p>
        </p:txBody>
      </p:sp>
      <p:sp>
        <p:nvSpPr>
          <p:cNvPr id="6" name="Footer Placeholder 5">
            <a:extLst>
              <a:ext uri="{FF2B5EF4-FFF2-40B4-BE49-F238E27FC236}">
                <a16:creationId xmlns:a16="http://schemas.microsoft.com/office/drawing/2014/main" id="{56ACC159-0C00-C24F-9041-E2241C459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7D4B7-5F1A-6A48-8296-74428367ABC9}"/>
              </a:ext>
            </a:extLst>
          </p:cNvPr>
          <p:cNvSpPr>
            <a:spLocks noGrp="1"/>
          </p:cNvSpPr>
          <p:nvPr>
            <p:ph type="sldNum" sz="quarter" idx="12"/>
          </p:nvPr>
        </p:nvSpPr>
        <p:spPr/>
        <p:txBody>
          <a:bodyPr/>
          <a:lstStyle/>
          <a:p>
            <a:fld id="{62BDBD9D-74D5-8D4A-A51F-08C5D906097D}" type="slidenum">
              <a:rPr lang="en-US" smtClean="0"/>
              <a:t>‹#›</a:t>
            </a:fld>
            <a:endParaRPr lang="en-US"/>
          </a:p>
        </p:txBody>
      </p:sp>
    </p:spTree>
    <p:extLst>
      <p:ext uri="{BB962C8B-B14F-4D97-AF65-F5344CB8AC3E}">
        <p14:creationId xmlns:p14="http://schemas.microsoft.com/office/powerpoint/2010/main" val="4318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F4132-AC7A-AD4B-AEA8-49D324852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3B953-8219-F04F-A857-6DBA5DA1B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81B-20D1-4040-9E58-5243C9772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53D18-C882-FD47-A463-DF58401505C7}" type="datetimeFigureOut">
              <a:rPr lang="en-US" smtClean="0"/>
              <a:t>8/16/24</a:t>
            </a:fld>
            <a:endParaRPr lang="en-US"/>
          </a:p>
        </p:txBody>
      </p:sp>
      <p:sp>
        <p:nvSpPr>
          <p:cNvPr id="5" name="Footer Placeholder 4">
            <a:extLst>
              <a:ext uri="{FF2B5EF4-FFF2-40B4-BE49-F238E27FC236}">
                <a16:creationId xmlns:a16="http://schemas.microsoft.com/office/drawing/2014/main" id="{31E9D53A-B028-FC4D-979F-57B92E41D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018FF-7C6C-DC43-A261-AF0BC20AD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DBD9D-74D5-8D4A-A51F-08C5D906097D}" type="slidenum">
              <a:rPr lang="en-US" smtClean="0"/>
              <a:t>‹#›</a:t>
            </a:fld>
            <a:endParaRPr lang="en-US"/>
          </a:p>
        </p:txBody>
      </p:sp>
    </p:spTree>
    <p:extLst>
      <p:ext uri="{BB962C8B-B14F-4D97-AF65-F5344CB8AC3E}">
        <p14:creationId xmlns:p14="http://schemas.microsoft.com/office/powerpoint/2010/main" val="257842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verywellmind.com/talkspace-online-therapy-review-4777068"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sv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sv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s://rockhealth.com/reports/a-defining-moment-for-digital-behavioral-health-four-market-trend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7.sv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9.sv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41.sv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3.sv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8" Type="http://schemas.openxmlformats.org/officeDocument/2006/relationships/hyperlink" Target="https://www.ftc.gov/news-events/news/press-releases/2023/07/ftc-gives-final-approval-order-banning-betterhelp-sharing-sensitive-health-data-advertising" TargetMode="External"/><Relationship Id="rId3" Type="http://schemas.openxmlformats.org/officeDocument/2006/relationships/image" Target="../media/image1.jpeg"/><Relationship Id="rId7" Type="http://schemas.openxmlformats.org/officeDocument/2006/relationships/hyperlink" Target="https://www.fastcompany.com/40423793/online-therapy-shows-promise-but-raises-plenty-of-ethical-questions"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 Id="rId9" Type="http://schemas.openxmlformats.org/officeDocument/2006/relationships/hyperlink" Target="https://www.ftc.gov/enforcement/refunds/betterhelp-refun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hyperlink" Target="https://www.couplesinstitute.com/wdysw-tw"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7" name="Picture 6" descr="A picture containing text, vector graphics&#10;&#10;Description automatically generated">
            <a:extLst>
              <a:ext uri="{FF2B5EF4-FFF2-40B4-BE49-F238E27FC236}">
                <a16:creationId xmlns:a16="http://schemas.microsoft.com/office/drawing/2014/main" id="{2C895778-3EDE-48B1-B520-3F232E60D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479" y="2641634"/>
            <a:ext cx="6905921" cy="3882984"/>
          </a:xfrm>
          <a:prstGeom prst="rect">
            <a:avLst/>
          </a:prstGeom>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485" name="Google Shape;485;p28"/>
          <p:cNvSpPr txBox="1"/>
          <p:nvPr/>
        </p:nvSpPr>
        <p:spPr>
          <a:xfrm>
            <a:off x="403173" y="387640"/>
            <a:ext cx="9782549" cy="191592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7200" b="1" dirty="0">
                <a:solidFill>
                  <a:srgbClr val="ECD169"/>
                </a:solidFill>
                <a:latin typeface="Poppins"/>
                <a:ea typeface="Poppins"/>
                <a:cs typeface="Poppins"/>
                <a:sym typeface="Poppins"/>
              </a:rPr>
              <a:t>The Future of Therapy</a:t>
            </a:r>
            <a:endParaRPr sz="4400" b="1" dirty="0">
              <a:solidFill>
                <a:srgbClr val="ECD169"/>
              </a:solidFill>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20253BFB-B43B-492C-9868-34E0921E116F}"/>
              </a:ext>
            </a:extLst>
          </p:cNvPr>
          <p:cNvSpPr txBox="1"/>
          <p:nvPr/>
        </p:nvSpPr>
        <p:spPr>
          <a:xfrm>
            <a:off x="403173" y="2142043"/>
            <a:ext cx="9404443" cy="646331"/>
          </a:xfrm>
          <a:prstGeom prst="rect">
            <a:avLst/>
          </a:prstGeom>
          <a:noFill/>
        </p:spPr>
        <p:txBody>
          <a:bodyPr wrap="square">
            <a:spAutoFit/>
          </a:bodyPr>
          <a:lstStyle/>
          <a:p>
            <a:r>
              <a:rPr lang="en-US" sz="3600" dirty="0">
                <a:solidFill>
                  <a:schemeClr val="bg1"/>
                </a:solidFill>
                <a:effectLst/>
                <a:latin typeface="Poppins" panose="00000500000000000000" pitchFamily="2" charset="0"/>
                <a:ea typeface="Arial" panose="020B0604020202020204" pitchFamily="34" charset="0"/>
                <a:cs typeface="Poppins" panose="00000500000000000000" pitchFamily="2" charset="0"/>
              </a:rPr>
              <a:t>What You Don't Know </a:t>
            </a:r>
            <a:r>
              <a:rPr lang="en-US" sz="3600" b="1" dirty="0">
                <a:solidFill>
                  <a:srgbClr val="ECD169"/>
                </a:solidFill>
                <a:effectLst/>
                <a:latin typeface="Poppins" panose="00000500000000000000" pitchFamily="2" charset="0"/>
                <a:ea typeface="Arial" panose="020B0604020202020204" pitchFamily="34" charset="0"/>
                <a:cs typeface="Poppins" panose="00000500000000000000" pitchFamily="2" charset="0"/>
              </a:rPr>
              <a:t>CAN</a:t>
            </a:r>
            <a:r>
              <a:rPr lang="en-US" sz="3600" dirty="0">
                <a:solidFill>
                  <a:schemeClr val="bg1"/>
                </a:solidFill>
                <a:effectLst/>
                <a:latin typeface="Poppins" panose="00000500000000000000" pitchFamily="2" charset="0"/>
                <a:ea typeface="Arial" panose="020B0604020202020204" pitchFamily="34" charset="0"/>
                <a:cs typeface="Poppins" panose="00000500000000000000" pitchFamily="2" charset="0"/>
              </a:rPr>
              <a:t> Hurt You</a:t>
            </a:r>
            <a:endParaRPr lang="en-US" sz="36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0692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5" name="Google Shape;485;p28">
            <a:extLst>
              <a:ext uri="{FF2B5EF4-FFF2-40B4-BE49-F238E27FC236}">
                <a16:creationId xmlns:a16="http://schemas.microsoft.com/office/drawing/2014/main" id="{094BB1B7-3518-492B-BC92-ECC9F32F6F50}"/>
              </a:ext>
            </a:extLst>
          </p:cNvPr>
          <p:cNvSpPr txBox="1"/>
          <p:nvPr/>
        </p:nvSpPr>
        <p:spPr>
          <a:xfrm>
            <a:off x="403173" y="665433"/>
            <a:ext cx="6312587"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a:ea typeface="Poppins"/>
                <a:cs typeface="Poppins"/>
                <a:sym typeface="Poppins"/>
              </a:rPr>
              <a:t>Benefits of Telehealth </a:t>
            </a:r>
            <a:r>
              <a:rPr lang="en-US" sz="4000" b="1" dirty="0">
                <a:solidFill>
                  <a:srgbClr val="ECD169"/>
                </a:solidFill>
                <a:latin typeface="Poppins"/>
                <a:ea typeface="Poppins"/>
                <a:cs typeface="Poppins"/>
                <a:sym typeface="Poppins"/>
              </a:rPr>
              <a:t>to Clients</a:t>
            </a:r>
            <a:endParaRPr sz="2000" b="1" dirty="0">
              <a:solidFill>
                <a:srgbClr val="ECD169"/>
              </a:solidFill>
              <a:latin typeface="Poppins Light"/>
              <a:ea typeface="Poppins Light"/>
              <a:cs typeface="Poppins Light"/>
              <a:sym typeface="Poppins Light"/>
            </a:endParaRPr>
          </a:p>
        </p:txBody>
      </p:sp>
      <p:grpSp>
        <p:nvGrpSpPr>
          <p:cNvPr id="20" name="Group 19">
            <a:extLst>
              <a:ext uri="{FF2B5EF4-FFF2-40B4-BE49-F238E27FC236}">
                <a16:creationId xmlns:a16="http://schemas.microsoft.com/office/drawing/2014/main" id="{86EDD608-CCA3-4799-A764-5E6FA99213C1}"/>
              </a:ext>
            </a:extLst>
          </p:cNvPr>
          <p:cNvGrpSpPr/>
          <p:nvPr/>
        </p:nvGrpSpPr>
        <p:grpSpPr>
          <a:xfrm>
            <a:off x="347897" y="2367192"/>
            <a:ext cx="11504862" cy="2719479"/>
            <a:chOff x="616533" y="2309721"/>
            <a:chExt cx="13965699" cy="3301163"/>
          </a:xfrm>
        </p:grpSpPr>
        <p:sp>
          <p:nvSpPr>
            <p:cNvPr id="22" name="Oval 21">
              <a:extLst>
                <a:ext uri="{FF2B5EF4-FFF2-40B4-BE49-F238E27FC236}">
                  <a16:creationId xmlns:a16="http://schemas.microsoft.com/office/drawing/2014/main" id="{7A811E78-C904-489A-ABFE-5C4659B4A32A}"/>
                </a:ext>
              </a:extLst>
            </p:cNvPr>
            <p:cNvSpPr/>
            <p:nvPr/>
          </p:nvSpPr>
          <p:spPr>
            <a:xfrm>
              <a:off x="884029"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oogle Shape;485;p28">
              <a:extLst>
                <a:ext uri="{FF2B5EF4-FFF2-40B4-BE49-F238E27FC236}">
                  <a16:creationId xmlns:a16="http://schemas.microsoft.com/office/drawing/2014/main" id="{066243AE-E9DB-41C8-9C80-D5140DC40529}"/>
                </a:ext>
              </a:extLst>
            </p:cNvPr>
            <p:cNvSpPr txBox="1"/>
            <p:nvPr/>
          </p:nvSpPr>
          <p:spPr>
            <a:xfrm>
              <a:off x="616533"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More convenient</a:t>
              </a:r>
              <a:endParaRPr sz="1100" dirty="0">
                <a:solidFill>
                  <a:srgbClr val="ECD169"/>
                </a:solidFill>
                <a:latin typeface="Poppins Light"/>
                <a:ea typeface="Poppins Light"/>
                <a:cs typeface="Poppins Light"/>
                <a:sym typeface="Poppins Light"/>
              </a:endParaRPr>
            </a:p>
          </p:txBody>
        </p:sp>
        <p:sp>
          <p:nvSpPr>
            <p:cNvPr id="24" name="Oval 23">
              <a:extLst>
                <a:ext uri="{FF2B5EF4-FFF2-40B4-BE49-F238E27FC236}">
                  <a16:creationId xmlns:a16="http://schemas.microsoft.com/office/drawing/2014/main" id="{C4E1D018-D7A0-4C17-BE3A-713248E4C9CD}"/>
                </a:ext>
              </a:extLst>
            </p:cNvPr>
            <p:cNvSpPr/>
            <p:nvPr/>
          </p:nvSpPr>
          <p:spPr>
            <a:xfrm>
              <a:off x="3784808"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485;p28">
              <a:extLst>
                <a:ext uri="{FF2B5EF4-FFF2-40B4-BE49-F238E27FC236}">
                  <a16:creationId xmlns:a16="http://schemas.microsoft.com/office/drawing/2014/main" id="{3D14D87F-429E-44D1-A5E9-749E063C0474}"/>
                </a:ext>
              </a:extLst>
            </p:cNvPr>
            <p:cNvSpPr txBox="1"/>
            <p:nvPr/>
          </p:nvSpPr>
          <p:spPr>
            <a:xfrm>
              <a:off x="3517312"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No travel to therapist’s office</a:t>
              </a:r>
              <a:endParaRPr sz="1100" dirty="0">
                <a:solidFill>
                  <a:srgbClr val="ECD169"/>
                </a:solidFill>
                <a:latin typeface="Poppins Light"/>
                <a:ea typeface="Poppins Light"/>
                <a:cs typeface="Poppins Light"/>
                <a:sym typeface="Poppins Light"/>
              </a:endParaRPr>
            </a:p>
          </p:txBody>
        </p:sp>
        <p:sp>
          <p:nvSpPr>
            <p:cNvPr id="26" name="Oval 25">
              <a:extLst>
                <a:ext uri="{FF2B5EF4-FFF2-40B4-BE49-F238E27FC236}">
                  <a16:creationId xmlns:a16="http://schemas.microsoft.com/office/drawing/2014/main" id="{AE4C6652-1DF7-4E92-83A4-C5FBD833EAF9}"/>
                </a:ext>
              </a:extLst>
            </p:cNvPr>
            <p:cNvSpPr/>
            <p:nvPr/>
          </p:nvSpPr>
          <p:spPr>
            <a:xfrm>
              <a:off x="6685588"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Google Shape;485;p28">
              <a:extLst>
                <a:ext uri="{FF2B5EF4-FFF2-40B4-BE49-F238E27FC236}">
                  <a16:creationId xmlns:a16="http://schemas.microsoft.com/office/drawing/2014/main" id="{7460D7EA-FAA1-44E5-A9B5-06FCC92003E0}"/>
                </a:ext>
              </a:extLst>
            </p:cNvPr>
            <p:cNvSpPr txBox="1"/>
            <p:nvPr/>
          </p:nvSpPr>
          <p:spPr>
            <a:xfrm>
              <a:off x="6418091"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Ease of access to care</a:t>
              </a:r>
              <a:endParaRPr sz="1100" dirty="0">
                <a:solidFill>
                  <a:srgbClr val="ECD169"/>
                </a:solidFill>
                <a:latin typeface="Poppins Light"/>
                <a:ea typeface="Poppins Light"/>
                <a:cs typeface="Poppins Light"/>
                <a:sym typeface="Poppins Light"/>
              </a:endParaRPr>
            </a:p>
          </p:txBody>
        </p:sp>
        <p:sp>
          <p:nvSpPr>
            <p:cNvPr id="34" name="Oval 33">
              <a:extLst>
                <a:ext uri="{FF2B5EF4-FFF2-40B4-BE49-F238E27FC236}">
                  <a16:creationId xmlns:a16="http://schemas.microsoft.com/office/drawing/2014/main" id="{E5298F00-ACC2-4D88-85CE-B024FF51045E}"/>
                </a:ext>
              </a:extLst>
            </p:cNvPr>
            <p:cNvSpPr/>
            <p:nvPr/>
          </p:nvSpPr>
          <p:spPr>
            <a:xfrm>
              <a:off x="9586366"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Google Shape;485;p28">
              <a:extLst>
                <a:ext uri="{FF2B5EF4-FFF2-40B4-BE49-F238E27FC236}">
                  <a16:creationId xmlns:a16="http://schemas.microsoft.com/office/drawing/2014/main" id="{138C1BE1-0C61-4D41-BAE6-41F6DFAD7E41}"/>
                </a:ext>
              </a:extLst>
            </p:cNvPr>
            <p:cNvSpPr txBox="1"/>
            <p:nvPr/>
          </p:nvSpPr>
          <p:spPr>
            <a:xfrm>
              <a:off x="9344568" y="4447516"/>
              <a:ext cx="2390232"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Broader range of therapists to choose from</a:t>
              </a:r>
            </a:p>
          </p:txBody>
        </p:sp>
        <p:sp>
          <p:nvSpPr>
            <p:cNvPr id="36" name="Oval 35">
              <a:extLst>
                <a:ext uri="{FF2B5EF4-FFF2-40B4-BE49-F238E27FC236}">
                  <a16:creationId xmlns:a16="http://schemas.microsoft.com/office/drawing/2014/main" id="{18AC7367-5228-4760-BB50-8FAA30EAD005}"/>
                </a:ext>
              </a:extLst>
            </p:cNvPr>
            <p:cNvSpPr/>
            <p:nvPr/>
          </p:nvSpPr>
          <p:spPr>
            <a:xfrm>
              <a:off x="12433799"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Google Shape;485;p28">
              <a:extLst>
                <a:ext uri="{FF2B5EF4-FFF2-40B4-BE49-F238E27FC236}">
                  <a16:creationId xmlns:a16="http://schemas.microsoft.com/office/drawing/2014/main" id="{0916D4B2-4462-400A-B568-99ECD4718363}"/>
                </a:ext>
              </a:extLst>
            </p:cNvPr>
            <p:cNvSpPr txBox="1"/>
            <p:nvPr/>
          </p:nvSpPr>
          <p:spPr>
            <a:xfrm>
              <a:off x="12192000" y="4447516"/>
              <a:ext cx="2390232"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Potentially lower </a:t>
              </a:r>
            </a:p>
            <a:p>
              <a:pPr lvl="0" algn="ctr">
                <a:lnSpc>
                  <a:spcPct val="80000"/>
                </a:lnSpc>
                <a:buClr>
                  <a:srgbClr val="ECD169"/>
                </a:buClr>
                <a:buSzPts val="5200"/>
              </a:pPr>
              <a:r>
                <a:rPr lang="en-US" sz="2000" dirty="0">
                  <a:solidFill>
                    <a:schemeClr val="bg1"/>
                  </a:solidFill>
                  <a:latin typeface="Poppins"/>
                  <a:ea typeface="Poppins"/>
                  <a:cs typeface="Poppins"/>
                  <a:sym typeface="Poppins"/>
                </a:rPr>
                <a:t>costs</a:t>
              </a:r>
            </a:p>
          </p:txBody>
        </p:sp>
      </p:grpSp>
      <p:grpSp>
        <p:nvGrpSpPr>
          <p:cNvPr id="6" name="Group 5">
            <a:extLst>
              <a:ext uri="{FF2B5EF4-FFF2-40B4-BE49-F238E27FC236}">
                <a16:creationId xmlns:a16="http://schemas.microsoft.com/office/drawing/2014/main" id="{4E2556D1-5B1B-4C56-B152-E225C26101E2}"/>
              </a:ext>
            </a:extLst>
          </p:cNvPr>
          <p:cNvGrpSpPr/>
          <p:nvPr/>
        </p:nvGrpSpPr>
        <p:grpSpPr>
          <a:xfrm>
            <a:off x="3169253" y="2775968"/>
            <a:ext cx="1097280" cy="753124"/>
            <a:chOff x="3169253" y="2775968"/>
            <a:chExt cx="1097280" cy="753124"/>
          </a:xfrm>
        </p:grpSpPr>
        <p:sp>
          <p:nvSpPr>
            <p:cNvPr id="4" name="Graphic 2">
              <a:extLst>
                <a:ext uri="{FF2B5EF4-FFF2-40B4-BE49-F238E27FC236}">
                  <a16:creationId xmlns:a16="http://schemas.microsoft.com/office/drawing/2014/main" id="{8EFBB92C-0E3B-4D20-A7B4-5E269B9BDF91}"/>
                </a:ext>
              </a:extLst>
            </p:cNvPr>
            <p:cNvSpPr/>
            <p:nvPr/>
          </p:nvSpPr>
          <p:spPr>
            <a:xfrm>
              <a:off x="3312427" y="2775968"/>
              <a:ext cx="861628" cy="753124"/>
            </a:xfrm>
            <a:custGeom>
              <a:avLst/>
              <a:gdLst>
                <a:gd name="connsiteX0" fmla="*/ 731611 w 4754837"/>
                <a:gd name="connsiteY0" fmla="*/ 3345332 h 4464842"/>
                <a:gd name="connsiteX1" fmla="*/ 731611 w 4754837"/>
                <a:gd name="connsiteY1" fmla="*/ 3291830 h 4464842"/>
                <a:gd name="connsiteX2" fmla="*/ 365747 w 4754837"/>
                <a:gd name="connsiteY2" fmla="*/ 3291830 h 4464842"/>
                <a:gd name="connsiteX3" fmla="*/ 365747 w 4754837"/>
                <a:gd name="connsiteY3" fmla="*/ 2560297 h 4464842"/>
                <a:gd name="connsiteX4" fmla="*/ 731533 w 4754837"/>
                <a:gd name="connsiteY4" fmla="*/ 1828803 h 4464842"/>
                <a:gd name="connsiteX5" fmla="*/ 936852 w 4754837"/>
                <a:gd name="connsiteY5" fmla="*/ 1828803 h 4464842"/>
                <a:gd name="connsiteX6" fmla="*/ 1302638 w 4754837"/>
                <a:gd name="connsiteY6" fmla="*/ 548611 h 4464842"/>
                <a:gd name="connsiteX7" fmla="*/ 3528255 w 4754837"/>
                <a:gd name="connsiteY7" fmla="*/ 548611 h 4464842"/>
                <a:gd name="connsiteX8" fmla="*/ 3345401 w 4754837"/>
                <a:gd name="connsiteY8" fmla="*/ 731504 h 4464842"/>
                <a:gd name="connsiteX9" fmla="*/ 1441032 w 4754837"/>
                <a:gd name="connsiteY9" fmla="*/ 731504 h 4464842"/>
                <a:gd name="connsiteX10" fmla="*/ 1127063 w 4754837"/>
                <a:gd name="connsiteY10" fmla="*/ 1828784 h 4464842"/>
                <a:gd name="connsiteX11" fmla="*/ 2248052 w 4754837"/>
                <a:gd name="connsiteY11" fmla="*/ 1828784 h 4464842"/>
                <a:gd name="connsiteX12" fmla="*/ 2065159 w 4754837"/>
                <a:gd name="connsiteY12" fmla="*/ 2011638 h 4464842"/>
                <a:gd name="connsiteX13" fmla="*/ 842378 w 4754837"/>
                <a:gd name="connsiteY13" fmla="*/ 2011638 h 4464842"/>
                <a:gd name="connsiteX14" fmla="*/ 548581 w 4754837"/>
                <a:gd name="connsiteY14" fmla="*/ 2601034 h 4464842"/>
                <a:gd name="connsiteX15" fmla="*/ 548581 w 4754837"/>
                <a:gd name="connsiteY15" fmla="*/ 3108918 h 4464842"/>
                <a:gd name="connsiteX16" fmla="*/ 967909 w 4754837"/>
                <a:gd name="connsiteY16" fmla="*/ 3108918 h 4464842"/>
                <a:gd name="connsiteX17" fmla="*/ 1072258 w 4754837"/>
                <a:gd name="connsiteY17" fmla="*/ 3780580 h 4464842"/>
                <a:gd name="connsiteX18" fmla="*/ 1188560 w 4754837"/>
                <a:gd name="connsiteY18" fmla="*/ 3847632 h 4464842"/>
                <a:gd name="connsiteX19" fmla="*/ 1645773 w 4754837"/>
                <a:gd name="connsiteY19" fmla="*/ 3583717 h 4464842"/>
                <a:gd name="connsiteX20" fmla="*/ 1645852 w 4754837"/>
                <a:gd name="connsiteY20" fmla="*/ 3291830 h 4464842"/>
                <a:gd name="connsiteX21" fmla="*/ 3474782 w 4754837"/>
                <a:gd name="connsiteY21" fmla="*/ 3291830 h 4464842"/>
                <a:gd name="connsiteX22" fmla="*/ 3474704 w 4754837"/>
                <a:gd name="connsiteY22" fmla="*/ 3584020 h 4464842"/>
                <a:gd name="connsiteX23" fmla="*/ 3931721 w 4754837"/>
                <a:gd name="connsiteY23" fmla="*/ 3847622 h 4464842"/>
                <a:gd name="connsiteX24" fmla="*/ 4388934 w 4754837"/>
                <a:gd name="connsiteY24" fmla="*/ 3583707 h 4464842"/>
                <a:gd name="connsiteX25" fmla="*/ 4389012 w 4754837"/>
                <a:gd name="connsiteY25" fmla="*/ 3291820 h 4464842"/>
                <a:gd name="connsiteX26" fmla="*/ 4754838 w 4754837"/>
                <a:gd name="connsiteY26" fmla="*/ 3291820 h 4464842"/>
                <a:gd name="connsiteX27" fmla="*/ 4754838 w 4754837"/>
                <a:gd name="connsiteY27" fmla="*/ 2560287 h 4464842"/>
                <a:gd name="connsiteX28" fmla="*/ 4389091 w 4754837"/>
                <a:gd name="connsiteY28" fmla="*/ 1828794 h 4464842"/>
                <a:gd name="connsiteX29" fmla="*/ 4183733 w 4754837"/>
                <a:gd name="connsiteY29" fmla="*/ 1828794 h 4464842"/>
                <a:gd name="connsiteX30" fmla="*/ 3926019 w 4754837"/>
                <a:gd name="connsiteY30" fmla="*/ 926770 h 4464842"/>
                <a:gd name="connsiteX31" fmla="*/ 3777798 w 4754837"/>
                <a:gd name="connsiteY31" fmla="*/ 1074992 h 4464842"/>
                <a:gd name="connsiteX32" fmla="*/ 3993492 w 4754837"/>
                <a:gd name="connsiteY32" fmla="*/ 1828794 h 4464842"/>
                <a:gd name="connsiteX33" fmla="*/ 3023996 w 4754837"/>
                <a:gd name="connsiteY33" fmla="*/ 1828794 h 4464842"/>
                <a:gd name="connsiteX34" fmla="*/ 2841103 w 4754837"/>
                <a:gd name="connsiteY34" fmla="*/ 2011647 h 4464842"/>
                <a:gd name="connsiteX35" fmla="*/ 4277560 w 4754837"/>
                <a:gd name="connsiteY35" fmla="*/ 2011647 h 4464842"/>
                <a:gd name="connsiteX36" fmla="*/ 4572013 w 4754837"/>
                <a:gd name="connsiteY36" fmla="*/ 2601043 h 4464842"/>
                <a:gd name="connsiteX37" fmla="*/ 4572013 w 4754837"/>
                <a:gd name="connsiteY37" fmla="*/ 3108927 h 4464842"/>
                <a:gd name="connsiteX38" fmla="*/ 1743872 w 4754837"/>
                <a:gd name="connsiteY38" fmla="*/ 3108927 h 4464842"/>
                <a:gd name="connsiteX39" fmla="*/ 1462968 w 4754837"/>
                <a:gd name="connsiteY39" fmla="*/ 3389831 h 4464842"/>
                <a:gd name="connsiteX40" fmla="*/ 1462968 w 4754837"/>
                <a:gd name="connsiteY40" fmla="*/ 3476203 h 4464842"/>
                <a:gd name="connsiteX41" fmla="*/ 1258414 w 4754837"/>
                <a:gd name="connsiteY41" fmla="*/ 3594376 h 4464842"/>
                <a:gd name="connsiteX42" fmla="*/ 1462968 w 4754837"/>
                <a:gd name="connsiteY42" fmla="*/ 3389821 h 4464842"/>
                <a:gd name="connsiteX43" fmla="*/ 4206169 w 4754837"/>
                <a:gd name="connsiteY43" fmla="*/ 3291830 h 4464842"/>
                <a:gd name="connsiteX44" fmla="*/ 4206129 w 4754837"/>
                <a:gd name="connsiteY44" fmla="*/ 3476213 h 4464842"/>
                <a:gd name="connsiteX45" fmla="*/ 3931809 w 4754837"/>
                <a:gd name="connsiteY45" fmla="*/ 3634730 h 4464842"/>
                <a:gd name="connsiteX46" fmla="*/ 3657568 w 4754837"/>
                <a:gd name="connsiteY46" fmla="*/ 3476408 h 4464842"/>
                <a:gd name="connsiteX47" fmla="*/ 3657646 w 4754837"/>
                <a:gd name="connsiteY47" fmla="*/ 3291830 h 4464842"/>
                <a:gd name="connsiteX48" fmla="*/ 4206207 w 4754837"/>
                <a:gd name="connsiteY48" fmla="*/ 2455556 h 4464842"/>
                <a:gd name="connsiteX49" fmla="*/ 4206169 w 4754837"/>
                <a:gd name="connsiteY49" fmla="*/ 2666773 h 4464842"/>
                <a:gd name="connsiteX50" fmla="*/ 4023275 w 4754837"/>
                <a:gd name="connsiteY50" fmla="*/ 2772474 h 4464842"/>
                <a:gd name="connsiteX51" fmla="*/ 3840461 w 4754837"/>
                <a:gd name="connsiteY51" fmla="*/ 2666890 h 4464842"/>
                <a:gd name="connsiteX52" fmla="*/ 3840539 w 4754837"/>
                <a:gd name="connsiteY52" fmla="*/ 2455674 h 4464842"/>
                <a:gd name="connsiteX53" fmla="*/ 4023393 w 4754837"/>
                <a:gd name="connsiteY53" fmla="*/ 2350011 h 4464842"/>
                <a:gd name="connsiteX54" fmla="*/ 1280193 w 4754837"/>
                <a:gd name="connsiteY54" fmla="*/ 2455556 h 4464842"/>
                <a:gd name="connsiteX55" fmla="*/ 1280114 w 4754837"/>
                <a:gd name="connsiteY55" fmla="*/ 2666773 h 4464842"/>
                <a:gd name="connsiteX56" fmla="*/ 1097221 w 4754837"/>
                <a:gd name="connsiteY56" fmla="*/ 2772474 h 4464842"/>
                <a:gd name="connsiteX57" fmla="*/ 914407 w 4754837"/>
                <a:gd name="connsiteY57" fmla="*/ 2666890 h 4464842"/>
                <a:gd name="connsiteX58" fmla="*/ 914485 w 4754837"/>
                <a:gd name="connsiteY58" fmla="*/ 2455674 h 4464842"/>
                <a:gd name="connsiteX59" fmla="*/ 1097378 w 4754837"/>
                <a:gd name="connsiteY59" fmla="*/ 2350011 h 4464842"/>
                <a:gd name="connsiteX60" fmla="*/ 0 w 4754837"/>
                <a:gd name="connsiteY60" fmla="*/ 4335530 h 4464842"/>
                <a:gd name="connsiteX61" fmla="*/ 129313 w 4754837"/>
                <a:gd name="connsiteY61" fmla="*/ 4464842 h 4464842"/>
                <a:gd name="connsiteX62" fmla="*/ 4464842 w 4754837"/>
                <a:gd name="connsiteY62" fmla="*/ 129312 h 4464842"/>
                <a:gd name="connsiteX63" fmla="*/ 4335530 w 4754837"/>
                <a:gd name="connsiteY63" fmla="*/ 0 h 446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754837" h="4464842">
                  <a:moveTo>
                    <a:pt x="731611" y="3345332"/>
                  </a:moveTo>
                  <a:lnTo>
                    <a:pt x="731611" y="3291830"/>
                  </a:lnTo>
                  <a:lnTo>
                    <a:pt x="365747" y="3291830"/>
                  </a:lnTo>
                  <a:lnTo>
                    <a:pt x="365747" y="2560297"/>
                  </a:lnTo>
                  <a:lnTo>
                    <a:pt x="731533" y="1828803"/>
                  </a:lnTo>
                  <a:lnTo>
                    <a:pt x="936852" y="1828803"/>
                  </a:lnTo>
                  <a:lnTo>
                    <a:pt x="1302638" y="548611"/>
                  </a:lnTo>
                  <a:lnTo>
                    <a:pt x="3528255" y="548611"/>
                  </a:lnTo>
                  <a:lnTo>
                    <a:pt x="3345401" y="731504"/>
                  </a:lnTo>
                  <a:lnTo>
                    <a:pt x="1441032" y="731504"/>
                  </a:lnTo>
                  <a:lnTo>
                    <a:pt x="1127063" y="1828784"/>
                  </a:lnTo>
                  <a:lnTo>
                    <a:pt x="2248052" y="1828784"/>
                  </a:lnTo>
                  <a:lnTo>
                    <a:pt x="2065159" y="2011638"/>
                  </a:lnTo>
                  <a:lnTo>
                    <a:pt x="842378" y="2011638"/>
                  </a:lnTo>
                  <a:lnTo>
                    <a:pt x="548581" y="2601034"/>
                  </a:lnTo>
                  <a:lnTo>
                    <a:pt x="548581" y="3108918"/>
                  </a:lnTo>
                  <a:lnTo>
                    <a:pt x="967909" y="3108918"/>
                  </a:lnTo>
                  <a:close/>
                  <a:moveTo>
                    <a:pt x="1072258" y="3780580"/>
                  </a:moveTo>
                  <a:lnTo>
                    <a:pt x="1188560" y="3847632"/>
                  </a:lnTo>
                  <a:lnTo>
                    <a:pt x="1645773" y="3583717"/>
                  </a:lnTo>
                  <a:lnTo>
                    <a:pt x="1645852" y="3291830"/>
                  </a:lnTo>
                  <a:lnTo>
                    <a:pt x="3474782" y="3291830"/>
                  </a:lnTo>
                  <a:lnTo>
                    <a:pt x="3474704" y="3584020"/>
                  </a:lnTo>
                  <a:lnTo>
                    <a:pt x="3931721" y="3847622"/>
                  </a:lnTo>
                  <a:lnTo>
                    <a:pt x="4388934" y="3583707"/>
                  </a:lnTo>
                  <a:lnTo>
                    <a:pt x="4389012" y="3291820"/>
                  </a:lnTo>
                  <a:lnTo>
                    <a:pt x="4754838" y="3291820"/>
                  </a:lnTo>
                  <a:lnTo>
                    <a:pt x="4754838" y="2560287"/>
                  </a:lnTo>
                  <a:lnTo>
                    <a:pt x="4389091" y="1828794"/>
                  </a:lnTo>
                  <a:lnTo>
                    <a:pt x="4183733" y="1828794"/>
                  </a:lnTo>
                  <a:lnTo>
                    <a:pt x="3926019" y="926770"/>
                  </a:lnTo>
                  <a:lnTo>
                    <a:pt x="3777798" y="1074992"/>
                  </a:lnTo>
                  <a:lnTo>
                    <a:pt x="3993492" y="1828794"/>
                  </a:lnTo>
                  <a:lnTo>
                    <a:pt x="3023996" y="1828794"/>
                  </a:lnTo>
                  <a:lnTo>
                    <a:pt x="2841103" y="2011647"/>
                  </a:lnTo>
                  <a:lnTo>
                    <a:pt x="4277560" y="2011647"/>
                  </a:lnTo>
                  <a:lnTo>
                    <a:pt x="4572013" y="2601043"/>
                  </a:lnTo>
                  <a:lnTo>
                    <a:pt x="4572013" y="3108927"/>
                  </a:lnTo>
                  <a:lnTo>
                    <a:pt x="1743872" y="3108927"/>
                  </a:lnTo>
                  <a:lnTo>
                    <a:pt x="1462968" y="3389831"/>
                  </a:lnTo>
                  <a:lnTo>
                    <a:pt x="1462968" y="3476203"/>
                  </a:lnTo>
                  <a:lnTo>
                    <a:pt x="1258414" y="3594376"/>
                  </a:lnTo>
                  <a:lnTo>
                    <a:pt x="1462968" y="3389821"/>
                  </a:lnTo>
                  <a:close/>
                  <a:moveTo>
                    <a:pt x="4206169" y="3291830"/>
                  </a:moveTo>
                  <a:lnTo>
                    <a:pt x="4206129" y="3476213"/>
                  </a:lnTo>
                  <a:lnTo>
                    <a:pt x="3931809" y="3634730"/>
                  </a:lnTo>
                  <a:lnTo>
                    <a:pt x="3657568" y="3476408"/>
                  </a:lnTo>
                  <a:lnTo>
                    <a:pt x="3657646" y="3291830"/>
                  </a:lnTo>
                  <a:close/>
                  <a:moveTo>
                    <a:pt x="4206207" y="2455556"/>
                  </a:moveTo>
                  <a:lnTo>
                    <a:pt x="4206169" y="2666773"/>
                  </a:lnTo>
                  <a:lnTo>
                    <a:pt x="4023275" y="2772474"/>
                  </a:lnTo>
                  <a:lnTo>
                    <a:pt x="3840461" y="2666890"/>
                  </a:lnTo>
                  <a:lnTo>
                    <a:pt x="3840539" y="2455674"/>
                  </a:lnTo>
                  <a:lnTo>
                    <a:pt x="4023393" y="2350011"/>
                  </a:lnTo>
                  <a:close/>
                  <a:moveTo>
                    <a:pt x="1280193" y="2455556"/>
                  </a:moveTo>
                  <a:lnTo>
                    <a:pt x="1280114" y="2666773"/>
                  </a:lnTo>
                  <a:lnTo>
                    <a:pt x="1097221" y="2772474"/>
                  </a:lnTo>
                  <a:lnTo>
                    <a:pt x="914407" y="2666890"/>
                  </a:lnTo>
                  <a:lnTo>
                    <a:pt x="914485" y="2455674"/>
                  </a:lnTo>
                  <a:lnTo>
                    <a:pt x="1097378" y="2350011"/>
                  </a:lnTo>
                  <a:close/>
                  <a:moveTo>
                    <a:pt x="0" y="4335530"/>
                  </a:moveTo>
                  <a:lnTo>
                    <a:pt x="129313" y="4464842"/>
                  </a:lnTo>
                  <a:lnTo>
                    <a:pt x="4464842" y="129312"/>
                  </a:lnTo>
                  <a:lnTo>
                    <a:pt x="4335530" y="0"/>
                  </a:lnTo>
                  <a:close/>
                </a:path>
              </a:pathLst>
            </a:custGeom>
            <a:solidFill>
              <a:schemeClr val="bg1"/>
            </a:solidFill>
            <a:ln w="9797"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507A8E49-5560-44CD-BC16-D399C012E119}"/>
                </a:ext>
              </a:extLst>
            </p:cNvPr>
            <p:cNvSpPr/>
            <p:nvPr/>
          </p:nvSpPr>
          <p:spPr>
            <a:xfrm rot="2820128">
              <a:off x="3695033" y="2603650"/>
              <a:ext cx="45720" cy="1097280"/>
            </a:xfrm>
            <a:prstGeom prst="rect">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a:extLst>
              <a:ext uri="{FF2B5EF4-FFF2-40B4-BE49-F238E27FC236}">
                <a16:creationId xmlns:a16="http://schemas.microsoft.com/office/drawing/2014/main" id="{B6B09A16-FC51-41BB-B399-C696F2504A7E}"/>
              </a:ext>
            </a:extLst>
          </p:cNvPr>
          <p:cNvGrpSpPr/>
          <p:nvPr/>
        </p:nvGrpSpPr>
        <p:grpSpPr>
          <a:xfrm>
            <a:off x="933939" y="2761414"/>
            <a:ext cx="907818" cy="728177"/>
            <a:chOff x="-8594763" y="1161759"/>
            <a:chExt cx="5212075" cy="4180695"/>
          </a:xfrm>
        </p:grpSpPr>
        <p:sp>
          <p:nvSpPr>
            <p:cNvPr id="10" name="Freeform: Shape 9">
              <a:extLst>
                <a:ext uri="{FF2B5EF4-FFF2-40B4-BE49-F238E27FC236}">
                  <a16:creationId xmlns:a16="http://schemas.microsoft.com/office/drawing/2014/main" id="{477A38FD-72A9-46DD-BCD9-042E0C875F5C}"/>
                </a:ext>
              </a:extLst>
            </p:cNvPr>
            <p:cNvSpPr/>
            <p:nvPr/>
          </p:nvSpPr>
          <p:spPr>
            <a:xfrm>
              <a:off x="-8594763" y="1239927"/>
              <a:ext cx="4098356" cy="4102527"/>
            </a:xfrm>
            <a:custGeom>
              <a:avLst/>
              <a:gdLst>
                <a:gd name="connsiteX0" fmla="*/ 3659435 w 4098356"/>
                <a:gd name="connsiteY0" fmla="*/ 1468987 h 4102527"/>
                <a:gd name="connsiteX1" fmla="*/ 2754199 w 4098356"/>
                <a:gd name="connsiteY1" fmla="*/ 1468987 h 4102527"/>
                <a:gd name="connsiteX2" fmla="*/ 2940726 w 4098356"/>
                <a:gd name="connsiteY2" fmla="*/ 689918 h 4102527"/>
                <a:gd name="connsiteX3" fmla="*/ 2496338 w 4098356"/>
                <a:gd name="connsiteY3" fmla="*/ 37027 h 4102527"/>
                <a:gd name="connsiteX4" fmla="*/ 2156191 w 4098356"/>
                <a:gd name="connsiteY4" fmla="*/ 37027 h 4102527"/>
                <a:gd name="connsiteX5" fmla="*/ 1942221 w 4098356"/>
                <a:gd name="connsiteY5" fmla="*/ 300364 h 4102527"/>
                <a:gd name="connsiteX6" fmla="*/ 1887337 w 4098356"/>
                <a:gd name="connsiteY6" fmla="*/ 514334 h 4102527"/>
                <a:gd name="connsiteX7" fmla="*/ 1300273 w 4098356"/>
                <a:gd name="connsiteY7" fmla="*/ 1452528 h 4102527"/>
                <a:gd name="connsiteX8" fmla="*/ 1135671 w 4098356"/>
                <a:gd name="connsiteY8" fmla="*/ 1562246 h 4102527"/>
                <a:gd name="connsiteX9" fmla="*/ 943627 w 4098356"/>
                <a:gd name="connsiteY9" fmla="*/ 1474454 h 4102527"/>
                <a:gd name="connsiteX10" fmla="*/ 252390 w 4098356"/>
                <a:gd name="connsiteY10" fmla="*/ 1474493 h 4102527"/>
                <a:gd name="connsiteX11" fmla="*/ 0 w 4098356"/>
                <a:gd name="connsiteY11" fmla="*/ 1726887 h 4102527"/>
                <a:gd name="connsiteX12" fmla="*/ 0 w 4098356"/>
                <a:gd name="connsiteY12" fmla="*/ 3778801 h 4102527"/>
                <a:gd name="connsiteX13" fmla="*/ 252390 w 4098356"/>
                <a:gd name="connsiteY13" fmla="*/ 4031194 h 4102527"/>
                <a:gd name="connsiteX14" fmla="*/ 938190 w 4098356"/>
                <a:gd name="connsiteY14" fmla="*/ 4031194 h 4102527"/>
                <a:gd name="connsiteX15" fmla="*/ 1146683 w 4098356"/>
                <a:gd name="connsiteY15" fmla="*/ 3921476 h 4102527"/>
                <a:gd name="connsiteX16" fmla="*/ 2370150 w 4098356"/>
                <a:gd name="connsiteY16" fmla="*/ 4102528 h 4102527"/>
                <a:gd name="connsiteX17" fmla="*/ 3374162 w 4098356"/>
                <a:gd name="connsiteY17" fmla="*/ 4102449 h 4102527"/>
                <a:gd name="connsiteX18" fmla="*/ 3813083 w 4098356"/>
                <a:gd name="connsiteY18" fmla="*/ 3663527 h 4102527"/>
                <a:gd name="connsiteX19" fmla="*/ 3752733 w 4098356"/>
                <a:gd name="connsiteY19" fmla="*/ 3444091 h 4102527"/>
                <a:gd name="connsiteX20" fmla="*/ 3955720 w 4098356"/>
                <a:gd name="connsiteY20" fmla="*/ 3076502 h 4102527"/>
                <a:gd name="connsiteX21" fmla="*/ 3895370 w 4098356"/>
                <a:gd name="connsiteY21" fmla="*/ 2857066 h 4102527"/>
                <a:gd name="connsiteX22" fmla="*/ 4098357 w 4098356"/>
                <a:gd name="connsiteY22" fmla="*/ 2489477 h 4102527"/>
                <a:gd name="connsiteX23" fmla="*/ 3983123 w 4098356"/>
                <a:gd name="connsiteY23" fmla="*/ 2198698 h 4102527"/>
                <a:gd name="connsiteX24" fmla="*/ 4098357 w 4098356"/>
                <a:gd name="connsiteY24" fmla="*/ 1907918 h 4102527"/>
                <a:gd name="connsiteX25" fmla="*/ 3659474 w 4098356"/>
                <a:gd name="connsiteY25" fmla="*/ 1468958 h 4102527"/>
                <a:gd name="connsiteX26" fmla="*/ 598023 w 4098356"/>
                <a:gd name="connsiteY26" fmla="*/ 3674520 h 4102527"/>
                <a:gd name="connsiteX27" fmla="*/ 411496 w 4098356"/>
                <a:gd name="connsiteY27" fmla="*/ 3487992 h 4102527"/>
                <a:gd name="connsiteX28" fmla="*/ 598023 w 4098356"/>
                <a:gd name="connsiteY28" fmla="*/ 3301464 h 4102527"/>
                <a:gd name="connsiteX29" fmla="*/ 784551 w 4098356"/>
                <a:gd name="connsiteY29" fmla="*/ 3487992 h 4102527"/>
                <a:gd name="connsiteX30" fmla="*/ 598023 w 4098356"/>
                <a:gd name="connsiteY30" fmla="*/ 3674520 h 4102527"/>
                <a:gd name="connsiteX31" fmla="*/ 3385115 w 4098356"/>
                <a:gd name="connsiteY31" fmla="*/ 2341325 h 4102527"/>
                <a:gd name="connsiteX32" fmla="*/ 3659435 w 4098356"/>
                <a:gd name="connsiteY32" fmla="*/ 2341325 h 4102527"/>
                <a:gd name="connsiteX33" fmla="*/ 3807577 w 4098356"/>
                <a:gd name="connsiteY33" fmla="*/ 2489467 h 4102527"/>
                <a:gd name="connsiteX34" fmla="*/ 3659435 w 4098356"/>
                <a:gd name="connsiteY34" fmla="*/ 2637610 h 4102527"/>
                <a:gd name="connsiteX35" fmla="*/ 3330231 w 4098356"/>
                <a:gd name="connsiteY35" fmla="*/ 2637610 h 4102527"/>
                <a:gd name="connsiteX36" fmla="*/ 3187595 w 4098356"/>
                <a:gd name="connsiteY36" fmla="*/ 2780246 h 4102527"/>
                <a:gd name="connsiteX37" fmla="*/ 3330231 w 4098356"/>
                <a:gd name="connsiteY37" fmla="*/ 2922883 h 4102527"/>
                <a:gd name="connsiteX38" fmla="*/ 3516759 w 4098356"/>
                <a:gd name="connsiteY38" fmla="*/ 2922883 h 4102527"/>
                <a:gd name="connsiteX39" fmla="*/ 3664902 w 4098356"/>
                <a:gd name="connsiteY39" fmla="*/ 3071025 h 4102527"/>
                <a:gd name="connsiteX40" fmla="*/ 3516759 w 4098356"/>
                <a:gd name="connsiteY40" fmla="*/ 3219168 h 4102527"/>
                <a:gd name="connsiteX41" fmla="*/ 3225980 w 4098356"/>
                <a:gd name="connsiteY41" fmla="*/ 3219168 h 4102527"/>
                <a:gd name="connsiteX42" fmla="*/ 3083343 w 4098356"/>
                <a:gd name="connsiteY42" fmla="*/ 3361805 h 4102527"/>
                <a:gd name="connsiteX43" fmla="*/ 3225980 w 4098356"/>
                <a:gd name="connsiteY43" fmla="*/ 3504441 h 4102527"/>
                <a:gd name="connsiteX44" fmla="*/ 3374123 w 4098356"/>
                <a:gd name="connsiteY44" fmla="*/ 3504441 h 4102527"/>
                <a:gd name="connsiteX45" fmla="*/ 3522265 w 4098356"/>
                <a:gd name="connsiteY45" fmla="*/ 3652584 h 4102527"/>
                <a:gd name="connsiteX46" fmla="*/ 3374123 w 4098356"/>
                <a:gd name="connsiteY46" fmla="*/ 3800727 h 4102527"/>
                <a:gd name="connsiteX47" fmla="*/ 2370111 w 4098356"/>
                <a:gd name="connsiteY47" fmla="*/ 3800687 h 4102527"/>
                <a:gd name="connsiteX48" fmla="*/ 1196022 w 4098356"/>
                <a:gd name="connsiteY48" fmla="*/ 3619636 h 4102527"/>
                <a:gd name="connsiteX49" fmla="*/ 1195982 w 4098356"/>
                <a:gd name="connsiteY49" fmla="*/ 1858502 h 4102527"/>
                <a:gd name="connsiteX50" fmla="*/ 1475779 w 4098356"/>
                <a:gd name="connsiteY50" fmla="*/ 1677450 h 4102527"/>
                <a:gd name="connsiteX51" fmla="*/ 2161579 w 4098356"/>
                <a:gd name="connsiteY51" fmla="*/ 585657 h 4102527"/>
                <a:gd name="connsiteX52" fmla="*/ 2216463 w 4098356"/>
                <a:gd name="connsiteY52" fmla="*/ 371687 h 4102527"/>
                <a:gd name="connsiteX53" fmla="*/ 2276813 w 4098356"/>
                <a:gd name="connsiteY53" fmla="*/ 300354 h 4102527"/>
                <a:gd name="connsiteX54" fmla="*/ 2375549 w 4098356"/>
                <a:gd name="connsiteY54" fmla="*/ 300354 h 4102527"/>
                <a:gd name="connsiteX55" fmla="*/ 2649869 w 4098356"/>
                <a:gd name="connsiteY55" fmla="*/ 689908 h 4102527"/>
                <a:gd name="connsiteX56" fmla="*/ 2392008 w 4098356"/>
                <a:gd name="connsiteY56" fmla="*/ 1534794 h 4102527"/>
                <a:gd name="connsiteX57" fmla="*/ 2386531 w 4098356"/>
                <a:gd name="connsiteY57" fmla="*/ 1682937 h 4102527"/>
                <a:gd name="connsiteX58" fmla="*/ 2512709 w 4098356"/>
                <a:gd name="connsiteY58" fmla="*/ 1759747 h 4102527"/>
                <a:gd name="connsiteX59" fmla="*/ 3659366 w 4098356"/>
                <a:gd name="connsiteY59" fmla="*/ 1759747 h 4102527"/>
                <a:gd name="connsiteX60" fmla="*/ 3807509 w 4098356"/>
                <a:gd name="connsiteY60" fmla="*/ 1907889 h 4102527"/>
                <a:gd name="connsiteX61" fmla="*/ 3659366 w 4098356"/>
                <a:gd name="connsiteY61" fmla="*/ 2056032 h 4102527"/>
                <a:gd name="connsiteX62" fmla="*/ 3385046 w 4098356"/>
                <a:gd name="connsiteY62" fmla="*/ 2056032 h 4102527"/>
                <a:gd name="connsiteX63" fmla="*/ 3242410 w 4098356"/>
                <a:gd name="connsiteY63" fmla="*/ 2198668 h 4102527"/>
                <a:gd name="connsiteX64" fmla="*/ 3385076 w 4098356"/>
                <a:gd name="connsiteY64" fmla="*/ 2341334 h 410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98356" h="4102527">
                  <a:moveTo>
                    <a:pt x="3659435" y="1468987"/>
                  </a:moveTo>
                  <a:lnTo>
                    <a:pt x="2754199" y="1468987"/>
                  </a:lnTo>
                  <a:cubicBezTo>
                    <a:pt x="2836475" y="1282459"/>
                    <a:pt x="2940726" y="997156"/>
                    <a:pt x="2940726" y="689918"/>
                  </a:cubicBezTo>
                  <a:cubicBezTo>
                    <a:pt x="2940726" y="399139"/>
                    <a:pt x="2781640" y="168720"/>
                    <a:pt x="2496338" y="37027"/>
                  </a:cubicBezTo>
                  <a:cubicBezTo>
                    <a:pt x="2386619" y="-12342"/>
                    <a:pt x="2260442" y="-12342"/>
                    <a:pt x="2156191" y="37027"/>
                  </a:cubicBezTo>
                  <a:cubicBezTo>
                    <a:pt x="2046472" y="86395"/>
                    <a:pt x="1969663" y="185169"/>
                    <a:pt x="1942221" y="300364"/>
                  </a:cubicBezTo>
                  <a:lnTo>
                    <a:pt x="1887337" y="514334"/>
                  </a:lnTo>
                  <a:cubicBezTo>
                    <a:pt x="1788602" y="898372"/>
                    <a:pt x="1580109" y="1227575"/>
                    <a:pt x="1300273" y="1452528"/>
                  </a:cubicBezTo>
                  <a:cubicBezTo>
                    <a:pt x="1245399" y="1496429"/>
                    <a:pt x="1190555" y="1529337"/>
                    <a:pt x="1135671" y="1562246"/>
                  </a:cubicBezTo>
                  <a:cubicBezTo>
                    <a:pt x="1091780" y="1507362"/>
                    <a:pt x="1020437" y="1474454"/>
                    <a:pt x="943627" y="1474454"/>
                  </a:cubicBezTo>
                  <a:lnTo>
                    <a:pt x="252390" y="1474493"/>
                  </a:lnTo>
                  <a:cubicBezTo>
                    <a:pt x="115234" y="1474493"/>
                    <a:pt x="0" y="1589727"/>
                    <a:pt x="0" y="1726887"/>
                  </a:cubicBezTo>
                  <a:lnTo>
                    <a:pt x="0" y="3778801"/>
                  </a:lnTo>
                  <a:cubicBezTo>
                    <a:pt x="0" y="3915961"/>
                    <a:pt x="115234" y="4031194"/>
                    <a:pt x="252390" y="4031194"/>
                  </a:cubicBezTo>
                  <a:lnTo>
                    <a:pt x="938190" y="4031194"/>
                  </a:lnTo>
                  <a:cubicBezTo>
                    <a:pt x="1025982" y="4031194"/>
                    <a:pt x="1097276" y="3987294"/>
                    <a:pt x="1146683" y="3921476"/>
                  </a:cubicBezTo>
                  <a:cubicBezTo>
                    <a:pt x="1563640" y="4042177"/>
                    <a:pt x="1953184" y="4102528"/>
                    <a:pt x="2370150" y="4102528"/>
                  </a:cubicBezTo>
                  <a:lnTo>
                    <a:pt x="3374162" y="4102449"/>
                  </a:lnTo>
                  <a:cubicBezTo>
                    <a:pt x="3615573" y="4102449"/>
                    <a:pt x="3813083" y="3904939"/>
                    <a:pt x="3813083" y="3663527"/>
                  </a:cubicBezTo>
                  <a:cubicBezTo>
                    <a:pt x="3813083" y="3586718"/>
                    <a:pt x="3791157" y="3509908"/>
                    <a:pt x="3752733" y="3444091"/>
                  </a:cubicBezTo>
                  <a:cubicBezTo>
                    <a:pt x="3873434" y="3367281"/>
                    <a:pt x="3955720" y="3230121"/>
                    <a:pt x="3955720" y="3076502"/>
                  </a:cubicBezTo>
                  <a:cubicBezTo>
                    <a:pt x="3955720" y="2999692"/>
                    <a:pt x="3933794" y="2922883"/>
                    <a:pt x="3895370" y="2857066"/>
                  </a:cubicBezTo>
                  <a:cubicBezTo>
                    <a:pt x="4016070" y="2780256"/>
                    <a:pt x="4098357" y="2643096"/>
                    <a:pt x="4098357" y="2489477"/>
                  </a:cubicBezTo>
                  <a:cubicBezTo>
                    <a:pt x="4098357" y="2374243"/>
                    <a:pt x="4054465" y="2275507"/>
                    <a:pt x="3983123" y="2198698"/>
                  </a:cubicBezTo>
                  <a:cubicBezTo>
                    <a:pt x="4054456" y="2121888"/>
                    <a:pt x="4098357" y="2017647"/>
                    <a:pt x="4098357" y="1907918"/>
                  </a:cubicBezTo>
                  <a:cubicBezTo>
                    <a:pt x="4098396" y="1666468"/>
                    <a:pt x="3900885" y="1468958"/>
                    <a:pt x="3659474" y="1468958"/>
                  </a:cubicBezTo>
                  <a:close/>
                  <a:moveTo>
                    <a:pt x="598023" y="3674520"/>
                  </a:moveTo>
                  <a:cubicBezTo>
                    <a:pt x="493772" y="3674520"/>
                    <a:pt x="411496" y="3592243"/>
                    <a:pt x="411496" y="3487992"/>
                  </a:cubicBezTo>
                  <a:cubicBezTo>
                    <a:pt x="411496" y="3383740"/>
                    <a:pt x="493772" y="3301464"/>
                    <a:pt x="598023" y="3301464"/>
                  </a:cubicBezTo>
                  <a:cubicBezTo>
                    <a:pt x="702275" y="3301464"/>
                    <a:pt x="784551" y="3383740"/>
                    <a:pt x="784551" y="3487992"/>
                  </a:cubicBezTo>
                  <a:cubicBezTo>
                    <a:pt x="784551" y="3592243"/>
                    <a:pt x="702275" y="3674520"/>
                    <a:pt x="598023" y="3674520"/>
                  </a:cubicBezTo>
                  <a:close/>
                  <a:moveTo>
                    <a:pt x="3385115" y="2341325"/>
                  </a:moveTo>
                  <a:lnTo>
                    <a:pt x="3659435" y="2341325"/>
                  </a:lnTo>
                  <a:cubicBezTo>
                    <a:pt x="3741711" y="2341325"/>
                    <a:pt x="3807577" y="2407151"/>
                    <a:pt x="3807577" y="2489467"/>
                  </a:cubicBezTo>
                  <a:cubicBezTo>
                    <a:pt x="3807577" y="2571743"/>
                    <a:pt x="3741750" y="2637610"/>
                    <a:pt x="3659435" y="2637610"/>
                  </a:cubicBezTo>
                  <a:lnTo>
                    <a:pt x="3330231" y="2637610"/>
                  </a:lnTo>
                  <a:cubicBezTo>
                    <a:pt x="3247955" y="2637610"/>
                    <a:pt x="3187595" y="2703437"/>
                    <a:pt x="3187595" y="2780246"/>
                  </a:cubicBezTo>
                  <a:cubicBezTo>
                    <a:pt x="3187595" y="2862523"/>
                    <a:pt x="3253422" y="2922883"/>
                    <a:pt x="3330231" y="2922883"/>
                  </a:cubicBezTo>
                  <a:lnTo>
                    <a:pt x="3516759" y="2922883"/>
                  </a:lnTo>
                  <a:cubicBezTo>
                    <a:pt x="3599036" y="2922883"/>
                    <a:pt x="3664902" y="2988710"/>
                    <a:pt x="3664902" y="3071025"/>
                  </a:cubicBezTo>
                  <a:cubicBezTo>
                    <a:pt x="3664902" y="3153302"/>
                    <a:pt x="3599075" y="3219168"/>
                    <a:pt x="3516759" y="3219168"/>
                  </a:cubicBezTo>
                  <a:lnTo>
                    <a:pt x="3225980" y="3219168"/>
                  </a:lnTo>
                  <a:cubicBezTo>
                    <a:pt x="3149170" y="3219168"/>
                    <a:pt x="3083343" y="3284995"/>
                    <a:pt x="3083343" y="3361805"/>
                  </a:cubicBezTo>
                  <a:cubicBezTo>
                    <a:pt x="3083343" y="3444081"/>
                    <a:pt x="3149170" y="3504441"/>
                    <a:pt x="3225980" y="3504441"/>
                  </a:cubicBezTo>
                  <a:lnTo>
                    <a:pt x="3374123" y="3504441"/>
                  </a:lnTo>
                  <a:cubicBezTo>
                    <a:pt x="3456399" y="3504441"/>
                    <a:pt x="3522265" y="3570268"/>
                    <a:pt x="3522265" y="3652584"/>
                  </a:cubicBezTo>
                  <a:cubicBezTo>
                    <a:pt x="3522265" y="3734860"/>
                    <a:pt x="3456438" y="3800727"/>
                    <a:pt x="3374123" y="3800727"/>
                  </a:cubicBezTo>
                  <a:lnTo>
                    <a:pt x="2370111" y="3800687"/>
                  </a:lnTo>
                  <a:cubicBezTo>
                    <a:pt x="1969614" y="3800687"/>
                    <a:pt x="1602035" y="3740337"/>
                    <a:pt x="1196022" y="3619636"/>
                  </a:cubicBezTo>
                  <a:lnTo>
                    <a:pt x="1195982" y="1858502"/>
                  </a:lnTo>
                  <a:cubicBezTo>
                    <a:pt x="1289251" y="1809134"/>
                    <a:pt x="1388026" y="1754250"/>
                    <a:pt x="1475779" y="1677450"/>
                  </a:cubicBezTo>
                  <a:cubicBezTo>
                    <a:pt x="1804982" y="1414113"/>
                    <a:pt x="2051861" y="1030075"/>
                    <a:pt x="2161579" y="585657"/>
                  </a:cubicBezTo>
                  <a:lnTo>
                    <a:pt x="2216463" y="371687"/>
                  </a:lnTo>
                  <a:cubicBezTo>
                    <a:pt x="2227445" y="327796"/>
                    <a:pt x="2260354" y="305860"/>
                    <a:pt x="2276813" y="300354"/>
                  </a:cubicBezTo>
                  <a:cubicBezTo>
                    <a:pt x="2293272" y="289372"/>
                    <a:pt x="2331687" y="278428"/>
                    <a:pt x="2375549" y="300354"/>
                  </a:cubicBezTo>
                  <a:cubicBezTo>
                    <a:pt x="2562076" y="388146"/>
                    <a:pt x="2649869" y="514324"/>
                    <a:pt x="2649869" y="689908"/>
                  </a:cubicBezTo>
                  <a:cubicBezTo>
                    <a:pt x="2649869" y="1128830"/>
                    <a:pt x="2397475" y="1529327"/>
                    <a:pt x="2392008" y="1534794"/>
                  </a:cubicBezTo>
                  <a:cubicBezTo>
                    <a:pt x="2364566" y="1578685"/>
                    <a:pt x="2364566" y="1633530"/>
                    <a:pt x="2386531" y="1682937"/>
                  </a:cubicBezTo>
                  <a:cubicBezTo>
                    <a:pt x="2413973" y="1726828"/>
                    <a:pt x="2457874" y="1759747"/>
                    <a:pt x="2512709" y="1759747"/>
                  </a:cubicBezTo>
                  <a:lnTo>
                    <a:pt x="3659366" y="1759747"/>
                  </a:lnTo>
                  <a:cubicBezTo>
                    <a:pt x="3741652" y="1759747"/>
                    <a:pt x="3807509" y="1825564"/>
                    <a:pt x="3807509" y="1907889"/>
                  </a:cubicBezTo>
                  <a:cubicBezTo>
                    <a:pt x="3807509" y="1990165"/>
                    <a:pt x="3741682" y="2056032"/>
                    <a:pt x="3659366" y="2056032"/>
                  </a:cubicBezTo>
                  <a:lnTo>
                    <a:pt x="3385046" y="2056032"/>
                  </a:lnTo>
                  <a:cubicBezTo>
                    <a:pt x="3302770" y="2056032"/>
                    <a:pt x="3242410" y="2121849"/>
                    <a:pt x="3242410" y="2198668"/>
                  </a:cubicBezTo>
                  <a:cubicBezTo>
                    <a:pt x="3242449" y="2275468"/>
                    <a:pt x="3308276" y="2341334"/>
                    <a:pt x="3385076" y="2341334"/>
                  </a:cubicBezTo>
                  <a:close/>
                </a:path>
              </a:pathLst>
            </a:custGeom>
            <a:solidFill>
              <a:schemeClr val="bg1"/>
            </a:solidFill>
            <a:ln w="979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CF7FC7F-CAD3-47C8-8A68-E0DB113C2E79}"/>
                </a:ext>
              </a:extLst>
            </p:cNvPr>
            <p:cNvSpPr/>
            <p:nvPr/>
          </p:nvSpPr>
          <p:spPr>
            <a:xfrm>
              <a:off x="-4183692" y="2708914"/>
              <a:ext cx="801004" cy="285273"/>
            </a:xfrm>
            <a:custGeom>
              <a:avLst/>
              <a:gdLst>
                <a:gd name="connsiteX0" fmla="*/ 658368 w 801004"/>
                <a:gd name="connsiteY0" fmla="*/ 0 h 285273"/>
                <a:gd name="connsiteX1" fmla="*/ 142637 w 801004"/>
                <a:gd name="connsiteY1" fmla="*/ 0 h 285273"/>
                <a:gd name="connsiteX2" fmla="*/ 0 w 801004"/>
                <a:gd name="connsiteY2" fmla="*/ 142637 h 285273"/>
                <a:gd name="connsiteX3" fmla="*/ 142637 w 801004"/>
                <a:gd name="connsiteY3" fmla="*/ 285273 h 285273"/>
                <a:gd name="connsiteX4" fmla="*/ 658368 w 801004"/>
                <a:gd name="connsiteY4" fmla="*/ 285273 h 285273"/>
                <a:gd name="connsiteX5" fmla="*/ 801005 w 801004"/>
                <a:gd name="connsiteY5" fmla="*/ 142637 h 285273"/>
                <a:gd name="connsiteX6" fmla="*/ 658368 w 801004"/>
                <a:gd name="connsiteY6" fmla="*/ 0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004" h="285273">
                  <a:moveTo>
                    <a:pt x="658368" y="0"/>
                  </a:moveTo>
                  <a:lnTo>
                    <a:pt x="142637" y="0"/>
                  </a:lnTo>
                  <a:cubicBezTo>
                    <a:pt x="65827" y="0"/>
                    <a:pt x="0" y="65827"/>
                    <a:pt x="0" y="142637"/>
                  </a:cubicBezTo>
                  <a:cubicBezTo>
                    <a:pt x="0" y="219446"/>
                    <a:pt x="65827" y="285273"/>
                    <a:pt x="142637" y="285273"/>
                  </a:cubicBezTo>
                  <a:lnTo>
                    <a:pt x="658368" y="285273"/>
                  </a:lnTo>
                  <a:cubicBezTo>
                    <a:pt x="735178" y="285273"/>
                    <a:pt x="801005" y="219446"/>
                    <a:pt x="801005" y="142637"/>
                  </a:cubicBezTo>
                  <a:cubicBezTo>
                    <a:pt x="801005" y="60360"/>
                    <a:pt x="735178" y="0"/>
                    <a:pt x="658368" y="0"/>
                  </a:cubicBezTo>
                  <a:close/>
                </a:path>
              </a:pathLst>
            </a:custGeom>
            <a:solidFill>
              <a:srgbClr val="ECD169"/>
            </a:solidFill>
            <a:ln w="979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B78F20-7FF7-4272-A519-C5DD5AD1007B}"/>
                </a:ext>
              </a:extLst>
            </p:cNvPr>
            <p:cNvSpPr/>
            <p:nvPr/>
          </p:nvSpPr>
          <p:spPr>
            <a:xfrm>
              <a:off x="-4482715" y="1614362"/>
              <a:ext cx="650856" cy="650162"/>
            </a:xfrm>
            <a:custGeom>
              <a:avLst/>
              <a:gdLst>
                <a:gd name="connsiteX0" fmla="*/ 606262 w 650856"/>
                <a:gd name="connsiteY0" fmla="*/ 41163 h 650162"/>
                <a:gd name="connsiteX1" fmla="*/ 403275 w 650856"/>
                <a:gd name="connsiteY1" fmla="*/ 41163 h 650162"/>
                <a:gd name="connsiteX2" fmla="*/ 41163 w 650856"/>
                <a:gd name="connsiteY2" fmla="*/ 403275 h 650162"/>
                <a:gd name="connsiteX3" fmla="*/ 41163 w 650856"/>
                <a:gd name="connsiteY3" fmla="*/ 606262 h 650162"/>
                <a:gd name="connsiteX4" fmla="*/ 139898 w 650856"/>
                <a:gd name="connsiteY4" fmla="*/ 650163 h 650162"/>
                <a:gd name="connsiteX5" fmla="*/ 238634 w 650856"/>
                <a:gd name="connsiteY5" fmla="*/ 606262 h 650162"/>
                <a:gd name="connsiteX6" fmla="*/ 600746 w 650856"/>
                <a:gd name="connsiteY6" fmla="*/ 244150 h 650162"/>
                <a:gd name="connsiteX7" fmla="*/ 606252 w 650856"/>
                <a:gd name="connsiteY7" fmla="*/ 41163 h 65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56" h="650162">
                  <a:moveTo>
                    <a:pt x="606262" y="41163"/>
                  </a:moveTo>
                  <a:cubicBezTo>
                    <a:pt x="551378" y="-13721"/>
                    <a:pt x="458119" y="-13721"/>
                    <a:pt x="403275" y="41163"/>
                  </a:cubicBezTo>
                  <a:lnTo>
                    <a:pt x="41163" y="403275"/>
                  </a:lnTo>
                  <a:cubicBezTo>
                    <a:pt x="-13721" y="458158"/>
                    <a:pt x="-13721" y="551417"/>
                    <a:pt x="41163" y="606262"/>
                  </a:cubicBezTo>
                  <a:cubicBezTo>
                    <a:pt x="68605" y="633704"/>
                    <a:pt x="106989" y="650163"/>
                    <a:pt x="139898" y="650163"/>
                  </a:cubicBezTo>
                  <a:cubicBezTo>
                    <a:pt x="178323" y="650163"/>
                    <a:pt x="211231" y="633704"/>
                    <a:pt x="238634" y="606262"/>
                  </a:cubicBezTo>
                  <a:lnTo>
                    <a:pt x="600746" y="244150"/>
                  </a:lnTo>
                  <a:cubicBezTo>
                    <a:pt x="666612" y="189305"/>
                    <a:pt x="666612" y="101513"/>
                    <a:pt x="606252" y="41163"/>
                  </a:cubicBezTo>
                  <a:close/>
                </a:path>
              </a:pathLst>
            </a:custGeom>
            <a:solidFill>
              <a:srgbClr val="ECD169"/>
            </a:solidFill>
            <a:ln w="979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E6218B5-D835-4ABA-BD37-E445841579DB}"/>
                </a:ext>
              </a:extLst>
            </p:cNvPr>
            <p:cNvSpPr/>
            <p:nvPr/>
          </p:nvSpPr>
          <p:spPr>
            <a:xfrm>
              <a:off x="-5204476" y="1161759"/>
              <a:ext cx="285596" cy="801004"/>
            </a:xfrm>
            <a:custGeom>
              <a:avLst/>
              <a:gdLst>
                <a:gd name="connsiteX0" fmla="*/ 142960 w 285596"/>
                <a:gd name="connsiteY0" fmla="*/ 801005 h 801004"/>
                <a:gd name="connsiteX1" fmla="*/ 285596 w 285596"/>
                <a:gd name="connsiteY1" fmla="*/ 658368 h 801004"/>
                <a:gd name="connsiteX2" fmla="*/ 285596 w 285596"/>
                <a:gd name="connsiteY2" fmla="*/ 142637 h 801004"/>
                <a:gd name="connsiteX3" fmla="*/ 142960 w 285596"/>
                <a:gd name="connsiteY3" fmla="*/ 0 h 801004"/>
                <a:gd name="connsiteX4" fmla="*/ 323 w 285596"/>
                <a:gd name="connsiteY4" fmla="*/ 142637 h 801004"/>
                <a:gd name="connsiteX5" fmla="*/ 323 w 285596"/>
                <a:gd name="connsiteY5" fmla="*/ 658368 h 801004"/>
                <a:gd name="connsiteX6" fmla="*/ 142960 w 285596"/>
                <a:gd name="connsiteY6" fmla="*/ 801005 h 80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596" h="801004">
                  <a:moveTo>
                    <a:pt x="142960" y="801005"/>
                  </a:moveTo>
                  <a:cubicBezTo>
                    <a:pt x="219769" y="801005"/>
                    <a:pt x="285596" y="735178"/>
                    <a:pt x="285596" y="658368"/>
                  </a:cubicBezTo>
                  <a:lnTo>
                    <a:pt x="285596" y="142637"/>
                  </a:lnTo>
                  <a:cubicBezTo>
                    <a:pt x="285596" y="65829"/>
                    <a:pt x="219769" y="0"/>
                    <a:pt x="142960" y="0"/>
                  </a:cubicBezTo>
                  <a:cubicBezTo>
                    <a:pt x="66150" y="0"/>
                    <a:pt x="323" y="65825"/>
                    <a:pt x="323" y="142637"/>
                  </a:cubicBezTo>
                  <a:lnTo>
                    <a:pt x="323" y="658368"/>
                  </a:lnTo>
                  <a:cubicBezTo>
                    <a:pt x="-5193" y="740644"/>
                    <a:pt x="60634" y="801005"/>
                    <a:pt x="142960" y="801005"/>
                  </a:cubicBezTo>
                  <a:close/>
                </a:path>
              </a:pathLst>
            </a:custGeom>
            <a:solidFill>
              <a:srgbClr val="ECD169"/>
            </a:solidFill>
            <a:ln w="9797" cap="flat">
              <a:noFill/>
              <a:prstDash val="solid"/>
              <a:miter/>
            </a:ln>
          </p:spPr>
          <p:txBody>
            <a:bodyPr rtlCol="0" anchor="ctr"/>
            <a:lstStyle/>
            <a:p>
              <a:endParaRPr lang="en-US"/>
            </a:p>
          </p:txBody>
        </p:sp>
      </p:grpSp>
      <p:grpSp>
        <p:nvGrpSpPr>
          <p:cNvPr id="496" name="Group 495">
            <a:extLst>
              <a:ext uri="{FF2B5EF4-FFF2-40B4-BE49-F238E27FC236}">
                <a16:creationId xmlns:a16="http://schemas.microsoft.com/office/drawing/2014/main" id="{B87DB2C5-6366-45FC-9C5A-D816DEDB9659}"/>
              </a:ext>
            </a:extLst>
          </p:cNvPr>
          <p:cNvGrpSpPr/>
          <p:nvPr/>
        </p:nvGrpSpPr>
        <p:grpSpPr>
          <a:xfrm>
            <a:off x="5695102" y="2577038"/>
            <a:ext cx="801795" cy="1006493"/>
            <a:chOff x="-4434467" y="350259"/>
            <a:chExt cx="4156554" cy="5217722"/>
          </a:xfrm>
        </p:grpSpPr>
        <p:sp>
          <p:nvSpPr>
            <p:cNvPr id="454" name="Freeform: Shape 453">
              <a:extLst>
                <a:ext uri="{FF2B5EF4-FFF2-40B4-BE49-F238E27FC236}">
                  <a16:creationId xmlns:a16="http://schemas.microsoft.com/office/drawing/2014/main" id="{F95A553B-252B-457F-805A-9C87B9C29490}"/>
                </a:ext>
              </a:extLst>
            </p:cNvPr>
            <p:cNvSpPr/>
            <p:nvPr/>
          </p:nvSpPr>
          <p:spPr>
            <a:xfrm>
              <a:off x="-4434467" y="3641313"/>
              <a:ext cx="4156554" cy="1926668"/>
            </a:xfrm>
            <a:custGeom>
              <a:avLst/>
              <a:gdLst>
                <a:gd name="connsiteX0" fmla="*/ 618115 w 4156554"/>
                <a:gd name="connsiteY0" fmla="*/ 1926668 h 1926668"/>
                <a:gd name="connsiteX1" fmla="*/ 590144 w 4156554"/>
                <a:gd name="connsiteY1" fmla="*/ 1921084 h 1926668"/>
                <a:gd name="connsiteX2" fmla="*/ 517351 w 4156554"/>
                <a:gd name="connsiteY2" fmla="*/ 1865094 h 1926668"/>
                <a:gd name="connsiteX3" fmla="*/ 13484 w 4156554"/>
                <a:gd name="connsiteY3" fmla="*/ 890964 h 1926668"/>
                <a:gd name="connsiteX4" fmla="*/ 52673 w 4156554"/>
                <a:gd name="connsiteY4" fmla="*/ 745427 h 1926668"/>
                <a:gd name="connsiteX5" fmla="*/ 1144368 w 4156554"/>
                <a:gd name="connsiteY5" fmla="*/ 62419 h 1926668"/>
                <a:gd name="connsiteX6" fmla="*/ 1385084 w 4156554"/>
                <a:gd name="connsiteY6" fmla="*/ 844 h 1926668"/>
                <a:gd name="connsiteX7" fmla="*/ 2493533 w 4156554"/>
                <a:gd name="connsiteY7" fmla="*/ 28815 h 1926668"/>
                <a:gd name="connsiteX8" fmla="*/ 2829428 w 4156554"/>
                <a:gd name="connsiteY8" fmla="*/ 359126 h 1926668"/>
                <a:gd name="connsiteX9" fmla="*/ 2521504 w 4156554"/>
                <a:gd name="connsiteY9" fmla="*/ 717407 h 1926668"/>
                <a:gd name="connsiteX10" fmla="*/ 2124034 w 4156554"/>
                <a:gd name="connsiteY10" fmla="*/ 762180 h 1926668"/>
                <a:gd name="connsiteX11" fmla="*/ 2068043 w 4156554"/>
                <a:gd name="connsiteY11" fmla="*/ 801369 h 1926668"/>
                <a:gd name="connsiteX12" fmla="*/ 2068043 w 4156554"/>
                <a:gd name="connsiteY12" fmla="*/ 868538 h 1926668"/>
                <a:gd name="connsiteX13" fmla="*/ 2135212 w 4156554"/>
                <a:gd name="connsiteY13" fmla="*/ 907727 h 1926668"/>
                <a:gd name="connsiteX14" fmla="*/ 2779031 w 4156554"/>
                <a:gd name="connsiteY14" fmla="*/ 935697 h 1926668"/>
                <a:gd name="connsiteX15" fmla="*/ 3601991 w 4156554"/>
                <a:gd name="connsiteY15" fmla="*/ 370255 h 1926668"/>
                <a:gd name="connsiteX16" fmla="*/ 4089056 w 4156554"/>
                <a:gd name="connsiteY16" fmla="*/ 459850 h 1926668"/>
                <a:gd name="connsiteX17" fmla="*/ 4094641 w 4156554"/>
                <a:gd name="connsiteY17" fmla="*/ 465434 h 1926668"/>
                <a:gd name="connsiteX18" fmla="*/ 4016264 w 4156554"/>
                <a:gd name="connsiteY18" fmla="*/ 941282 h 1926668"/>
                <a:gd name="connsiteX19" fmla="*/ 3008530 w 4156554"/>
                <a:gd name="connsiteY19" fmla="*/ 1663557 h 1926668"/>
                <a:gd name="connsiteX20" fmla="*/ 2560653 w 4156554"/>
                <a:gd name="connsiteY20" fmla="*/ 1769905 h 1926668"/>
                <a:gd name="connsiteX21" fmla="*/ 1301035 w 4156554"/>
                <a:gd name="connsiteY21" fmla="*/ 1579546 h 1926668"/>
                <a:gd name="connsiteX22" fmla="*/ 1054685 w 4156554"/>
                <a:gd name="connsiteY22" fmla="*/ 1641121 h 1926668"/>
                <a:gd name="connsiteX23" fmla="*/ 685186 w 4156554"/>
                <a:gd name="connsiteY23" fmla="*/ 1909867 h 1926668"/>
                <a:gd name="connsiteX24" fmla="*/ 618017 w 4156554"/>
                <a:gd name="connsiteY24" fmla="*/ 1926659 h 1926668"/>
                <a:gd name="connsiteX25" fmla="*/ 265418 w 4156554"/>
                <a:gd name="connsiteY25" fmla="*/ 879746 h 1926668"/>
                <a:gd name="connsiteX26" fmla="*/ 662888 w 4156554"/>
                <a:gd name="connsiteY26" fmla="*/ 1646716 h 1926668"/>
                <a:gd name="connsiteX27" fmla="*/ 925990 w 4156554"/>
                <a:gd name="connsiteY27" fmla="*/ 1456357 h 1926668"/>
                <a:gd name="connsiteX28" fmla="*/ 1334678 w 4156554"/>
                <a:gd name="connsiteY28" fmla="*/ 1355593 h 1926668"/>
                <a:gd name="connsiteX29" fmla="*/ 2594297 w 4156554"/>
                <a:gd name="connsiteY29" fmla="*/ 1545952 h 1926668"/>
                <a:gd name="connsiteX30" fmla="*/ 2879834 w 4156554"/>
                <a:gd name="connsiteY30" fmla="*/ 1478783 h 1926668"/>
                <a:gd name="connsiteX31" fmla="*/ 3881984 w 4156554"/>
                <a:gd name="connsiteY31" fmla="*/ 762180 h 1926668"/>
                <a:gd name="connsiteX32" fmla="*/ 3909955 w 4156554"/>
                <a:gd name="connsiteY32" fmla="*/ 594198 h 1926668"/>
                <a:gd name="connsiteX33" fmla="*/ 3904370 w 4156554"/>
                <a:gd name="connsiteY33" fmla="*/ 588614 h 1926668"/>
                <a:gd name="connsiteX34" fmla="*/ 3730814 w 4156554"/>
                <a:gd name="connsiteY34" fmla="*/ 555010 h 1926668"/>
                <a:gd name="connsiteX35" fmla="*/ 2874328 w 4156554"/>
                <a:gd name="connsiteY35" fmla="*/ 1148423 h 1926668"/>
                <a:gd name="connsiteX36" fmla="*/ 2807169 w 4156554"/>
                <a:gd name="connsiteY36" fmla="*/ 1170819 h 1926668"/>
                <a:gd name="connsiteX37" fmla="*/ 2124161 w 4156554"/>
                <a:gd name="connsiteY37" fmla="*/ 1142838 h 1926668"/>
                <a:gd name="connsiteX38" fmla="*/ 1866643 w 4156554"/>
                <a:gd name="connsiteY38" fmla="*/ 980500 h 1926668"/>
                <a:gd name="connsiteX39" fmla="*/ 1872228 w 4156554"/>
                <a:gd name="connsiteY39" fmla="*/ 706180 h 1926668"/>
                <a:gd name="connsiteX40" fmla="*/ 2101775 w 4156554"/>
                <a:gd name="connsiteY40" fmla="*/ 549425 h 1926668"/>
                <a:gd name="connsiteX41" fmla="*/ 2499245 w 4156554"/>
                <a:gd name="connsiteY41" fmla="*/ 504653 h 1926668"/>
                <a:gd name="connsiteX42" fmla="*/ 2605593 w 4156554"/>
                <a:gd name="connsiteY42" fmla="*/ 375869 h 1926668"/>
                <a:gd name="connsiteX43" fmla="*/ 2488027 w 4156554"/>
                <a:gd name="connsiteY43" fmla="*/ 258303 h 1926668"/>
                <a:gd name="connsiteX44" fmla="*/ 1373994 w 4156554"/>
                <a:gd name="connsiteY44" fmla="*/ 230323 h 1926668"/>
                <a:gd name="connsiteX45" fmla="*/ 1262013 w 4156554"/>
                <a:gd name="connsiteY45" fmla="*/ 258303 h 19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56554" h="1926668">
                  <a:moveTo>
                    <a:pt x="618115" y="1926668"/>
                  </a:moveTo>
                  <a:cubicBezTo>
                    <a:pt x="606897" y="1926668"/>
                    <a:pt x="601313" y="1926668"/>
                    <a:pt x="590144" y="1921084"/>
                  </a:cubicBezTo>
                  <a:cubicBezTo>
                    <a:pt x="556540" y="1915490"/>
                    <a:pt x="534153" y="1893104"/>
                    <a:pt x="517351" y="1865094"/>
                  </a:cubicBezTo>
                  <a:lnTo>
                    <a:pt x="13484" y="890964"/>
                  </a:lnTo>
                  <a:cubicBezTo>
                    <a:pt x="-14496" y="840557"/>
                    <a:pt x="2266" y="773398"/>
                    <a:pt x="52673" y="745427"/>
                  </a:cubicBezTo>
                  <a:lnTo>
                    <a:pt x="1144368" y="62419"/>
                  </a:lnTo>
                  <a:cubicBezTo>
                    <a:pt x="1217151" y="17646"/>
                    <a:pt x="1301123" y="-4750"/>
                    <a:pt x="1385084" y="844"/>
                  </a:cubicBezTo>
                  <a:lnTo>
                    <a:pt x="2493533" y="28815"/>
                  </a:lnTo>
                  <a:cubicBezTo>
                    <a:pt x="2672674" y="34409"/>
                    <a:pt x="2823844" y="179985"/>
                    <a:pt x="2829428" y="359126"/>
                  </a:cubicBezTo>
                  <a:cubicBezTo>
                    <a:pt x="2835013" y="538267"/>
                    <a:pt x="2700644" y="700605"/>
                    <a:pt x="2521504" y="717407"/>
                  </a:cubicBezTo>
                  <a:lnTo>
                    <a:pt x="2124034" y="762180"/>
                  </a:lnTo>
                  <a:cubicBezTo>
                    <a:pt x="2090430" y="767774"/>
                    <a:pt x="2073627" y="790161"/>
                    <a:pt x="2068043" y="801369"/>
                  </a:cubicBezTo>
                  <a:cubicBezTo>
                    <a:pt x="2062459" y="812587"/>
                    <a:pt x="2051241" y="840557"/>
                    <a:pt x="2068043" y="868538"/>
                  </a:cubicBezTo>
                  <a:cubicBezTo>
                    <a:pt x="2079261" y="890925"/>
                    <a:pt x="2107232" y="907727"/>
                    <a:pt x="2135212" y="907727"/>
                  </a:cubicBezTo>
                  <a:lnTo>
                    <a:pt x="2779031" y="935697"/>
                  </a:lnTo>
                  <a:cubicBezTo>
                    <a:pt x="2896597" y="851736"/>
                    <a:pt x="3338880" y="549396"/>
                    <a:pt x="3601991" y="370255"/>
                  </a:cubicBezTo>
                  <a:cubicBezTo>
                    <a:pt x="3758736" y="263917"/>
                    <a:pt x="3977075" y="303096"/>
                    <a:pt x="4089056" y="459850"/>
                  </a:cubicBezTo>
                  <a:lnTo>
                    <a:pt x="4094641" y="465434"/>
                  </a:lnTo>
                  <a:cubicBezTo>
                    <a:pt x="4200989" y="622189"/>
                    <a:pt x="4167434" y="834934"/>
                    <a:pt x="4016264" y="941282"/>
                  </a:cubicBezTo>
                  <a:lnTo>
                    <a:pt x="3008530" y="1663557"/>
                  </a:lnTo>
                  <a:cubicBezTo>
                    <a:pt x="2879746" y="1758736"/>
                    <a:pt x="2717407" y="1797924"/>
                    <a:pt x="2560653" y="1769905"/>
                  </a:cubicBezTo>
                  <a:lnTo>
                    <a:pt x="1301035" y="1579546"/>
                  </a:lnTo>
                  <a:cubicBezTo>
                    <a:pt x="1211440" y="1568338"/>
                    <a:pt x="1127478" y="1585140"/>
                    <a:pt x="1054685" y="1641121"/>
                  </a:cubicBezTo>
                  <a:lnTo>
                    <a:pt x="685186" y="1909867"/>
                  </a:lnTo>
                  <a:cubicBezTo>
                    <a:pt x="662839" y="1921074"/>
                    <a:pt x="640443" y="1926659"/>
                    <a:pt x="618017" y="1926659"/>
                  </a:cubicBezTo>
                  <a:close/>
                  <a:moveTo>
                    <a:pt x="265418" y="879746"/>
                  </a:moveTo>
                  <a:lnTo>
                    <a:pt x="662888" y="1646716"/>
                  </a:lnTo>
                  <a:lnTo>
                    <a:pt x="925990" y="1456357"/>
                  </a:lnTo>
                  <a:cubicBezTo>
                    <a:pt x="1043556" y="1372395"/>
                    <a:pt x="1189092" y="1333207"/>
                    <a:pt x="1334678" y="1355593"/>
                  </a:cubicBezTo>
                  <a:lnTo>
                    <a:pt x="2594297" y="1545952"/>
                  </a:lnTo>
                  <a:cubicBezTo>
                    <a:pt x="2695060" y="1562754"/>
                    <a:pt x="2795824" y="1534734"/>
                    <a:pt x="2879834" y="1478783"/>
                  </a:cubicBezTo>
                  <a:lnTo>
                    <a:pt x="3881984" y="762180"/>
                  </a:lnTo>
                  <a:cubicBezTo>
                    <a:pt x="3937974" y="722992"/>
                    <a:pt x="3949143" y="650199"/>
                    <a:pt x="3909955" y="594198"/>
                  </a:cubicBezTo>
                  <a:lnTo>
                    <a:pt x="3904370" y="588614"/>
                  </a:lnTo>
                  <a:cubicBezTo>
                    <a:pt x="3865182" y="532623"/>
                    <a:pt x="3786805" y="515821"/>
                    <a:pt x="3730814" y="555010"/>
                  </a:cubicBezTo>
                  <a:cubicBezTo>
                    <a:pt x="3428553" y="773339"/>
                    <a:pt x="2874328" y="1148423"/>
                    <a:pt x="2874328" y="1148423"/>
                  </a:cubicBezTo>
                  <a:cubicBezTo>
                    <a:pt x="2851942" y="1159641"/>
                    <a:pt x="2829555" y="1170819"/>
                    <a:pt x="2807169" y="1170819"/>
                  </a:cubicBezTo>
                  <a:lnTo>
                    <a:pt x="2124161" y="1142838"/>
                  </a:lnTo>
                  <a:cubicBezTo>
                    <a:pt x="2017813" y="1137254"/>
                    <a:pt x="1917000" y="1075679"/>
                    <a:pt x="1866643" y="980500"/>
                  </a:cubicBezTo>
                  <a:cubicBezTo>
                    <a:pt x="1821860" y="890915"/>
                    <a:pt x="1827455" y="790141"/>
                    <a:pt x="1872228" y="706180"/>
                  </a:cubicBezTo>
                  <a:cubicBezTo>
                    <a:pt x="1917000" y="622218"/>
                    <a:pt x="2006595" y="560643"/>
                    <a:pt x="2101775" y="549425"/>
                  </a:cubicBezTo>
                  <a:lnTo>
                    <a:pt x="2499245" y="504653"/>
                  </a:lnTo>
                  <a:cubicBezTo>
                    <a:pt x="2560820" y="499068"/>
                    <a:pt x="2611226" y="443078"/>
                    <a:pt x="2605593" y="375869"/>
                  </a:cubicBezTo>
                  <a:cubicBezTo>
                    <a:pt x="2600008" y="314294"/>
                    <a:pt x="2549602" y="263888"/>
                    <a:pt x="2488027" y="258303"/>
                  </a:cubicBezTo>
                  <a:lnTo>
                    <a:pt x="1373994" y="230323"/>
                  </a:lnTo>
                  <a:cubicBezTo>
                    <a:pt x="1329221" y="230323"/>
                    <a:pt x="1295617" y="235917"/>
                    <a:pt x="1262013" y="258303"/>
                  </a:cubicBezTo>
                  <a:close/>
                </a:path>
              </a:pathLst>
            </a:custGeom>
            <a:solidFill>
              <a:schemeClr val="bg1"/>
            </a:solidFill>
            <a:ln w="9797"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5DC8EAEA-A6E5-4E34-B040-0A9AB99B21B9}"/>
                </a:ext>
              </a:extLst>
            </p:cNvPr>
            <p:cNvSpPr/>
            <p:nvPr/>
          </p:nvSpPr>
          <p:spPr>
            <a:xfrm>
              <a:off x="-2915206" y="1329885"/>
              <a:ext cx="2334957" cy="2116231"/>
            </a:xfrm>
            <a:custGeom>
              <a:avLst/>
              <a:gdLst>
                <a:gd name="connsiteX0" fmla="*/ 1170264 w 2334957"/>
                <a:gd name="connsiteY0" fmla="*/ 2116232 h 2116231"/>
                <a:gd name="connsiteX1" fmla="*/ 1103104 w 2334957"/>
                <a:gd name="connsiteY1" fmla="*/ 2105014 h 2116231"/>
                <a:gd name="connsiteX2" fmla="*/ 16983 w 2334957"/>
                <a:gd name="connsiteY2" fmla="*/ 593413 h 2116231"/>
                <a:gd name="connsiteX3" fmla="*/ 677605 w 2334957"/>
                <a:gd name="connsiteY3" fmla="*/ 0 h 2116231"/>
                <a:gd name="connsiteX4" fmla="*/ 1170254 w 2334957"/>
                <a:gd name="connsiteY4" fmla="*/ 162339 h 2116231"/>
                <a:gd name="connsiteX5" fmla="*/ 1657319 w 2334957"/>
                <a:gd name="connsiteY5" fmla="*/ 0 h 2116231"/>
                <a:gd name="connsiteX6" fmla="*/ 2317950 w 2334957"/>
                <a:gd name="connsiteY6" fmla="*/ 587838 h 2116231"/>
                <a:gd name="connsiteX7" fmla="*/ 1237423 w 2334957"/>
                <a:gd name="connsiteY7" fmla="*/ 2099440 h 2116231"/>
                <a:gd name="connsiteX8" fmla="*/ 1170176 w 2334957"/>
                <a:gd name="connsiteY8" fmla="*/ 2116232 h 2116231"/>
                <a:gd name="connsiteX9" fmla="*/ 683199 w 2334957"/>
                <a:gd name="connsiteY9" fmla="*/ 224012 h 2116231"/>
                <a:gd name="connsiteX10" fmla="*/ 240907 w 2334957"/>
                <a:gd name="connsiteY10" fmla="*/ 638284 h 2116231"/>
                <a:gd name="connsiteX11" fmla="*/ 1175848 w 2334957"/>
                <a:gd name="connsiteY11" fmla="*/ 1892318 h 2116231"/>
                <a:gd name="connsiteX12" fmla="*/ 2105156 w 2334957"/>
                <a:gd name="connsiteY12" fmla="*/ 632700 h 2116231"/>
                <a:gd name="connsiteX13" fmla="*/ 1662864 w 2334957"/>
                <a:gd name="connsiteY13" fmla="*/ 224012 h 2116231"/>
                <a:gd name="connsiteX14" fmla="*/ 1243007 w 2334957"/>
                <a:gd name="connsiteY14" fmla="*/ 386350 h 2116231"/>
                <a:gd name="connsiteX15" fmla="*/ 1108640 w 2334957"/>
                <a:gd name="connsiteY15" fmla="*/ 386350 h 2116231"/>
                <a:gd name="connsiteX16" fmla="*/ 683189 w 2334957"/>
                <a:gd name="connsiteY16" fmla="*/ 224012 h 21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4957" h="2116231">
                  <a:moveTo>
                    <a:pt x="1170264" y="2116232"/>
                  </a:moveTo>
                  <a:cubicBezTo>
                    <a:pt x="1147877" y="2116232"/>
                    <a:pt x="1125491" y="2110648"/>
                    <a:pt x="1103104" y="2105014"/>
                  </a:cubicBezTo>
                  <a:cubicBezTo>
                    <a:pt x="218569" y="1752317"/>
                    <a:pt x="-78137" y="1091696"/>
                    <a:pt x="16983" y="593413"/>
                  </a:cubicBezTo>
                  <a:cubicBezTo>
                    <a:pt x="84152" y="235141"/>
                    <a:pt x="347294" y="0"/>
                    <a:pt x="677605" y="0"/>
                  </a:cubicBezTo>
                  <a:cubicBezTo>
                    <a:pt x="834359" y="0"/>
                    <a:pt x="1007925" y="55991"/>
                    <a:pt x="1170254" y="162339"/>
                  </a:cubicBezTo>
                  <a:cubicBezTo>
                    <a:pt x="1332593" y="56000"/>
                    <a:pt x="1500565" y="0"/>
                    <a:pt x="1657319" y="0"/>
                  </a:cubicBezTo>
                  <a:cubicBezTo>
                    <a:pt x="1987639" y="0"/>
                    <a:pt x="2250742" y="229547"/>
                    <a:pt x="2317950" y="587838"/>
                  </a:cubicBezTo>
                  <a:cubicBezTo>
                    <a:pt x="2413119" y="1080478"/>
                    <a:pt x="2116423" y="1741050"/>
                    <a:pt x="1237423" y="2099440"/>
                  </a:cubicBezTo>
                  <a:cubicBezTo>
                    <a:pt x="1220582" y="2116232"/>
                    <a:pt x="1192562" y="2116232"/>
                    <a:pt x="1170176" y="2116232"/>
                  </a:cubicBezTo>
                  <a:close/>
                  <a:moveTo>
                    <a:pt x="683199" y="224012"/>
                  </a:moveTo>
                  <a:cubicBezTo>
                    <a:pt x="459285" y="224012"/>
                    <a:pt x="291313" y="380766"/>
                    <a:pt x="240907" y="638284"/>
                  </a:cubicBezTo>
                  <a:cubicBezTo>
                    <a:pt x="162530" y="1046972"/>
                    <a:pt x="420047" y="1590027"/>
                    <a:pt x="1175848" y="1892318"/>
                  </a:cubicBezTo>
                  <a:cubicBezTo>
                    <a:pt x="1926015" y="1578810"/>
                    <a:pt x="2183582" y="1035754"/>
                    <a:pt x="2105156" y="632700"/>
                  </a:cubicBezTo>
                  <a:cubicBezTo>
                    <a:pt x="2054750" y="380766"/>
                    <a:pt x="1886827" y="224012"/>
                    <a:pt x="1662864" y="224012"/>
                  </a:cubicBezTo>
                  <a:cubicBezTo>
                    <a:pt x="1534081" y="224012"/>
                    <a:pt x="1388544" y="280002"/>
                    <a:pt x="1243007" y="386350"/>
                  </a:cubicBezTo>
                  <a:cubicBezTo>
                    <a:pt x="1203819" y="414321"/>
                    <a:pt x="1147828" y="414321"/>
                    <a:pt x="1108640" y="386350"/>
                  </a:cubicBezTo>
                  <a:cubicBezTo>
                    <a:pt x="957509" y="280002"/>
                    <a:pt x="811972" y="224012"/>
                    <a:pt x="683189" y="224012"/>
                  </a:cubicBezTo>
                  <a:close/>
                </a:path>
              </a:pathLst>
            </a:custGeom>
            <a:solidFill>
              <a:srgbClr val="ECD169"/>
            </a:solidFill>
            <a:ln w="9797"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97F3943C-D1E2-4F83-8E30-4B485F27798A}"/>
                </a:ext>
              </a:extLst>
            </p:cNvPr>
            <p:cNvSpPr/>
            <p:nvPr/>
          </p:nvSpPr>
          <p:spPr>
            <a:xfrm>
              <a:off x="-1862606" y="350259"/>
              <a:ext cx="223962" cy="599007"/>
            </a:xfrm>
            <a:custGeom>
              <a:avLst/>
              <a:gdLst>
                <a:gd name="connsiteX0" fmla="*/ 111981 w 223962"/>
                <a:gd name="connsiteY0" fmla="*/ 599007 h 599007"/>
                <a:gd name="connsiteX1" fmla="*/ 0 w 223962"/>
                <a:gd name="connsiteY1" fmla="*/ 487026 h 599007"/>
                <a:gd name="connsiteX2" fmla="*/ 0 w 223962"/>
                <a:gd name="connsiteY2" fmla="*/ 111981 h 599007"/>
                <a:gd name="connsiteX3" fmla="*/ 111981 w 223962"/>
                <a:gd name="connsiteY3" fmla="*/ 0 h 599007"/>
                <a:gd name="connsiteX4" fmla="*/ 223963 w 223962"/>
                <a:gd name="connsiteY4" fmla="*/ 111981 h 599007"/>
                <a:gd name="connsiteX5" fmla="*/ 223963 w 223962"/>
                <a:gd name="connsiteY5" fmla="*/ 487065 h 599007"/>
                <a:gd name="connsiteX6" fmla="*/ 111981 w 223962"/>
                <a:gd name="connsiteY6" fmla="*/ 599007 h 5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62" h="599007">
                  <a:moveTo>
                    <a:pt x="111981" y="599007"/>
                  </a:moveTo>
                  <a:cubicBezTo>
                    <a:pt x="50406" y="599007"/>
                    <a:pt x="0" y="548606"/>
                    <a:pt x="0" y="487026"/>
                  </a:cubicBezTo>
                  <a:lnTo>
                    <a:pt x="0" y="111981"/>
                  </a:lnTo>
                  <a:cubicBezTo>
                    <a:pt x="0" y="50404"/>
                    <a:pt x="50397" y="0"/>
                    <a:pt x="111981" y="0"/>
                  </a:cubicBezTo>
                  <a:cubicBezTo>
                    <a:pt x="173566" y="0"/>
                    <a:pt x="223963" y="50401"/>
                    <a:pt x="223963" y="111981"/>
                  </a:cubicBezTo>
                  <a:lnTo>
                    <a:pt x="223963" y="487065"/>
                  </a:lnTo>
                  <a:cubicBezTo>
                    <a:pt x="223963" y="548642"/>
                    <a:pt x="173566" y="599007"/>
                    <a:pt x="111981" y="599007"/>
                  </a:cubicBezTo>
                  <a:close/>
                </a:path>
              </a:pathLst>
            </a:custGeom>
            <a:solidFill>
              <a:srgbClr val="ECD169"/>
            </a:solidFill>
            <a:ln w="9797"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6F6C72D6-B6B7-422A-93BB-F808FAD6B9E3}"/>
                </a:ext>
              </a:extLst>
            </p:cNvPr>
            <p:cNvSpPr/>
            <p:nvPr/>
          </p:nvSpPr>
          <p:spPr>
            <a:xfrm>
              <a:off x="-906094" y="539715"/>
              <a:ext cx="416016" cy="599910"/>
            </a:xfrm>
            <a:custGeom>
              <a:avLst/>
              <a:gdLst>
                <a:gd name="connsiteX0" fmla="*/ 112846 w 416016"/>
                <a:gd name="connsiteY0" fmla="*/ 599909 h 599910"/>
                <a:gd name="connsiteX1" fmla="*/ 62440 w 416016"/>
                <a:gd name="connsiteY1" fmla="*/ 588696 h 599910"/>
                <a:gd name="connsiteX2" fmla="*/ 12043 w 416016"/>
                <a:gd name="connsiteY2" fmla="*/ 437526 h 599910"/>
                <a:gd name="connsiteX3" fmla="*/ 202401 w 416016"/>
                <a:gd name="connsiteY3" fmla="*/ 62443 h 599910"/>
                <a:gd name="connsiteX4" fmla="*/ 353571 w 416016"/>
                <a:gd name="connsiteY4" fmla="*/ 12041 h 599910"/>
                <a:gd name="connsiteX5" fmla="*/ 403978 w 416016"/>
                <a:gd name="connsiteY5" fmla="*/ 163211 h 599910"/>
                <a:gd name="connsiteX6" fmla="*/ 213619 w 416016"/>
                <a:gd name="connsiteY6" fmla="*/ 538295 h 599910"/>
                <a:gd name="connsiteX7" fmla="*/ 112856 w 416016"/>
                <a:gd name="connsiteY7" fmla="*/ 599910 h 5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16" h="599910">
                  <a:moveTo>
                    <a:pt x="112846" y="599909"/>
                  </a:moveTo>
                  <a:cubicBezTo>
                    <a:pt x="96044" y="599909"/>
                    <a:pt x="79242" y="594322"/>
                    <a:pt x="62440" y="588696"/>
                  </a:cubicBezTo>
                  <a:cubicBezTo>
                    <a:pt x="6459" y="560721"/>
                    <a:pt x="-15938" y="493519"/>
                    <a:pt x="12043" y="437526"/>
                  </a:cubicBezTo>
                  <a:lnTo>
                    <a:pt x="202401" y="62443"/>
                  </a:lnTo>
                  <a:cubicBezTo>
                    <a:pt x="230382" y="6454"/>
                    <a:pt x="297581" y="-15934"/>
                    <a:pt x="353571" y="12041"/>
                  </a:cubicBezTo>
                  <a:cubicBezTo>
                    <a:pt x="409562" y="40017"/>
                    <a:pt x="431948" y="107219"/>
                    <a:pt x="403978" y="163211"/>
                  </a:cubicBezTo>
                  <a:lnTo>
                    <a:pt x="213619" y="538295"/>
                  </a:lnTo>
                  <a:cubicBezTo>
                    <a:pt x="191223" y="577522"/>
                    <a:pt x="152034" y="599910"/>
                    <a:pt x="112856" y="599910"/>
                  </a:cubicBezTo>
                  <a:close/>
                </a:path>
              </a:pathLst>
            </a:custGeom>
            <a:solidFill>
              <a:srgbClr val="ECD169"/>
            </a:solidFill>
            <a:ln w="9797"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17A62266-BE66-4A3F-A43B-3FAEA2839442}"/>
                </a:ext>
              </a:extLst>
            </p:cNvPr>
            <p:cNvSpPr/>
            <p:nvPr/>
          </p:nvSpPr>
          <p:spPr>
            <a:xfrm>
              <a:off x="-3011064" y="539752"/>
              <a:ext cx="416008" cy="599871"/>
            </a:xfrm>
            <a:custGeom>
              <a:avLst/>
              <a:gdLst>
                <a:gd name="connsiteX0" fmla="*/ 303161 w 416008"/>
                <a:gd name="connsiteY0" fmla="*/ 599872 h 599871"/>
                <a:gd name="connsiteX1" fmla="*/ 202397 w 416008"/>
                <a:gd name="connsiteY1" fmla="*/ 538295 h 599871"/>
                <a:gd name="connsiteX2" fmla="*/ 12039 w 416008"/>
                <a:gd name="connsiteY2" fmla="*/ 163211 h 599871"/>
                <a:gd name="connsiteX3" fmla="*/ 62445 w 416008"/>
                <a:gd name="connsiteY3" fmla="*/ 12041 h 599871"/>
                <a:gd name="connsiteX4" fmla="*/ 213605 w 416008"/>
                <a:gd name="connsiteY4" fmla="*/ 62443 h 599871"/>
                <a:gd name="connsiteX5" fmla="*/ 403964 w 416008"/>
                <a:gd name="connsiteY5" fmla="*/ 437526 h 599871"/>
                <a:gd name="connsiteX6" fmla="*/ 353567 w 416008"/>
                <a:gd name="connsiteY6" fmla="*/ 588696 h 599871"/>
                <a:gd name="connsiteX7" fmla="*/ 303161 w 416008"/>
                <a:gd name="connsiteY7" fmla="*/ 599871 h 5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08" h="599871">
                  <a:moveTo>
                    <a:pt x="303161" y="599872"/>
                  </a:moveTo>
                  <a:cubicBezTo>
                    <a:pt x="263972" y="599872"/>
                    <a:pt x="224784" y="577484"/>
                    <a:pt x="202397" y="538295"/>
                  </a:cubicBezTo>
                  <a:lnTo>
                    <a:pt x="12039" y="163211"/>
                  </a:lnTo>
                  <a:cubicBezTo>
                    <a:pt x="-15932" y="107223"/>
                    <a:pt x="6454" y="40061"/>
                    <a:pt x="62445" y="12041"/>
                  </a:cubicBezTo>
                  <a:cubicBezTo>
                    <a:pt x="118426" y="-15934"/>
                    <a:pt x="185595" y="6454"/>
                    <a:pt x="213605" y="62443"/>
                  </a:cubicBezTo>
                  <a:lnTo>
                    <a:pt x="403964" y="437526"/>
                  </a:lnTo>
                  <a:cubicBezTo>
                    <a:pt x="431944" y="493515"/>
                    <a:pt x="409558" y="560677"/>
                    <a:pt x="353567" y="588696"/>
                  </a:cubicBezTo>
                  <a:cubicBezTo>
                    <a:pt x="336765" y="594284"/>
                    <a:pt x="319963" y="599871"/>
                    <a:pt x="303161" y="599871"/>
                  </a:cubicBezTo>
                  <a:close/>
                </a:path>
              </a:pathLst>
            </a:custGeom>
            <a:solidFill>
              <a:srgbClr val="ECD169"/>
            </a:solidFill>
            <a:ln w="9797" cap="flat">
              <a:noFill/>
              <a:prstDash val="solid"/>
              <a:miter/>
            </a:ln>
          </p:spPr>
          <p:txBody>
            <a:bodyPr rtlCol="0" anchor="ctr"/>
            <a:lstStyle/>
            <a:p>
              <a:endParaRPr lang="en-US"/>
            </a:p>
          </p:txBody>
        </p:sp>
      </p:grpSp>
      <p:grpSp>
        <p:nvGrpSpPr>
          <p:cNvPr id="542" name="Group 541">
            <a:extLst>
              <a:ext uri="{FF2B5EF4-FFF2-40B4-BE49-F238E27FC236}">
                <a16:creationId xmlns:a16="http://schemas.microsoft.com/office/drawing/2014/main" id="{3518D0FD-235C-49A5-884C-B24AC6D2CDAA}"/>
              </a:ext>
            </a:extLst>
          </p:cNvPr>
          <p:cNvGrpSpPr/>
          <p:nvPr/>
        </p:nvGrpSpPr>
        <p:grpSpPr>
          <a:xfrm>
            <a:off x="8094259" y="3339383"/>
            <a:ext cx="856544" cy="362113"/>
            <a:chOff x="-5685102" y="1774393"/>
            <a:chExt cx="3906434" cy="1651484"/>
          </a:xfrm>
          <a:solidFill>
            <a:srgbClr val="ECD169"/>
          </a:solidFill>
        </p:grpSpPr>
        <p:sp>
          <p:nvSpPr>
            <p:cNvPr id="500" name="Freeform: Shape 499">
              <a:extLst>
                <a:ext uri="{FF2B5EF4-FFF2-40B4-BE49-F238E27FC236}">
                  <a16:creationId xmlns:a16="http://schemas.microsoft.com/office/drawing/2014/main" id="{5FB424F5-FC09-44FF-9897-DAAA34076883}"/>
                </a:ext>
              </a:extLst>
            </p:cNvPr>
            <p:cNvSpPr/>
            <p:nvPr/>
          </p:nvSpPr>
          <p:spPr>
            <a:xfrm>
              <a:off x="-5685053" y="2498627"/>
              <a:ext cx="3906385" cy="927250"/>
            </a:xfrm>
            <a:custGeom>
              <a:avLst/>
              <a:gdLst>
                <a:gd name="connsiteX0" fmla="*/ 3851423 w 3906385"/>
                <a:gd name="connsiteY0" fmla="*/ 543173 h 927250"/>
                <a:gd name="connsiteX1" fmla="*/ 2282313 w 3906385"/>
                <a:gd name="connsiteY1" fmla="*/ 543173 h 927250"/>
                <a:gd name="connsiteX2" fmla="*/ 2282313 w 3906385"/>
                <a:gd name="connsiteY2" fmla="*/ 351130 h 927250"/>
                <a:gd name="connsiteX3" fmla="*/ 2271331 w 3906385"/>
                <a:gd name="connsiteY3" fmla="*/ 312705 h 927250"/>
                <a:gd name="connsiteX4" fmla="*/ 2035435 w 3906385"/>
                <a:gd name="connsiteY4" fmla="*/ 32909 h 927250"/>
                <a:gd name="connsiteX5" fmla="*/ 1953158 w 3906385"/>
                <a:gd name="connsiteY5" fmla="*/ 0 h 927250"/>
                <a:gd name="connsiteX6" fmla="*/ 1870872 w 3906385"/>
                <a:gd name="connsiteY6" fmla="*/ 32909 h 927250"/>
                <a:gd name="connsiteX7" fmla="*/ 1634977 w 3906385"/>
                <a:gd name="connsiteY7" fmla="*/ 312705 h 927250"/>
                <a:gd name="connsiteX8" fmla="*/ 1623994 w 3906385"/>
                <a:gd name="connsiteY8" fmla="*/ 351130 h 927250"/>
                <a:gd name="connsiteX9" fmla="*/ 1623994 w 3906385"/>
                <a:gd name="connsiteY9" fmla="*/ 543173 h 927250"/>
                <a:gd name="connsiteX10" fmla="*/ 54884 w 3906385"/>
                <a:gd name="connsiteY10" fmla="*/ 543173 h 927250"/>
                <a:gd name="connsiteX11" fmla="*/ 0 w 3906385"/>
                <a:gd name="connsiteY11" fmla="*/ 598057 h 927250"/>
                <a:gd name="connsiteX12" fmla="*/ 54884 w 3906385"/>
                <a:gd name="connsiteY12" fmla="*/ 652931 h 927250"/>
                <a:gd name="connsiteX13" fmla="*/ 1623994 w 3906385"/>
                <a:gd name="connsiteY13" fmla="*/ 652931 h 927250"/>
                <a:gd name="connsiteX14" fmla="*/ 1623994 w 3906385"/>
                <a:gd name="connsiteY14" fmla="*/ 872367 h 927250"/>
                <a:gd name="connsiteX15" fmla="*/ 1678878 w 3906385"/>
                <a:gd name="connsiteY15" fmla="*/ 927251 h 927250"/>
                <a:gd name="connsiteX16" fmla="*/ 2227518 w 3906385"/>
                <a:gd name="connsiteY16" fmla="*/ 927251 h 927250"/>
                <a:gd name="connsiteX17" fmla="*/ 2282392 w 3906385"/>
                <a:gd name="connsiteY17" fmla="*/ 872367 h 927250"/>
                <a:gd name="connsiteX18" fmla="*/ 2282392 w 3906385"/>
                <a:gd name="connsiteY18" fmla="*/ 652931 h 927250"/>
                <a:gd name="connsiteX19" fmla="*/ 3851502 w 3906385"/>
                <a:gd name="connsiteY19" fmla="*/ 652891 h 927250"/>
                <a:gd name="connsiteX20" fmla="*/ 3906385 w 3906385"/>
                <a:gd name="connsiteY20" fmla="*/ 598018 h 927250"/>
                <a:gd name="connsiteX21" fmla="*/ 3851502 w 3906385"/>
                <a:gd name="connsiteY21" fmla="*/ 543173 h 927250"/>
                <a:gd name="connsiteX22" fmla="*/ 2172585 w 3906385"/>
                <a:gd name="connsiteY22" fmla="*/ 543173 h 927250"/>
                <a:gd name="connsiteX23" fmla="*/ 2172585 w 3906385"/>
                <a:gd name="connsiteY23" fmla="*/ 817493 h 927250"/>
                <a:gd name="connsiteX24" fmla="*/ 1733663 w 3906385"/>
                <a:gd name="connsiteY24" fmla="*/ 817493 h 927250"/>
                <a:gd name="connsiteX25" fmla="*/ 1733663 w 3906385"/>
                <a:gd name="connsiteY25" fmla="*/ 373105 h 927250"/>
                <a:gd name="connsiteX26" fmla="*/ 1953100 w 3906385"/>
                <a:gd name="connsiteY26" fmla="*/ 115244 h 927250"/>
                <a:gd name="connsiteX27" fmla="*/ 2172536 w 3906385"/>
                <a:gd name="connsiteY27" fmla="*/ 373105 h 92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06385" h="927250">
                  <a:moveTo>
                    <a:pt x="3851423" y="543173"/>
                  </a:moveTo>
                  <a:lnTo>
                    <a:pt x="2282313" y="543173"/>
                  </a:lnTo>
                  <a:lnTo>
                    <a:pt x="2282313" y="351130"/>
                  </a:lnTo>
                  <a:cubicBezTo>
                    <a:pt x="2282313" y="340147"/>
                    <a:pt x="2276836" y="323688"/>
                    <a:pt x="2271331" y="312705"/>
                  </a:cubicBezTo>
                  <a:lnTo>
                    <a:pt x="2035435" y="32909"/>
                  </a:lnTo>
                  <a:cubicBezTo>
                    <a:pt x="2013509" y="10983"/>
                    <a:pt x="1986067" y="0"/>
                    <a:pt x="1953158" y="0"/>
                  </a:cubicBezTo>
                  <a:cubicBezTo>
                    <a:pt x="1925717" y="0"/>
                    <a:pt x="1892798" y="10983"/>
                    <a:pt x="1870872" y="32909"/>
                  </a:cubicBezTo>
                  <a:lnTo>
                    <a:pt x="1634977" y="312705"/>
                  </a:lnTo>
                  <a:cubicBezTo>
                    <a:pt x="1623994" y="323688"/>
                    <a:pt x="1623994" y="334631"/>
                    <a:pt x="1623994" y="351130"/>
                  </a:cubicBezTo>
                  <a:lnTo>
                    <a:pt x="1623994" y="543173"/>
                  </a:lnTo>
                  <a:lnTo>
                    <a:pt x="54884" y="543173"/>
                  </a:lnTo>
                  <a:cubicBezTo>
                    <a:pt x="27442" y="543173"/>
                    <a:pt x="0" y="570615"/>
                    <a:pt x="0" y="598057"/>
                  </a:cubicBezTo>
                  <a:cubicBezTo>
                    <a:pt x="0" y="630966"/>
                    <a:pt x="27442" y="652931"/>
                    <a:pt x="54884" y="652931"/>
                  </a:cubicBezTo>
                  <a:lnTo>
                    <a:pt x="1623994" y="652931"/>
                  </a:lnTo>
                  <a:lnTo>
                    <a:pt x="1623994" y="872367"/>
                  </a:lnTo>
                  <a:cubicBezTo>
                    <a:pt x="1623994" y="899809"/>
                    <a:pt x="1645920" y="927251"/>
                    <a:pt x="1678878" y="927251"/>
                  </a:cubicBezTo>
                  <a:lnTo>
                    <a:pt x="2227518" y="927251"/>
                  </a:lnTo>
                  <a:cubicBezTo>
                    <a:pt x="2260426" y="927251"/>
                    <a:pt x="2282392" y="905315"/>
                    <a:pt x="2282392" y="872367"/>
                  </a:cubicBezTo>
                  <a:lnTo>
                    <a:pt x="2282392" y="652931"/>
                  </a:lnTo>
                  <a:lnTo>
                    <a:pt x="3851502" y="652891"/>
                  </a:lnTo>
                  <a:cubicBezTo>
                    <a:pt x="3878944" y="652891"/>
                    <a:pt x="3906385" y="630966"/>
                    <a:pt x="3906385" y="598018"/>
                  </a:cubicBezTo>
                  <a:cubicBezTo>
                    <a:pt x="3906346" y="565099"/>
                    <a:pt x="3878944" y="543173"/>
                    <a:pt x="3851502" y="543173"/>
                  </a:cubicBezTo>
                  <a:close/>
                  <a:moveTo>
                    <a:pt x="2172585" y="543173"/>
                  </a:moveTo>
                  <a:lnTo>
                    <a:pt x="2172585" y="817493"/>
                  </a:lnTo>
                  <a:lnTo>
                    <a:pt x="1733663" y="817493"/>
                  </a:lnTo>
                  <a:lnTo>
                    <a:pt x="1733663" y="373105"/>
                  </a:lnTo>
                  <a:lnTo>
                    <a:pt x="1953100" y="115244"/>
                  </a:lnTo>
                  <a:lnTo>
                    <a:pt x="2172536" y="373105"/>
                  </a:lnTo>
                  <a:close/>
                </a:path>
              </a:pathLst>
            </a:custGeom>
            <a:grpFill/>
            <a:ln w="9797"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92A35E92-09FE-4E21-8717-810066ED0377}"/>
                </a:ext>
              </a:extLst>
            </p:cNvPr>
            <p:cNvSpPr/>
            <p:nvPr/>
          </p:nvSpPr>
          <p:spPr>
            <a:xfrm>
              <a:off x="-5685102" y="1774393"/>
              <a:ext cx="109767" cy="422501"/>
            </a:xfrm>
            <a:custGeom>
              <a:avLst/>
              <a:gdLst>
                <a:gd name="connsiteX0" fmla="*/ 54884 w 109767"/>
                <a:gd name="connsiteY0" fmla="*/ 422502 h 422501"/>
                <a:gd name="connsiteX1" fmla="*/ 109767 w 109767"/>
                <a:gd name="connsiteY1" fmla="*/ 367618 h 422501"/>
                <a:gd name="connsiteX2" fmla="*/ 109767 w 109767"/>
                <a:gd name="connsiteY2" fmla="*/ 54874 h 422501"/>
                <a:gd name="connsiteX3" fmla="*/ 54884 w 109767"/>
                <a:gd name="connsiteY3" fmla="*/ 0 h 422501"/>
                <a:gd name="connsiteX4" fmla="*/ 0 w 109767"/>
                <a:gd name="connsiteY4" fmla="*/ 54874 h 422501"/>
                <a:gd name="connsiteX5" fmla="*/ 0 w 109767"/>
                <a:gd name="connsiteY5" fmla="*/ 367657 h 422501"/>
                <a:gd name="connsiteX6" fmla="*/ 54884 w 109767"/>
                <a:gd name="connsiteY6" fmla="*/ 422502 h 42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67" h="422501">
                  <a:moveTo>
                    <a:pt x="54884" y="422502"/>
                  </a:moveTo>
                  <a:cubicBezTo>
                    <a:pt x="87792" y="422502"/>
                    <a:pt x="109767" y="400576"/>
                    <a:pt x="109767" y="367618"/>
                  </a:cubicBezTo>
                  <a:lnTo>
                    <a:pt x="109767" y="54874"/>
                  </a:lnTo>
                  <a:cubicBezTo>
                    <a:pt x="109767" y="21965"/>
                    <a:pt x="87832" y="0"/>
                    <a:pt x="54884" y="0"/>
                  </a:cubicBezTo>
                  <a:cubicBezTo>
                    <a:pt x="21975" y="0"/>
                    <a:pt x="0" y="21926"/>
                    <a:pt x="0" y="54874"/>
                  </a:cubicBezTo>
                  <a:lnTo>
                    <a:pt x="0" y="367657"/>
                  </a:lnTo>
                  <a:cubicBezTo>
                    <a:pt x="0" y="400576"/>
                    <a:pt x="27442" y="422502"/>
                    <a:pt x="54884" y="422502"/>
                  </a:cubicBezTo>
                  <a:close/>
                </a:path>
              </a:pathLst>
            </a:custGeom>
            <a:grpFill/>
            <a:ln w="9797"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FD6EDC60-2950-4671-ADBB-1584C818B1FD}"/>
                </a:ext>
              </a:extLst>
            </p:cNvPr>
            <p:cNvSpPr/>
            <p:nvPr/>
          </p:nvSpPr>
          <p:spPr>
            <a:xfrm>
              <a:off x="-4735955" y="1774393"/>
              <a:ext cx="109767" cy="422501"/>
            </a:xfrm>
            <a:custGeom>
              <a:avLst/>
              <a:gdLst>
                <a:gd name="connsiteX0" fmla="*/ 54884 w 109767"/>
                <a:gd name="connsiteY0" fmla="*/ 422502 h 422501"/>
                <a:gd name="connsiteX1" fmla="*/ 109767 w 109767"/>
                <a:gd name="connsiteY1" fmla="*/ 367618 h 422501"/>
                <a:gd name="connsiteX2" fmla="*/ 109767 w 109767"/>
                <a:gd name="connsiteY2" fmla="*/ 54874 h 422501"/>
                <a:gd name="connsiteX3" fmla="*/ 54884 w 109767"/>
                <a:gd name="connsiteY3" fmla="*/ 0 h 422501"/>
                <a:gd name="connsiteX4" fmla="*/ 0 w 109767"/>
                <a:gd name="connsiteY4" fmla="*/ 54874 h 422501"/>
                <a:gd name="connsiteX5" fmla="*/ 0 w 109767"/>
                <a:gd name="connsiteY5" fmla="*/ 367657 h 422501"/>
                <a:gd name="connsiteX6" fmla="*/ 54884 w 109767"/>
                <a:gd name="connsiteY6" fmla="*/ 422502 h 42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67" h="422501">
                  <a:moveTo>
                    <a:pt x="54884" y="422502"/>
                  </a:moveTo>
                  <a:cubicBezTo>
                    <a:pt x="87792" y="422502"/>
                    <a:pt x="109767" y="400576"/>
                    <a:pt x="109767" y="367618"/>
                  </a:cubicBezTo>
                  <a:lnTo>
                    <a:pt x="109767" y="54874"/>
                  </a:lnTo>
                  <a:cubicBezTo>
                    <a:pt x="109767" y="21965"/>
                    <a:pt x="87831" y="0"/>
                    <a:pt x="54884" y="0"/>
                  </a:cubicBezTo>
                  <a:cubicBezTo>
                    <a:pt x="21975" y="0"/>
                    <a:pt x="0" y="21926"/>
                    <a:pt x="0" y="54874"/>
                  </a:cubicBezTo>
                  <a:lnTo>
                    <a:pt x="0" y="367657"/>
                  </a:lnTo>
                  <a:cubicBezTo>
                    <a:pt x="0" y="400576"/>
                    <a:pt x="27442" y="422502"/>
                    <a:pt x="54884" y="422502"/>
                  </a:cubicBezTo>
                  <a:close/>
                </a:path>
              </a:pathLst>
            </a:custGeom>
            <a:grpFill/>
            <a:ln w="9797"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A26575CA-A752-499B-940A-F5405AA4DB4A}"/>
                </a:ext>
              </a:extLst>
            </p:cNvPr>
            <p:cNvSpPr/>
            <p:nvPr/>
          </p:nvSpPr>
          <p:spPr>
            <a:xfrm>
              <a:off x="-3786808" y="1774393"/>
              <a:ext cx="109767" cy="422501"/>
            </a:xfrm>
            <a:custGeom>
              <a:avLst/>
              <a:gdLst>
                <a:gd name="connsiteX0" fmla="*/ 54884 w 109767"/>
                <a:gd name="connsiteY0" fmla="*/ 422502 h 422501"/>
                <a:gd name="connsiteX1" fmla="*/ 109767 w 109767"/>
                <a:gd name="connsiteY1" fmla="*/ 367618 h 422501"/>
                <a:gd name="connsiteX2" fmla="*/ 109767 w 109767"/>
                <a:gd name="connsiteY2" fmla="*/ 54874 h 422501"/>
                <a:gd name="connsiteX3" fmla="*/ 54884 w 109767"/>
                <a:gd name="connsiteY3" fmla="*/ 0 h 422501"/>
                <a:gd name="connsiteX4" fmla="*/ 0 w 109767"/>
                <a:gd name="connsiteY4" fmla="*/ 54874 h 422501"/>
                <a:gd name="connsiteX5" fmla="*/ 39 w 109767"/>
                <a:gd name="connsiteY5" fmla="*/ 367657 h 422501"/>
                <a:gd name="connsiteX6" fmla="*/ 54884 w 109767"/>
                <a:gd name="connsiteY6" fmla="*/ 422502 h 42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67" h="422501">
                  <a:moveTo>
                    <a:pt x="54884" y="422502"/>
                  </a:moveTo>
                  <a:cubicBezTo>
                    <a:pt x="87792" y="422502"/>
                    <a:pt x="109767" y="400576"/>
                    <a:pt x="109767" y="367618"/>
                  </a:cubicBezTo>
                  <a:lnTo>
                    <a:pt x="109767" y="54874"/>
                  </a:lnTo>
                  <a:cubicBezTo>
                    <a:pt x="109767" y="21965"/>
                    <a:pt x="87832" y="0"/>
                    <a:pt x="54884" y="0"/>
                  </a:cubicBezTo>
                  <a:cubicBezTo>
                    <a:pt x="21975" y="0"/>
                    <a:pt x="0" y="21926"/>
                    <a:pt x="0" y="54874"/>
                  </a:cubicBezTo>
                  <a:lnTo>
                    <a:pt x="39" y="367657"/>
                  </a:lnTo>
                  <a:cubicBezTo>
                    <a:pt x="39" y="400576"/>
                    <a:pt x="21975" y="422502"/>
                    <a:pt x="54884" y="422502"/>
                  </a:cubicBezTo>
                  <a:close/>
                </a:path>
              </a:pathLst>
            </a:custGeom>
            <a:grpFill/>
            <a:ln w="9797"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65170C0B-2817-4692-A5B1-A00BA85E278A}"/>
                </a:ext>
              </a:extLst>
            </p:cNvPr>
            <p:cNvSpPr/>
            <p:nvPr/>
          </p:nvSpPr>
          <p:spPr>
            <a:xfrm>
              <a:off x="-2837660" y="1774393"/>
              <a:ext cx="109767" cy="422501"/>
            </a:xfrm>
            <a:custGeom>
              <a:avLst/>
              <a:gdLst>
                <a:gd name="connsiteX0" fmla="*/ 54884 w 109767"/>
                <a:gd name="connsiteY0" fmla="*/ 422502 h 422501"/>
                <a:gd name="connsiteX1" fmla="*/ 109767 w 109767"/>
                <a:gd name="connsiteY1" fmla="*/ 367618 h 422501"/>
                <a:gd name="connsiteX2" fmla="*/ 109767 w 109767"/>
                <a:gd name="connsiteY2" fmla="*/ 54874 h 422501"/>
                <a:gd name="connsiteX3" fmla="*/ 54884 w 109767"/>
                <a:gd name="connsiteY3" fmla="*/ 0 h 422501"/>
                <a:gd name="connsiteX4" fmla="*/ 0 w 109767"/>
                <a:gd name="connsiteY4" fmla="*/ 54874 h 422501"/>
                <a:gd name="connsiteX5" fmla="*/ 0 w 109767"/>
                <a:gd name="connsiteY5" fmla="*/ 367657 h 422501"/>
                <a:gd name="connsiteX6" fmla="*/ 54884 w 109767"/>
                <a:gd name="connsiteY6" fmla="*/ 422502 h 42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67" h="422501">
                  <a:moveTo>
                    <a:pt x="54884" y="422502"/>
                  </a:moveTo>
                  <a:cubicBezTo>
                    <a:pt x="87792" y="422502"/>
                    <a:pt x="109767" y="400576"/>
                    <a:pt x="109767" y="367618"/>
                  </a:cubicBezTo>
                  <a:lnTo>
                    <a:pt x="109767" y="54874"/>
                  </a:lnTo>
                  <a:cubicBezTo>
                    <a:pt x="109767" y="21965"/>
                    <a:pt x="87831" y="0"/>
                    <a:pt x="54884" y="0"/>
                  </a:cubicBezTo>
                  <a:cubicBezTo>
                    <a:pt x="21975" y="0"/>
                    <a:pt x="0" y="21926"/>
                    <a:pt x="0" y="54874"/>
                  </a:cubicBezTo>
                  <a:lnTo>
                    <a:pt x="0" y="367657"/>
                  </a:lnTo>
                  <a:cubicBezTo>
                    <a:pt x="0" y="400576"/>
                    <a:pt x="21936" y="422502"/>
                    <a:pt x="54884" y="422502"/>
                  </a:cubicBezTo>
                  <a:close/>
                </a:path>
              </a:pathLst>
            </a:custGeom>
            <a:grpFill/>
            <a:ln w="9797"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61F73FE8-FBF2-48D9-8CC0-E0A97D616E29}"/>
                </a:ext>
              </a:extLst>
            </p:cNvPr>
            <p:cNvSpPr/>
            <p:nvPr/>
          </p:nvSpPr>
          <p:spPr>
            <a:xfrm>
              <a:off x="-1888513" y="1774442"/>
              <a:ext cx="109766" cy="422462"/>
            </a:xfrm>
            <a:custGeom>
              <a:avLst/>
              <a:gdLst>
                <a:gd name="connsiteX0" fmla="*/ 54883 w 109766"/>
                <a:gd name="connsiteY0" fmla="*/ 0 h 422462"/>
                <a:gd name="connsiteX1" fmla="*/ 0 w 109766"/>
                <a:gd name="connsiteY1" fmla="*/ 54884 h 422462"/>
                <a:gd name="connsiteX2" fmla="*/ 0 w 109766"/>
                <a:gd name="connsiteY2" fmla="*/ 367589 h 422462"/>
                <a:gd name="connsiteX3" fmla="*/ 54883 w 109766"/>
                <a:gd name="connsiteY3" fmla="*/ 422463 h 422462"/>
                <a:gd name="connsiteX4" fmla="*/ 109767 w 109766"/>
                <a:gd name="connsiteY4" fmla="*/ 367589 h 422462"/>
                <a:gd name="connsiteX5" fmla="*/ 109767 w 109766"/>
                <a:gd name="connsiteY5" fmla="*/ 54844 h 422462"/>
                <a:gd name="connsiteX6" fmla="*/ 54883 w 109766"/>
                <a:gd name="connsiteY6" fmla="*/ 0 h 42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66" h="422462">
                  <a:moveTo>
                    <a:pt x="54883" y="0"/>
                  </a:moveTo>
                  <a:cubicBezTo>
                    <a:pt x="21975" y="0"/>
                    <a:pt x="0" y="21926"/>
                    <a:pt x="0" y="54884"/>
                  </a:cubicBezTo>
                  <a:lnTo>
                    <a:pt x="0" y="367589"/>
                  </a:lnTo>
                  <a:cubicBezTo>
                    <a:pt x="0" y="400497"/>
                    <a:pt x="21936" y="422463"/>
                    <a:pt x="54883" y="422463"/>
                  </a:cubicBezTo>
                  <a:cubicBezTo>
                    <a:pt x="87792" y="422463"/>
                    <a:pt x="109767" y="400537"/>
                    <a:pt x="109767" y="367589"/>
                  </a:cubicBezTo>
                  <a:lnTo>
                    <a:pt x="109767" y="54844"/>
                  </a:lnTo>
                  <a:cubicBezTo>
                    <a:pt x="109728" y="27403"/>
                    <a:pt x="87792" y="0"/>
                    <a:pt x="54883" y="0"/>
                  </a:cubicBezTo>
                  <a:close/>
                </a:path>
              </a:pathLst>
            </a:custGeom>
            <a:grpFill/>
            <a:ln w="9797" cap="flat">
              <a:noFill/>
              <a:prstDash val="solid"/>
              <a:miter/>
            </a:ln>
          </p:spPr>
          <p:txBody>
            <a:bodyPr rtlCol="0" anchor="ctr"/>
            <a:lstStyle/>
            <a:p>
              <a:endParaRPr lang="en-US"/>
            </a:p>
          </p:txBody>
        </p:sp>
      </p:grpSp>
      <p:grpSp>
        <p:nvGrpSpPr>
          <p:cNvPr id="598" name="Group 597">
            <a:extLst>
              <a:ext uri="{FF2B5EF4-FFF2-40B4-BE49-F238E27FC236}">
                <a16:creationId xmlns:a16="http://schemas.microsoft.com/office/drawing/2014/main" id="{D7CB1E33-A21D-415E-8175-76D0F93BBD01}"/>
              </a:ext>
            </a:extLst>
          </p:cNvPr>
          <p:cNvGrpSpPr/>
          <p:nvPr/>
        </p:nvGrpSpPr>
        <p:grpSpPr>
          <a:xfrm>
            <a:off x="8086328" y="2665963"/>
            <a:ext cx="872387" cy="582223"/>
            <a:chOff x="-7487008" y="-639"/>
            <a:chExt cx="4937750" cy="3295407"/>
          </a:xfrm>
          <a:solidFill>
            <a:schemeClr val="bg1"/>
          </a:solidFill>
        </p:grpSpPr>
        <p:sp>
          <p:nvSpPr>
            <p:cNvPr id="546" name="Freeform: Shape 545">
              <a:extLst>
                <a:ext uri="{FF2B5EF4-FFF2-40B4-BE49-F238E27FC236}">
                  <a16:creationId xmlns:a16="http://schemas.microsoft.com/office/drawing/2014/main" id="{A7FEBA56-EB4E-4DD5-BF15-A039C9148C94}"/>
                </a:ext>
              </a:extLst>
            </p:cNvPr>
            <p:cNvSpPr/>
            <p:nvPr/>
          </p:nvSpPr>
          <p:spPr>
            <a:xfrm>
              <a:off x="-4818285" y="-639"/>
              <a:ext cx="804315" cy="894400"/>
            </a:xfrm>
            <a:custGeom>
              <a:avLst/>
              <a:gdLst>
                <a:gd name="connsiteX0" fmla="*/ 358242 w 804315"/>
                <a:gd name="connsiteY0" fmla="*/ 894401 h 894400"/>
                <a:gd name="connsiteX1" fmla="*/ 446073 w 804315"/>
                <a:gd name="connsiteY1" fmla="*/ 894401 h 894400"/>
                <a:gd name="connsiteX2" fmla="*/ 804316 w 804315"/>
                <a:gd name="connsiteY2" fmla="*/ 536159 h 894400"/>
                <a:gd name="connsiteX3" fmla="*/ 804316 w 804315"/>
                <a:gd name="connsiteY3" fmla="*/ 358242 h 894400"/>
                <a:gd name="connsiteX4" fmla="*/ 446073 w 804315"/>
                <a:gd name="connsiteY4" fmla="*/ 0 h 894400"/>
                <a:gd name="connsiteX5" fmla="*/ 358242 w 804315"/>
                <a:gd name="connsiteY5" fmla="*/ 0 h 894400"/>
                <a:gd name="connsiteX6" fmla="*/ 0 w 804315"/>
                <a:gd name="connsiteY6" fmla="*/ 358242 h 894400"/>
                <a:gd name="connsiteX7" fmla="*/ 0 w 804315"/>
                <a:gd name="connsiteY7" fmla="*/ 536159 h 894400"/>
                <a:gd name="connsiteX8" fmla="*/ 358242 w 804315"/>
                <a:gd name="connsiteY8" fmla="*/ 894401 h 894400"/>
                <a:gd name="connsiteX9" fmla="*/ 163641 w 804315"/>
                <a:gd name="connsiteY9" fmla="*/ 358272 h 894400"/>
                <a:gd name="connsiteX10" fmla="*/ 358242 w 804315"/>
                <a:gd name="connsiteY10" fmla="*/ 163710 h 894400"/>
                <a:gd name="connsiteX11" fmla="*/ 446073 w 804315"/>
                <a:gd name="connsiteY11" fmla="*/ 163710 h 894400"/>
                <a:gd name="connsiteX12" fmla="*/ 640635 w 804315"/>
                <a:gd name="connsiteY12" fmla="*/ 358272 h 894400"/>
                <a:gd name="connsiteX13" fmla="*/ 640635 w 804315"/>
                <a:gd name="connsiteY13" fmla="*/ 536188 h 894400"/>
                <a:gd name="connsiteX14" fmla="*/ 446073 w 804315"/>
                <a:gd name="connsiteY14" fmla="*/ 730749 h 894400"/>
                <a:gd name="connsiteX15" fmla="*/ 358242 w 804315"/>
                <a:gd name="connsiteY15" fmla="*/ 730749 h 894400"/>
                <a:gd name="connsiteX16" fmla="*/ 163641 w 804315"/>
                <a:gd name="connsiteY16" fmla="*/ 536188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315" h="894400">
                  <a:moveTo>
                    <a:pt x="358242" y="894401"/>
                  </a:moveTo>
                  <a:lnTo>
                    <a:pt x="446073" y="894401"/>
                  </a:lnTo>
                  <a:cubicBezTo>
                    <a:pt x="643084" y="894401"/>
                    <a:pt x="804316" y="733208"/>
                    <a:pt x="804316" y="536159"/>
                  </a:cubicBezTo>
                  <a:lnTo>
                    <a:pt x="804316" y="358242"/>
                  </a:lnTo>
                  <a:cubicBezTo>
                    <a:pt x="804316" y="161232"/>
                    <a:pt x="643124" y="0"/>
                    <a:pt x="446073" y="0"/>
                  </a:cubicBezTo>
                  <a:lnTo>
                    <a:pt x="358242" y="0"/>
                  </a:lnTo>
                  <a:cubicBezTo>
                    <a:pt x="161232" y="0"/>
                    <a:pt x="0" y="161192"/>
                    <a:pt x="0" y="358242"/>
                  </a:cubicBezTo>
                  <a:lnTo>
                    <a:pt x="0" y="536159"/>
                  </a:lnTo>
                  <a:cubicBezTo>
                    <a:pt x="-39" y="733208"/>
                    <a:pt x="161153" y="894401"/>
                    <a:pt x="358242" y="894401"/>
                  </a:cubicBezTo>
                  <a:close/>
                  <a:moveTo>
                    <a:pt x="163641" y="358272"/>
                  </a:moveTo>
                  <a:cubicBezTo>
                    <a:pt x="163641" y="251003"/>
                    <a:pt x="250934" y="163710"/>
                    <a:pt x="358242" y="163710"/>
                  </a:cubicBezTo>
                  <a:lnTo>
                    <a:pt x="446073" y="163710"/>
                  </a:lnTo>
                  <a:cubicBezTo>
                    <a:pt x="553382" y="163710"/>
                    <a:pt x="640635" y="251003"/>
                    <a:pt x="640635" y="358272"/>
                  </a:cubicBezTo>
                  <a:lnTo>
                    <a:pt x="640635" y="536188"/>
                  </a:lnTo>
                  <a:cubicBezTo>
                    <a:pt x="640635" y="643457"/>
                    <a:pt x="553342" y="730749"/>
                    <a:pt x="446073" y="730749"/>
                  </a:cubicBezTo>
                  <a:lnTo>
                    <a:pt x="358242" y="730749"/>
                  </a:lnTo>
                  <a:cubicBezTo>
                    <a:pt x="250934" y="730749"/>
                    <a:pt x="163641" y="643457"/>
                    <a:pt x="163641" y="536188"/>
                  </a:cubicBezTo>
                  <a:close/>
                </a:path>
              </a:pathLst>
            </a:custGeom>
            <a:grpFill/>
            <a:ln w="9797"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CE93CAFA-5F7A-4AE7-B7F4-17EF6D7A1833}"/>
                </a:ext>
              </a:extLst>
            </p:cNvPr>
            <p:cNvSpPr/>
            <p:nvPr/>
          </p:nvSpPr>
          <p:spPr>
            <a:xfrm>
              <a:off x="-3235822" y="1167357"/>
              <a:ext cx="686564" cy="1201031"/>
            </a:xfrm>
            <a:custGeom>
              <a:avLst/>
              <a:gdLst>
                <a:gd name="connsiteX0" fmla="*/ 221053 w 686564"/>
                <a:gd name="connsiteY0" fmla="*/ 163652 h 1201031"/>
                <a:gd name="connsiteX1" fmla="*/ 522923 w 686564"/>
                <a:gd name="connsiteY1" fmla="*/ 465521 h 1201031"/>
                <a:gd name="connsiteX2" fmla="*/ 522923 w 686564"/>
                <a:gd name="connsiteY2" fmla="*/ 1201032 h 1201031"/>
                <a:gd name="connsiteX3" fmla="*/ 686564 w 686564"/>
                <a:gd name="connsiteY3" fmla="*/ 1201032 h 1201031"/>
                <a:gd name="connsiteX4" fmla="*/ 686564 w 686564"/>
                <a:gd name="connsiteY4" fmla="*/ 465521 h 1201031"/>
                <a:gd name="connsiteX5" fmla="*/ 221043 w 686564"/>
                <a:gd name="connsiteY5" fmla="*/ 0 h 1201031"/>
                <a:gd name="connsiteX6" fmla="*/ 0 w 686564"/>
                <a:gd name="connsiteY6" fmla="*/ 0 h 1201031"/>
                <a:gd name="connsiteX7" fmla="*/ 0 w 686564"/>
                <a:gd name="connsiteY7" fmla="*/ 163642 h 12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564" h="1201031">
                  <a:moveTo>
                    <a:pt x="221053" y="163652"/>
                  </a:moveTo>
                  <a:cubicBezTo>
                    <a:pt x="387526" y="163652"/>
                    <a:pt x="522923" y="299048"/>
                    <a:pt x="522923" y="465521"/>
                  </a:cubicBezTo>
                  <a:lnTo>
                    <a:pt x="522923" y="1201032"/>
                  </a:lnTo>
                  <a:lnTo>
                    <a:pt x="686564" y="1201032"/>
                  </a:lnTo>
                  <a:lnTo>
                    <a:pt x="686564" y="465521"/>
                  </a:lnTo>
                  <a:cubicBezTo>
                    <a:pt x="686564" y="209453"/>
                    <a:pt x="477111" y="0"/>
                    <a:pt x="221043" y="0"/>
                  </a:cubicBezTo>
                  <a:lnTo>
                    <a:pt x="0" y="0"/>
                  </a:lnTo>
                  <a:lnTo>
                    <a:pt x="0" y="163642"/>
                  </a:lnTo>
                  <a:close/>
                </a:path>
              </a:pathLst>
            </a:custGeom>
            <a:grpFill/>
            <a:ln w="9797"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BF2DC1D5-9354-4FD6-93BE-AC9CCFFC2E7A}"/>
                </a:ext>
              </a:extLst>
            </p:cNvPr>
            <p:cNvSpPr/>
            <p:nvPr/>
          </p:nvSpPr>
          <p:spPr>
            <a:xfrm>
              <a:off x="-3614364" y="-619"/>
              <a:ext cx="804315" cy="894400"/>
            </a:xfrm>
            <a:custGeom>
              <a:avLst/>
              <a:gdLst>
                <a:gd name="connsiteX0" fmla="*/ 446074 w 804315"/>
                <a:gd name="connsiteY0" fmla="*/ 0 h 894400"/>
                <a:gd name="connsiteX1" fmla="*/ 358242 w 804315"/>
                <a:gd name="connsiteY1" fmla="*/ 0 h 894400"/>
                <a:gd name="connsiteX2" fmla="*/ 0 w 804315"/>
                <a:gd name="connsiteY2" fmla="*/ 358242 h 894400"/>
                <a:gd name="connsiteX3" fmla="*/ 0 w 804315"/>
                <a:gd name="connsiteY3" fmla="*/ 536159 h 894400"/>
                <a:gd name="connsiteX4" fmla="*/ 358242 w 804315"/>
                <a:gd name="connsiteY4" fmla="*/ 894401 h 894400"/>
                <a:gd name="connsiteX5" fmla="*/ 446074 w 804315"/>
                <a:gd name="connsiteY5" fmla="*/ 894401 h 894400"/>
                <a:gd name="connsiteX6" fmla="*/ 804316 w 804315"/>
                <a:gd name="connsiteY6" fmla="*/ 536159 h 894400"/>
                <a:gd name="connsiteX7" fmla="*/ 804316 w 804315"/>
                <a:gd name="connsiteY7" fmla="*/ 358242 h 894400"/>
                <a:gd name="connsiteX8" fmla="*/ 446074 w 804315"/>
                <a:gd name="connsiteY8" fmla="*/ 0 h 894400"/>
                <a:gd name="connsiteX9" fmla="*/ 640674 w 804315"/>
                <a:gd name="connsiteY9" fmla="*/ 536168 h 894400"/>
                <a:gd name="connsiteX10" fmla="*/ 446113 w 804315"/>
                <a:gd name="connsiteY10" fmla="*/ 730730 h 894400"/>
                <a:gd name="connsiteX11" fmla="*/ 358282 w 804315"/>
                <a:gd name="connsiteY11" fmla="*/ 730730 h 894400"/>
                <a:gd name="connsiteX12" fmla="*/ 163720 w 804315"/>
                <a:gd name="connsiteY12" fmla="*/ 536168 h 894400"/>
                <a:gd name="connsiteX13" fmla="*/ 163720 w 804315"/>
                <a:gd name="connsiteY13" fmla="*/ 358252 h 894400"/>
                <a:gd name="connsiteX14" fmla="*/ 358282 w 804315"/>
                <a:gd name="connsiteY14" fmla="*/ 163691 h 894400"/>
                <a:gd name="connsiteX15" fmla="*/ 446113 w 804315"/>
                <a:gd name="connsiteY15" fmla="*/ 163691 h 894400"/>
                <a:gd name="connsiteX16" fmla="*/ 640674 w 804315"/>
                <a:gd name="connsiteY16" fmla="*/ 358252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315" h="894400">
                  <a:moveTo>
                    <a:pt x="446074" y="0"/>
                  </a:moveTo>
                  <a:lnTo>
                    <a:pt x="358242" y="0"/>
                  </a:lnTo>
                  <a:cubicBezTo>
                    <a:pt x="161232" y="0"/>
                    <a:pt x="0" y="161192"/>
                    <a:pt x="0" y="358242"/>
                  </a:cubicBezTo>
                  <a:lnTo>
                    <a:pt x="0" y="536159"/>
                  </a:lnTo>
                  <a:cubicBezTo>
                    <a:pt x="0" y="733169"/>
                    <a:pt x="161192" y="894401"/>
                    <a:pt x="358242" y="894401"/>
                  </a:cubicBezTo>
                  <a:lnTo>
                    <a:pt x="446074" y="894401"/>
                  </a:lnTo>
                  <a:cubicBezTo>
                    <a:pt x="643085" y="894401"/>
                    <a:pt x="804316" y="733208"/>
                    <a:pt x="804316" y="536159"/>
                  </a:cubicBezTo>
                  <a:lnTo>
                    <a:pt x="804316" y="358242"/>
                  </a:lnTo>
                  <a:cubicBezTo>
                    <a:pt x="804355" y="161232"/>
                    <a:pt x="643163" y="0"/>
                    <a:pt x="446074" y="0"/>
                  </a:cubicBezTo>
                  <a:close/>
                  <a:moveTo>
                    <a:pt x="640674" y="536168"/>
                  </a:moveTo>
                  <a:cubicBezTo>
                    <a:pt x="640674" y="643437"/>
                    <a:pt x="553382" y="730730"/>
                    <a:pt x="446113" y="730730"/>
                  </a:cubicBezTo>
                  <a:lnTo>
                    <a:pt x="358282" y="730730"/>
                  </a:lnTo>
                  <a:cubicBezTo>
                    <a:pt x="250973" y="730730"/>
                    <a:pt x="163720" y="643437"/>
                    <a:pt x="163720" y="536168"/>
                  </a:cubicBezTo>
                  <a:lnTo>
                    <a:pt x="163720" y="358252"/>
                  </a:lnTo>
                  <a:cubicBezTo>
                    <a:pt x="163720" y="250983"/>
                    <a:pt x="251013" y="163691"/>
                    <a:pt x="358282" y="163691"/>
                  </a:cubicBezTo>
                  <a:lnTo>
                    <a:pt x="446113" y="163691"/>
                  </a:lnTo>
                  <a:cubicBezTo>
                    <a:pt x="553421" y="163691"/>
                    <a:pt x="640674" y="250983"/>
                    <a:pt x="640674" y="358252"/>
                  </a:cubicBezTo>
                  <a:close/>
                </a:path>
              </a:pathLst>
            </a:custGeom>
            <a:grpFill/>
            <a:ln w="9797"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2155E792-A978-481A-AFAD-3494A9B83A4F}"/>
                </a:ext>
              </a:extLst>
            </p:cNvPr>
            <p:cNvSpPr/>
            <p:nvPr/>
          </p:nvSpPr>
          <p:spPr>
            <a:xfrm>
              <a:off x="-6022158" y="-639"/>
              <a:ext cx="804315" cy="894400"/>
            </a:xfrm>
            <a:custGeom>
              <a:avLst/>
              <a:gdLst>
                <a:gd name="connsiteX0" fmla="*/ 358242 w 804315"/>
                <a:gd name="connsiteY0" fmla="*/ 894401 h 894400"/>
                <a:gd name="connsiteX1" fmla="*/ 446074 w 804315"/>
                <a:gd name="connsiteY1" fmla="*/ 894401 h 894400"/>
                <a:gd name="connsiteX2" fmla="*/ 804316 w 804315"/>
                <a:gd name="connsiteY2" fmla="*/ 536159 h 894400"/>
                <a:gd name="connsiteX3" fmla="*/ 804316 w 804315"/>
                <a:gd name="connsiteY3" fmla="*/ 358242 h 894400"/>
                <a:gd name="connsiteX4" fmla="*/ 446074 w 804315"/>
                <a:gd name="connsiteY4" fmla="*/ 0 h 894400"/>
                <a:gd name="connsiteX5" fmla="*/ 358242 w 804315"/>
                <a:gd name="connsiteY5" fmla="*/ 0 h 894400"/>
                <a:gd name="connsiteX6" fmla="*/ 0 w 804315"/>
                <a:gd name="connsiteY6" fmla="*/ 358242 h 894400"/>
                <a:gd name="connsiteX7" fmla="*/ 0 w 804315"/>
                <a:gd name="connsiteY7" fmla="*/ 536159 h 894400"/>
                <a:gd name="connsiteX8" fmla="*/ 358242 w 804315"/>
                <a:gd name="connsiteY8" fmla="*/ 894401 h 894400"/>
                <a:gd name="connsiteX9" fmla="*/ 163642 w 804315"/>
                <a:gd name="connsiteY9" fmla="*/ 358272 h 894400"/>
                <a:gd name="connsiteX10" fmla="*/ 358203 w 804315"/>
                <a:gd name="connsiteY10" fmla="*/ 163710 h 894400"/>
                <a:gd name="connsiteX11" fmla="*/ 446034 w 804315"/>
                <a:gd name="connsiteY11" fmla="*/ 163710 h 894400"/>
                <a:gd name="connsiteX12" fmla="*/ 640635 w 804315"/>
                <a:gd name="connsiteY12" fmla="*/ 358272 h 894400"/>
                <a:gd name="connsiteX13" fmla="*/ 640635 w 804315"/>
                <a:gd name="connsiteY13" fmla="*/ 536188 h 894400"/>
                <a:gd name="connsiteX14" fmla="*/ 446034 w 804315"/>
                <a:gd name="connsiteY14" fmla="*/ 730749 h 894400"/>
                <a:gd name="connsiteX15" fmla="*/ 358203 w 804315"/>
                <a:gd name="connsiteY15" fmla="*/ 730749 h 894400"/>
                <a:gd name="connsiteX16" fmla="*/ 163642 w 804315"/>
                <a:gd name="connsiteY16" fmla="*/ 536188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315" h="894400">
                  <a:moveTo>
                    <a:pt x="358242" y="894401"/>
                  </a:moveTo>
                  <a:lnTo>
                    <a:pt x="446074" y="894401"/>
                  </a:lnTo>
                  <a:cubicBezTo>
                    <a:pt x="643084" y="894401"/>
                    <a:pt x="804316" y="733208"/>
                    <a:pt x="804316" y="536159"/>
                  </a:cubicBezTo>
                  <a:lnTo>
                    <a:pt x="804316" y="358242"/>
                  </a:lnTo>
                  <a:cubicBezTo>
                    <a:pt x="804316" y="161232"/>
                    <a:pt x="643124" y="0"/>
                    <a:pt x="446074" y="0"/>
                  </a:cubicBezTo>
                  <a:lnTo>
                    <a:pt x="358242" y="0"/>
                  </a:lnTo>
                  <a:cubicBezTo>
                    <a:pt x="161232" y="0"/>
                    <a:pt x="0" y="161192"/>
                    <a:pt x="0" y="358242"/>
                  </a:cubicBezTo>
                  <a:lnTo>
                    <a:pt x="0" y="536159"/>
                  </a:lnTo>
                  <a:cubicBezTo>
                    <a:pt x="-39" y="733208"/>
                    <a:pt x="161153" y="894401"/>
                    <a:pt x="358242" y="894401"/>
                  </a:cubicBezTo>
                  <a:close/>
                  <a:moveTo>
                    <a:pt x="163642" y="358272"/>
                  </a:moveTo>
                  <a:cubicBezTo>
                    <a:pt x="163642" y="251003"/>
                    <a:pt x="250934" y="163710"/>
                    <a:pt x="358203" y="163710"/>
                  </a:cubicBezTo>
                  <a:lnTo>
                    <a:pt x="446034" y="163710"/>
                  </a:lnTo>
                  <a:cubicBezTo>
                    <a:pt x="553342" y="163710"/>
                    <a:pt x="640635" y="251003"/>
                    <a:pt x="640635" y="358272"/>
                  </a:cubicBezTo>
                  <a:lnTo>
                    <a:pt x="640635" y="536188"/>
                  </a:lnTo>
                  <a:cubicBezTo>
                    <a:pt x="640635" y="643457"/>
                    <a:pt x="553342" y="730749"/>
                    <a:pt x="446034" y="730749"/>
                  </a:cubicBezTo>
                  <a:lnTo>
                    <a:pt x="358203" y="730749"/>
                  </a:lnTo>
                  <a:cubicBezTo>
                    <a:pt x="250895" y="730749"/>
                    <a:pt x="163642" y="643457"/>
                    <a:pt x="163642" y="536188"/>
                  </a:cubicBezTo>
                  <a:close/>
                </a:path>
              </a:pathLst>
            </a:custGeom>
            <a:grpFill/>
            <a:ln w="9797"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42C4A157-5E12-4571-8201-D191FD9C15C4}"/>
                </a:ext>
              </a:extLst>
            </p:cNvPr>
            <p:cNvSpPr/>
            <p:nvPr/>
          </p:nvSpPr>
          <p:spPr>
            <a:xfrm>
              <a:off x="-7487008" y="1167347"/>
              <a:ext cx="653773" cy="1201031"/>
            </a:xfrm>
            <a:custGeom>
              <a:avLst/>
              <a:gdLst>
                <a:gd name="connsiteX0" fmla="*/ 163651 w 653773"/>
                <a:gd name="connsiteY0" fmla="*/ 465511 h 1201031"/>
                <a:gd name="connsiteX1" fmla="*/ 465521 w 653773"/>
                <a:gd name="connsiteY1" fmla="*/ 163642 h 1201031"/>
                <a:gd name="connsiteX2" fmla="*/ 653773 w 653773"/>
                <a:gd name="connsiteY2" fmla="*/ 163642 h 1201031"/>
                <a:gd name="connsiteX3" fmla="*/ 653773 w 653773"/>
                <a:gd name="connsiteY3" fmla="*/ 0 h 1201031"/>
                <a:gd name="connsiteX4" fmla="*/ 465521 w 653773"/>
                <a:gd name="connsiteY4" fmla="*/ 0 h 1201031"/>
                <a:gd name="connsiteX5" fmla="*/ 0 w 653773"/>
                <a:gd name="connsiteY5" fmla="*/ 465521 h 1201031"/>
                <a:gd name="connsiteX6" fmla="*/ 0 w 653773"/>
                <a:gd name="connsiteY6" fmla="*/ 1201032 h 1201031"/>
                <a:gd name="connsiteX7" fmla="*/ 163642 w 653773"/>
                <a:gd name="connsiteY7" fmla="*/ 1201032 h 12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73" h="1201031">
                  <a:moveTo>
                    <a:pt x="163651" y="465511"/>
                  </a:moveTo>
                  <a:cubicBezTo>
                    <a:pt x="163651" y="299038"/>
                    <a:pt x="299048" y="163642"/>
                    <a:pt x="465521" y="163642"/>
                  </a:cubicBezTo>
                  <a:lnTo>
                    <a:pt x="653773" y="163642"/>
                  </a:lnTo>
                  <a:lnTo>
                    <a:pt x="653773" y="0"/>
                  </a:lnTo>
                  <a:lnTo>
                    <a:pt x="465521" y="0"/>
                  </a:lnTo>
                  <a:cubicBezTo>
                    <a:pt x="209453" y="0"/>
                    <a:pt x="0" y="209492"/>
                    <a:pt x="0" y="465521"/>
                  </a:cubicBezTo>
                  <a:lnTo>
                    <a:pt x="0" y="1201032"/>
                  </a:lnTo>
                  <a:lnTo>
                    <a:pt x="163642" y="1201032"/>
                  </a:lnTo>
                  <a:close/>
                </a:path>
              </a:pathLst>
            </a:custGeom>
            <a:grpFill/>
            <a:ln w="9797"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1AB01015-2DB1-4915-8332-ECA1D68A6467}"/>
                </a:ext>
              </a:extLst>
            </p:cNvPr>
            <p:cNvSpPr/>
            <p:nvPr/>
          </p:nvSpPr>
          <p:spPr>
            <a:xfrm>
              <a:off x="-7226129" y="-619"/>
              <a:ext cx="804315" cy="894400"/>
            </a:xfrm>
            <a:custGeom>
              <a:avLst/>
              <a:gdLst>
                <a:gd name="connsiteX0" fmla="*/ 358242 w 804315"/>
                <a:gd name="connsiteY0" fmla="*/ 0 h 894400"/>
                <a:gd name="connsiteX1" fmla="*/ 0 w 804315"/>
                <a:gd name="connsiteY1" fmla="*/ 358242 h 894400"/>
                <a:gd name="connsiteX2" fmla="*/ 0 w 804315"/>
                <a:gd name="connsiteY2" fmla="*/ 536159 h 894400"/>
                <a:gd name="connsiteX3" fmla="*/ 358242 w 804315"/>
                <a:gd name="connsiteY3" fmla="*/ 894401 h 894400"/>
                <a:gd name="connsiteX4" fmla="*/ 446074 w 804315"/>
                <a:gd name="connsiteY4" fmla="*/ 894401 h 894400"/>
                <a:gd name="connsiteX5" fmla="*/ 804316 w 804315"/>
                <a:gd name="connsiteY5" fmla="*/ 536159 h 894400"/>
                <a:gd name="connsiteX6" fmla="*/ 804316 w 804315"/>
                <a:gd name="connsiteY6" fmla="*/ 358242 h 894400"/>
                <a:gd name="connsiteX7" fmla="*/ 446074 w 804315"/>
                <a:gd name="connsiteY7" fmla="*/ 0 h 894400"/>
                <a:gd name="connsiteX8" fmla="*/ 640596 w 804315"/>
                <a:gd name="connsiteY8" fmla="*/ 358242 h 894400"/>
                <a:gd name="connsiteX9" fmla="*/ 640596 w 804315"/>
                <a:gd name="connsiteY9" fmla="*/ 536159 h 894400"/>
                <a:gd name="connsiteX10" fmla="*/ 446035 w 804315"/>
                <a:gd name="connsiteY10" fmla="*/ 730720 h 894400"/>
                <a:gd name="connsiteX11" fmla="*/ 358203 w 804315"/>
                <a:gd name="connsiteY11" fmla="*/ 730720 h 894400"/>
                <a:gd name="connsiteX12" fmla="*/ 163642 w 804315"/>
                <a:gd name="connsiteY12" fmla="*/ 536159 h 894400"/>
                <a:gd name="connsiteX13" fmla="*/ 163642 w 804315"/>
                <a:gd name="connsiteY13" fmla="*/ 358242 h 894400"/>
                <a:gd name="connsiteX14" fmla="*/ 358203 w 804315"/>
                <a:gd name="connsiteY14" fmla="*/ 163681 h 894400"/>
                <a:gd name="connsiteX15" fmla="*/ 446035 w 804315"/>
                <a:gd name="connsiteY15" fmla="*/ 163681 h 894400"/>
                <a:gd name="connsiteX16" fmla="*/ 640596 w 804315"/>
                <a:gd name="connsiteY16" fmla="*/ 358242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315" h="894400">
                  <a:moveTo>
                    <a:pt x="358242" y="0"/>
                  </a:moveTo>
                  <a:cubicBezTo>
                    <a:pt x="161232" y="0"/>
                    <a:pt x="0" y="161192"/>
                    <a:pt x="0" y="358242"/>
                  </a:cubicBezTo>
                  <a:lnTo>
                    <a:pt x="0" y="536159"/>
                  </a:lnTo>
                  <a:cubicBezTo>
                    <a:pt x="0" y="733169"/>
                    <a:pt x="161192" y="894401"/>
                    <a:pt x="358242" y="894401"/>
                  </a:cubicBezTo>
                  <a:lnTo>
                    <a:pt x="446074" y="894401"/>
                  </a:lnTo>
                  <a:cubicBezTo>
                    <a:pt x="643085" y="894401"/>
                    <a:pt x="804316" y="733208"/>
                    <a:pt x="804316" y="536159"/>
                  </a:cubicBezTo>
                  <a:lnTo>
                    <a:pt x="804316" y="358242"/>
                  </a:lnTo>
                  <a:cubicBezTo>
                    <a:pt x="804316" y="161232"/>
                    <a:pt x="643124" y="0"/>
                    <a:pt x="446074" y="0"/>
                  </a:cubicBezTo>
                  <a:close/>
                  <a:moveTo>
                    <a:pt x="640596" y="358242"/>
                  </a:moveTo>
                  <a:lnTo>
                    <a:pt x="640596" y="536159"/>
                  </a:lnTo>
                  <a:cubicBezTo>
                    <a:pt x="640596" y="643427"/>
                    <a:pt x="553304" y="730720"/>
                    <a:pt x="446035" y="730720"/>
                  </a:cubicBezTo>
                  <a:lnTo>
                    <a:pt x="358203" y="730720"/>
                  </a:lnTo>
                  <a:cubicBezTo>
                    <a:pt x="250895" y="730720"/>
                    <a:pt x="163642" y="643427"/>
                    <a:pt x="163642" y="536159"/>
                  </a:cubicBezTo>
                  <a:lnTo>
                    <a:pt x="163642" y="358242"/>
                  </a:lnTo>
                  <a:cubicBezTo>
                    <a:pt x="163642" y="250973"/>
                    <a:pt x="250934" y="163681"/>
                    <a:pt x="358203" y="163681"/>
                  </a:cubicBezTo>
                  <a:lnTo>
                    <a:pt x="446035" y="163681"/>
                  </a:lnTo>
                  <a:cubicBezTo>
                    <a:pt x="553343" y="163720"/>
                    <a:pt x="640596" y="250973"/>
                    <a:pt x="640596" y="358242"/>
                  </a:cubicBezTo>
                  <a:close/>
                </a:path>
              </a:pathLst>
            </a:custGeom>
            <a:grpFill/>
            <a:ln w="9797"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96FA0D91-AADD-4699-8730-BC80A38DCC17}"/>
                </a:ext>
              </a:extLst>
            </p:cNvPr>
            <p:cNvSpPr/>
            <p:nvPr/>
          </p:nvSpPr>
          <p:spPr>
            <a:xfrm>
              <a:off x="-6888050" y="2093746"/>
              <a:ext cx="3739961" cy="1201022"/>
            </a:xfrm>
            <a:custGeom>
              <a:avLst/>
              <a:gdLst>
                <a:gd name="connsiteX0" fmla="*/ 3698304 w 3739961"/>
                <a:gd name="connsiteY0" fmla="*/ 274585 h 1201022"/>
                <a:gd name="connsiteX1" fmla="*/ 3652267 w 3739961"/>
                <a:gd name="connsiteY1" fmla="*/ 195139 h 1201022"/>
                <a:gd name="connsiteX2" fmla="*/ 3274431 w 3739961"/>
                <a:gd name="connsiteY2" fmla="*/ 0 h 1201022"/>
                <a:gd name="connsiteX3" fmla="*/ 2879517 w 3739961"/>
                <a:gd name="connsiteY3" fmla="*/ 0 h 1201022"/>
                <a:gd name="connsiteX4" fmla="*/ 2473475 w 3739961"/>
                <a:gd name="connsiteY4" fmla="*/ 239109 h 1201022"/>
                <a:gd name="connsiteX5" fmla="*/ 2067432 w 3739961"/>
                <a:gd name="connsiteY5" fmla="*/ 0 h 1201022"/>
                <a:gd name="connsiteX6" fmla="*/ 1672519 w 3739961"/>
                <a:gd name="connsiteY6" fmla="*/ 0 h 1201022"/>
                <a:gd name="connsiteX7" fmla="*/ 1266477 w 3739961"/>
                <a:gd name="connsiteY7" fmla="*/ 239109 h 1201022"/>
                <a:gd name="connsiteX8" fmla="*/ 860434 w 3739961"/>
                <a:gd name="connsiteY8" fmla="*/ 0 h 1201022"/>
                <a:gd name="connsiteX9" fmla="*/ 465521 w 3739961"/>
                <a:gd name="connsiteY9" fmla="*/ 0 h 1201022"/>
                <a:gd name="connsiteX10" fmla="*/ 0 w 3739961"/>
                <a:gd name="connsiteY10" fmla="*/ 465482 h 1201022"/>
                <a:gd name="connsiteX11" fmla="*/ 0 w 3739961"/>
                <a:gd name="connsiteY11" fmla="*/ 465521 h 1201022"/>
                <a:gd name="connsiteX12" fmla="*/ 0 w 3739961"/>
                <a:gd name="connsiteY12" fmla="*/ 1201022 h 1201022"/>
                <a:gd name="connsiteX13" fmla="*/ 163642 w 3739961"/>
                <a:gd name="connsiteY13" fmla="*/ 1201022 h 1201022"/>
                <a:gd name="connsiteX14" fmla="*/ 163642 w 3739961"/>
                <a:gd name="connsiteY14" fmla="*/ 465472 h 1201022"/>
                <a:gd name="connsiteX15" fmla="*/ 465511 w 3739961"/>
                <a:gd name="connsiteY15" fmla="*/ 163612 h 1201022"/>
                <a:gd name="connsiteX16" fmla="*/ 860424 w 3739961"/>
                <a:gd name="connsiteY16" fmla="*/ 163612 h 1201022"/>
                <a:gd name="connsiteX17" fmla="*/ 1162294 w 3739961"/>
                <a:gd name="connsiteY17" fmla="*/ 465472 h 1201022"/>
                <a:gd name="connsiteX18" fmla="*/ 1162294 w 3739961"/>
                <a:gd name="connsiteY18" fmla="*/ 1200983 h 1201022"/>
                <a:gd name="connsiteX19" fmla="*/ 1370708 w 3739961"/>
                <a:gd name="connsiteY19" fmla="*/ 1200983 h 1201022"/>
                <a:gd name="connsiteX20" fmla="*/ 1370669 w 3739961"/>
                <a:gd name="connsiteY20" fmla="*/ 465472 h 1201022"/>
                <a:gd name="connsiteX21" fmla="*/ 1672539 w 3739961"/>
                <a:gd name="connsiteY21" fmla="*/ 163612 h 1201022"/>
                <a:gd name="connsiteX22" fmla="*/ 2067452 w 3739961"/>
                <a:gd name="connsiteY22" fmla="*/ 163612 h 1201022"/>
                <a:gd name="connsiteX23" fmla="*/ 2369322 w 3739961"/>
                <a:gd name="connsiteY23" fmla="*/ 465472 h 1201022"/>
                <a:gd name="connsiteX24" fmla="*/ 2369322 w 3739961"/>
                <a:gd name="connsiteY24" fmla="*/ 1200983 h 1201022"/>
                <a:gd name="connsiteX25" fmla="*/ 2577667 w 3739961"/>
                <a:gd name="connsiteY25" fmla="*/ 1200983 h 1201022"/>
                <a:gd name="connsiteX26" fmla="*/ 2577667 w 3739961"/>
                <a:gd name="connsiteY26" fmla="*/ 465472 h 1201022"/>
                <a:gd name="connsiteX27" fmla="*/ 2879537 w 3739961"/>
                <a:gd name="connsiteY27" fmla="*/ 163612 h 1201022"/>
                <a:gd name="connsiteX28" fmla="*/ 3274450 w 3739961"/>
                <a:gd name="connsiteY28" fmla="*/ 163612 h 1201022"/>
                <a:gd name="connsiteX29" fmla="*/ 3576320 w 3739961"/>
                <a:gd name="connsiteY29" fmla="*/ 465472 h 1201022"/>
                <a:gd name="connsiteX30" fmla="*/ 3576320 w 3739961"/>
                <a:gd name="connsiteY30" fmla="*/ 1200983 h 1201022"/>
                <a:gd name="connsiteX31" fmla="*/ 3739961 w 3739961"/>
                <a:gd name="connsiteY31" fmla="*/ 1200983 h 1201022"/>
                <a:gd name="connsiteX32" fmla="*/ 3739961 w 3739961"/>
                <a:gd name="connsiteY32" fmla="*/ 465472 h 1201022"/>
                <a:gd name="connsiteX33" fmla="*/ 3698284 w 3739961"/>
                <a:gd name="connsiteY33" fmla="*/ 274594 h 120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39961" h="1201022">
                  <a:moveTo>
                    <a:pt x="3698304" y="274585"/>
                  </a:moveTo>
                  <a:cubicBezTo>
                    <a:pt x="3685558" y="246496"/>
                    <a:pt x="3670098" y="219936"/>
                    <a:pt x="3652267" y="195139"/>
                  </a:cubicBezTo>
                  <a:cubicBezTo>
                    <a:pt x="3567571" y="77349"/>
                    <a:pt x="3429725" y="0"/>
                    <a:pt x="3274431" y="0"/>
                  </a:cubicBezTo>
                  <a:lnTo>
                    <a:pt x="2879517" y="0"/>
                  </a:lnTo>
                  <a:cubicBezTo>
                    <a:pt x="2705579" y="0"/>
                    <a:pt x="2553341" y="96816"/>
                    <a:pt x="2473475" y="239109"/>
                  </a:cubicBezTo>
                  <a:cubicBezTo>
                    <a:pt x="2393599" y="96855"/>
                    <a:pt x="2241332" y="0"/>
                    <a:pt x="2067432" y="0"/>
                  </a:cubicBezTo>
                  <a:lnTo>
                    <a:pt x="1672519" y="0"/>
                  </a:lnTo>
                  <a:cubicBezTo>
                    <a:pt x="1498581" y="0"/>
                    <a:pt x="1346343" y="96816"/>
                    <a:pt x="1266477" y="239109"/>
                  </a:cubicBezTo>
                  <a:cubicBezTo>
                    <a:pt x="1186610" y="96855"/>
                    <a:pt x="1034333" y="0"/>
                    <a:pt x="860434" y="0"/>
                  </a:cubicBezTo>
                  <a:lnTo>
                    <a:pt x="465521" y="0"/>
                  </a:lnTo>
                  <a:cubicBezTo>
                    <a:pt x="209531" y="0"/>
                    <a:pt x="39" y="209453"/>
                    <a:pt x="0" y="465482"/>
                  </a:cubicBezTo>
                  <a:lnTo>
                    <a:pt x="0" y="465521"/>
                  </a:lnTo>
                  <a:lnTo>
                    <a:pt x="0" y="1201022"/>
                  </a:lnTo>
                  <a:lnTo>
                    <a:pt x="163642" y="1201022"/>
                  </a:lnTo>
                  <a:lnTo>
                    <a:pt x="163642" y="465472"/>
                  </a:lnTo>
                  <a:cubicBezTo>
                    <a:pt x="163642" y="299009"/>
                    <a:pt x="299038" y="163612"/>
                    <a:pt x="465511" y="163612"/>
                  </a:cubicBezTo>
                  <a:lnTo>
                    <a:pt x="860424" y="163612"/>
                  </a:lnTo>
                  <a:cubicBezTo>
                    <a:pt x="1026897" y="163612"/>
                    <a:pt x="1162294" y="299009"/>
                    <a:pt x="1162294" y="465472"/>
                  </a:cubicBezTo>
                  <a:lnTo>
                    <a:pt x="1162294" y="1200983"/>
                  </a:lnTo>
                  <a:lnTo>
                    <a:pt x="1370708" y="1200983"/>
                  </a:lnTo>
                  <a:lnTo>
                    <a:pt x="1370669" y="465472"/>
                  </a:lnTo>
                  <a:cubicBezTo>
                    <a:pt x="1370669" y="299009"/>
                    <a:pt x="1506066" y="163612"/>
                    <a:pt x="1672539" y="163612"/>
                  </a:cubicBezTo>
                  <a:lnTo>
                    <a:pt x="2067452" y="163612"/>
                  </a:lnTo>
                  <a:cubicBezTo>
                    <a:pt x="2233925" y="163612"/>
                    <a:pt x="2369322" y="299009"/>
                    <a:pt x="2369322" y="465472"/>
                  </a:cubicBezTo>
                  <a:lnTo>
                    <a:pt x="2369322" y="1200983"/>
                  </a:lnTo>
                  <a:lnTo>
                    <a:pt x="2577667" y="1200983"/>
                  </a:lnTo>
                  <a:lnTo>
                    <a:pt x="2577667" y="465472"/>
                  </a:lnTo>
                  <a:cubicBezTo>
                    <a:pt x="2577667" y="299009"/>
                    <a:pt x="2713064" y="163612"/>
                    <a:pt x="2879537" y="163612"/>
                  </a:cubicBezTo>
                  <a:lnTo>
                    <a:pt x="3274450" y="163612"/>
                  </a:lnTo>
                  <a:cubicBezTo>
                    <a:pt x="3440923" y="163612"/>
                    <a:pt x="3576320" y="299009"/>
                    <a:pt x="3576320" y="465472"/>
                  </a:cubicBezTo>
                  <a:lnTo>
                    <a:pt x="3576320" y="1200983"/>
                  </a:lnTo>
                  <a:lnTo>
                    <a:pt x="3739961" y="1200983"/>
                  </a:lnTo>
                  <a:lnTo>
                    <a:pt x="3739961" y="465472"/>
                  </a:lnTo>
                  <a:cubicBezTo>
                    <a:pt x="3739922" y="397509"/>
                    <a:pt x="3724766" y="332956"/>
                    <a:pt x="3698284" y="274594"/>
                  </a:cubicBezTo>
                  <a:close/>
                </a:path>
              </a:pathLst>
            </a:custGeom>
            <a:grpFill/>
            <a:ln w="9797"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B01228B4-14A6-4332-93CC-A85EF3659D1F}"/>
                </a:ext>
              </a:extLst>
            </p:cNvPr>
            <p:cNvSpPr/>
            <p:nvPr/>
          </p:nvSpPr>
          <p:spPr>
            <a:xfrm>
              <a:off x="-4213253" y="925701"/>
              <a:ext cx="804316" cy="894400"/>
            </a:xfrm>
            <a:custGeom>
              <a:avLst/>
              <a:gdLst>
                <a:gd name="connsiteX0" fmla="*/ 0 w 804316"/>
                <a:gd name="connsiteY0" fmla="*/ 358282 h 894400"/>
                <a:gd name="connsiteX1" fmla="*/ 0 w 804316"/>
                <a:gd name="connsiteY1" fmla="*/ 536159 h 894400"/>
                <a:gd name="connsiteX2" fmla="*/ 358242 w 804316"/>
                <a:gd name="connsiteY2" fmla="*/ 894401 h 894400"/>
                <a:gd name="connsiteX3" fmla="*/ 446074 w 804316"/>
                <a:gd name="connsiteY3" fmla="*/ 894401 h 894400"/>
                <a:gd name="connsiteX4" fmla="*/ 804316 w 804316"/>
                <a:gd name="connsiteY4" fmla="*/ 536159 h 894400"/>
                <a:gd name="connsiteX5" fmla="*/ 804316 w 804316"/>
                <a:gd name="connsiteY5" fmla="*/ 358282 h 894400"/>
                <a:gd name="connsiteX6" fmla="*/ 615878 w 804316"/>
                <a:gd name="connsiteY6" fmla="*/ 43127 h 894400"/>
                <a:gd name="connsiteX7" fmla="*/ 446074 w 804316"/>
                <a:gd name="connsiteY7" fmla="*/ 0 h 894400"/>
                <a:gd name="connsiteX8" fmla="*/ 358242 w 804316"/>
                <a:gd name="connsiteY8" fmla="*/ 39 h 894400"/>
                <a:gd name="connsiteX9" fmla="*/ 188438 w 804316"/>
                <a:gd name="connsiteY9" fmla="*/ 43166 h 894400"/>
                <a:gd name="connsiteX10" fmla="*/ 0 w 804316"/>
                <a:gd name="connsiteY10" fmla="*/ 358282 h 894400"/>
                <a:gd name="connsiteX11" fmla="*/ 163720 w 804316"/>
                <a:gd name="connsiteY11" fmla="*/ 358282 h 894400"/>
                <a:gd name="connsiteX12" fmla="*/ 358321 w 804316"/>
                <a:gd name="connsiteY12" fmla="*/ 163681 h 894400"/>
                <a:gd name="connsiteX13" fmla="*/ 446152 w 804316"/>
                <a:gd name="connsiteY13" fmla="*/ 163681 h 894400"/>
                <a:gd name="connsiteX14" fmla="*/ 640753 w 804316"/>
                <a:gd name="connsiteY14" fmla="*/ 358282 h 894400"/>
                <a:gd name="connsiteX15" fmla="*/ 640753 w 804316"/>
                <a:gd name="connsiteY15" fmla="*/ 536159 h 894400"/>
                <a:gd name="connsiteX16" fmla="*/ 446152 w 804316"/>
                <a:gd name="connsiteY16" fmla="*/ 730759 h 894400"/>
                <a:gd name="connsiteX17" fmla="*/ 358242 w 804316"/>
                <a:gd name="connsiteY17" fmla="*/ 730759 h 894400"/>
                <a:gd name="connsiteX18" fmla="*/ 163642 w 804316"/>
                <a:gd name="connsiteY18" fmla="*/ 536159 h 894400"/>
                <a:gd name="connsiteX19" fmla="*/ 163642 w 804316"/>
                <a:gd name="connsiteY19" fmla="*/ 358282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316" h="894400">
                  <a:moveTo>
                    <a:pt x="0" y="358282"/>
                  </a:moveTo>
                  <a:lnTo>
                    <a:pt x="0" y="536159"/>
                  </a:lnTo>
                  <a:cubicBezTo>
                    <a:pt x="0" y="733169"/>
                    <a:pt x="161192" y="894401"/>
                    <a:pt x="358242" y="894401"/>
                  </a:cubicBezTo>
                  <a:lnTo>
                    <a:pt x="446074" y="894401"/>
                  </a:lnTo>
                  <a:cubicBezTo>
                    <a:pt x="643085" y="894401"/>
                    <a:pt x="804316" y="733209"/>
                    <a:pt x="804316" y="536159"/>
                  </a:cubicBezTo>
                  <a:lnTo>
                    <a:pt x="804316" y="358282"/>
                  </a:lnTo>
                  <a:cubicBezTo>
                    <a:pt x="804316" y="222611"/>
                    <a:pt x="727849" y="103938"/>
                    <a:pt x="615878" y="43127"/>
                  </a:cubicBezTo>
                  <a:cubicBezTo>
                    <a:pt x="565246" y="15646"/>
                    <a:pt x="507423" y="0"/>
                    <a:pt x="446074" y="0"/>
                  </a:cubicBezTo>
                  <a:lnTo>
                    <a:pt x="358242" y="39"/>
                  </a:lnTo>
                  <a:cubicBezTo>
                    <a:pt x="296893" y="39"/>
                    <a:pt x="239031" y="15685"/>
                    <a:pt x="188438" y="43166"/>
                  </a:cubicBezTo>
                  <a:cubicBezTo>
                    <a:pt x="76457" y="103938"/>
                    <a:pt x="0" y="222611"/>
                    <a:pt x="0" y="358282"/>
                  </a:cubicBezTo>
                  <a:close/>
                  <a:moveTo>
                    <a:pt x="163720" y="358282"/>
                  </a:moveTo>
                  <a:cubicBezTo>
                    <a:pt x="163720" y="250973"/>
                    <a:pt x="251013" y="163681"/>
                    <a:pt x="358321" y="163681"/>
                  </a:cubicBezTo>
                  <a:lnTo>
                    <a:pt x="446152" y="163681"/>
                  </a:lnTo>
                  <a:cubicBezTo>
                    <a:pt x="553460" y="163681"/>
                    <a:pt x="640753" y="250973"/>
                    <a:pt x="640753" y="358282"/>
                  </a:cubicBezTo>
                  <a:lnTo>
                    <a:pt x="640753" y="536159"/>
                  </a:lnTo>
                  <a:cubicBezTo>
                    <a:pt x="640753" y="643467"/>
                    <a:pt x="553460" y="730759"/>
                    <a:pt x="446152" y="730759"/>
                  </a:cubicBezTo>
                  <a:lnTo>
                    <a:pt x="358242" y="730759"/>
                  </a:lnTo>
                  <a:cubicBezTo>
                    <a:pt x="250934" y="730759"/>
                    <a:pt x="163642" y="643467"/>
                    <a:pt x="163642" y="536159"/>
                  </a:cubicBezTo>
                  <a:lnTo>
                    <a:pt x="163642" y="358282"/>
                  </a:lnTo>
                  <a:close/>
                </a:path>
              </a:pathLst>
            </a:custGeom>
            <a:grpFill/>
            <a:ln w="9797"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FEBCD32A-06BD-41AF-A3EA-697AC9255A2D}"/>
                </a:ext>
              </a:extLst>
            </p:cNvPr>
            <p:cNvSpPr/>
            <p:nvPr/>
          </p:nvSpPr>
          <p:spPr>
            <a:xfrm>
              <a:off x="-5420261" y="925740"/>
              <a:ext cx="804276" cy="894400"/>
            </a:xfrm>
            <a:custGeom>
              <a:avLst/>
              <a:gdLst>
                <a:gd name="connsiteX0" fmla="*/ 0 w 804276"/>
                <a:gd name="connsiteY0" fmla="*/ 358242 h 894400"/>
                <a:gd name="connsiteX1" fmla="*/ 0 w 804276"/>
                <a:gd name="connsiteY1" fmla="*/ 536119 h 894400"/>
                <a:gd name="connsiteX2" fmla="*/ 358242 w 804276"/>
                <a:gd name="connsiteY2" fmla="*/ 894362 h 894400"/>
                <a:gd name="connsiteX3" fmla="*/ 446034 w 804276"/>
                <a:gd name="connsiteY3" fmla="*/ 894401 h 894400"/>
                <a:gd name="connsiteX4" fmla="*/ 804277 w 804276"/>
                <a:gd name="connsiteY4" fmla="*/ 536159 h 894400"/>
                <a:gd name="connsiteX5" fmla="*/ 804277 w 804276"/>
                <a:gd name="connsiteY5" fmla="*/ 358282 h 894400"/>
                <a:gd name="connsiteX6" fmla="*/ 615838 w 804276"/>
                <a:gd name="connsiteY6" fmla="*/ 43127 h 894400"/>
                <a:gd name="connsiteX7" fmla="*/ 446034 w 804276"/>
                <a:gd name="connsiteY7" fmla="*/ 0 h 894400"/>
                <a:gd name="connsiteX8" fmla="*/ 358242 w 804276"/>
                <a:gd name="connsiteY8" fmla="*/ 0 h 894400"/>
                <a:gd name="connsiteX9" fmla="*/ 188438 w 804276"/>
                <a:gd name="connsiteY9" fmla="*/ 43127 h 894400"/>
                <a:gd name="connsiteX10" fmla="*/ 0 w 804276"/>
                <a:gd name="connsiteY10" fmla="*/ 358242 h 894400"/>
                <a:gd name="connsiteX11" fmla="*/ 163642 w 804276"/>
                <a:gd name="connsiteY11" fmla="*/ 358242 h 894400"/>
                <a:gd name="connsiteX12" fmla="*/ 358242 w 804276"/>
                <a:gd name="connsiteY12" fmla="*/ 163642 h 894400"/>
                <a:gd name="connsiteX13" fmla="*/ 446034 w 804276"/>
                <a:gd name="connsiteY13" fmla="*/ 163642 h 894400"/>
                <a:gd name="connsiteX14" fmla="*/ 640635 w 804276"/>
                <a:gd name="connsiteY14" fmla="*/ 358242 h 894400"/>
                <a:gd name="connsiteX15" fmla="*/ 640635 w 804276"/>
                <a:gd name="connsiteY15" fmla="*/ 536119 h 894400"/>
                <a:gd name="connsiteX16" fmla="*/ 446034 w 804276"/>
                <a:gd name="connsiteY16" fmla="*/ 730720 h 894400"/>
                <a:gd name="connsiteX17" fmla="*/ 358242 w 804276"/>
                <a:gd name="connsiteY17" fmla="*/ 730720 h 894400"/>
                <a:gd name="connsiteX18" fmla="*/ 163642 w 804276"/>
                <a:gd name="connsiteY18" fmla="*/ 536119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4276" h="894400">
                  <a:moveTo>
                    <a:pt x="0" y="358242"/>
                  </a:moveTo>
                  <a:lnTo>
                    <a:pt x="0" y="536119"/>
                  </a:lnTo>
                  <a:cubicBezTo>
                    <a:pt x="0" y="733130"/>
                    <a:pt x="161192" y="894362"/>
                    <a:pt x="358242" y="894362"/>
                  </a:cubicBezTo>
                  <a:lnTo>
                    <a:pt x="446034" y="894401"/>
                  </a:lnTo>
                  <a:cubicBezTo>
                    <a:pt x="643045" y="894401"/>
                    <a:pt x="804277" y="733209"/>
                    <a:pt x="804277" y="536159"/>
                  </a:cubicBezTo>
                  <a:lnTo>
                    <a:pt x="804277" y="358282"/>
                  </a:lnTo>
                  <a:cubicBezTo>
                    <a:pt x="804277" y="222611"/>
                    <a:pt x="727810" y="103938"/>
                    <a:pt x="615838" y="43127"/>
                  </a:cubicBezTo>
                  <a:cubicBezTo>
                    <a:pt x="565207" y="15646"/>
                    <a:pt x="507384" y="0"/>
                    <a:pt x="446034" y="0"/>
                  </a:cubicBezTo>
                  <a:lnTo>
                    <a:pt x="358242" y="0"/>
                  </a:lnTo>
                  <a:cubicBezTo>
                    <a:pt x="296892" y="0"/>
                    <a:pt x="239031" y="15646"/>
                    <a:pt x="188438" y="43127"/>
                  </a:cubicBezTo>
                  <a:cubicBezTo>
                    <a:pt x="76457" y="103899"/>
                    <a:pt x="0" y="222572"/>
                    <a:pt x="0" y="358242"/>
                  </a:cubicBezTo>
                  <a:close/>
                  <a:moveTo>
                    <a:pt x="163642" y="358242"/>
                  </a:moveTo>
                  <a:cubicBezTo>
                    <a:pt x="163642" y="250934"/>
                    <a:pt x="250934" y="163642"/>
                    <a:pt x="358242" y="163642"/>
                  </a:cubicBezTo>
                  <a:lnTo>
                    <a:pt x="446034" y="163642"/>
                  </a:lnTo>
                  <a:cubicBezTo>
                    <a:pt x="553342" y="163642"/>
                    <a:pt x="640635" y="250934"/>
                    <a:pt x="640635" y="358242"/>
                  </a:cubicBezTo>
                  <a:lnTo>
                    <a:pt x="640635" y="536119"/>
                  </a:lnTo>
                  <a:cubicBezTo>
                    <a:pt x="640635" y="643428"/>
                    <a:pt x="553342" y="730720"/>
                    <a:pt x="446034" y="730720"/>
                  </a:cubicBezTo>
                  <a:lnTo>
                    <a:pt x="358242" y="730720"/>
                  </a:lnTo>
                  <a:cubicBezTo>
                    <a:pt x="250934" y="730720"/>
                    <a:pt x="163642" y="643428"/>
                    <a:pt x="163642" y="536119"/>
                  </a:cubicBezTo>
                  <a:close/>
                </a:path>
              </a:pathLst>
            </a:custGeom>
            <a:grpFill/>
            <a:ln w="9797"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CF587338-139D-45F1-9853-13D63FB9E666}"/>
                </a:ext>
              </a:extLst>
            </p:cNvPr>
            <p:cNvSpPr/>
            <p:nvPr/>
          </p:nvSpPr>
          <p:spPr>
            <a:xfrm>
              <a:off x="-6627269" y="925740"/>
              <a:ext cx="804276" cy="894400"/>
            </a:xfrm>
            <a:custGeom>
              <a:avLst/>
              <a:gdLst>
                <a:gd name="connsiteX0" fmla="*/ 0 w 804276"/>
                <a:gd name="connsiteY0" fmla="*/ 358242 h 894400"/>
                <a:gd name="connsiteX1" fmla="*/ 0 w 804276"/>
                <a:gd name="connsiteY1" fmla="*/ 536119 h 894400"/>
                <a:gd name="connsiteX2" fmla="*/ 358242 w 804276"/>
                <a:gd name="connsiteY2" fmla="*/ 894362 h 894400"/>
                <a:gd name="connsiteX3" fmla="*/ 446034 w 804276"/>
                <a:gd name="connsiteY3" fmla="*/ 894401 h 894400"/>
                <a:gd name="connsiteX4" fmla="*/ 804277 w 804276"/>
                <a:gd name="connsiteY4" fmla="*/ 536159 h 894400"/>
                <a:gd name="connsiteX5" fmla="*/ 804277 w 804276"/>
                <a:gd name="connsiteY5" fmla="*/ 358282 h 894400"/>
                <a:gd name="connsiteX6" fmla="*/ 615839 w 804276"/>
                <a:gd name="connsiteY6" fmla="*/ 43127 h 894400"/>
                <a:gd name="connsiteX7" fmla="*/ 446034 w 804276"/>
                <a:gd name="connsiteY7" fmla="*/ 0 h 894400"/>
                <a:gd name="connsiteX8" fmla="*/ 358203 w 804276"/>
                <a:gd name="connsiteY8" fmla="*/ 0 h 894400"/>
                <a:gd name="connsiteX9" fmla="*/ 188399 w 804276"/>
                <a:gd name="connsiteY9" fmla="*/ 43127 h 894400"/>
                <a:gd name="connsiteX10" fmla="*/ 0 w 804276"/>
                <a:gd name="connsiteY10" fmla="*/ 358242 h 894400"/>
                <a:gd name="connsiteX11" fmla="*/ 163642 w 804276"/>
                <a:gd name="connsiteY11" fmla="*/ 358242 h 894400"/>
                <a:gd name="connsiteX12" fmla="*/ 358242 w 804276"/>
                <a:gd name="connsiteY12" fmla="*/ 163642 h 894400"/>
                <a:gd name="connsiteX13" fmla="*/ 446034 w 804276"/>
                <a:gd name="connsiteY13" fmla="*/ 163642 h 894400"/>
                <a:gd name="connsiteX14" fmla="*/ 640635 w 804276"/>
                <a:gd name="connsiteY14" fmla="*/ 358242 h 894400"/>
                <a:gd name="connsiteX15" fmla="*/ 640635 w 804276"/>
                <a:gd name="connsiteY15" fmla="*/ 536119 h 894400"/>
                <a:gd name="connsiteX16" fmla="*/ 446034 w 804276"/>
                <a:gd name="connsiteY16" fmla="*/ 730720 h 894400"/>
                <a:gd name="connsiteX17" fmla="*/ 358203 w 804276"/>
                <a:gd name="connsiteY17" fmla="*/ 730720 h 894400"/>
                <a:gd name="connsiteX18" fmla="*/ 163603 w 804276"/>
                <a:gd name="connsiteY18" fmla="*/ 536119 h 894400"/>
                <a:gd name="connsiteX19" fmla="*/ 163603 w 804276"/>
                <a:gd name="connsiteY19" fmla="*/ 358242 h 8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276" h="894400">
                  <a:moveTo>
                    <a:pt x="0" y="358242"/>
                  </a:moveTo>
                  <a:lnTo>
                    <a:pt x="0" y="536119"/>
                  </a:lnTo>
                  <a:cubicBezTo>
                    <a:pt x="0" y="733130"/>
                    <a:pt x="161192" y="894362"/>
                    <a:pt x="358242" y="894362"/>
                  </a:cubicBezTo>
                  <a:lnTo>
                    <a:pt x="446034" y="894401"/>
                  </a:lnTo>
                  <a:cubicBezTo>
                    <a:pt x="643045" y="894401"/>
                    <a:pt x="804277" y="733209"/>
                    <a:pt x="804277" y="536159"/>
                  </a:cubicBezTo>
                  <a:lnTo>
                    <a:pt x="804277" y="358282"/>
                  </a:lnTo>
                  <a:cubicBezTo>
                    <a:pt x="804277" y="222611"/>
                    <a:pt x="727810" y="103938"/>
                    <a:pt x="615839" y="43127"/>
                  </a:cubicBezTo>
                  <a:cubicBezTo>
                    <a:pt x="565207" y="15646"/>
                    <a:pt x="507384" y="0"/>
                    <a:pt x="446034" y="0"/>
                  </a:cubicBezTo>
                  <a:lnTo>
                    <a:pt x="358203" y="0"/>
                  </a:lnTo>
                  <a:cubicBezTo>
                    <a:pt x="296853" y="0"/>
                    <a:pt x="238991" y="15646"/>
                    <a:pt x="188399" y="43127"/>
                  </a:cubicBezTo>
                  <a:cubicBezTo>
                    <a:pt x="76457" y="103899"/>
                    <a:pt x="0" y="222572"/>
                    <a:pt x="0" y="358242"/>
                  </a:cubicBezTo>
                  <a:close/>
                  <a:moveTo>
                    <a:pt x="163642" y="358242"/>
                  </a:moveTo>
                  <a:cubicBezTo>
                    <a:pt x="163642" y="250934"/>
                    <a:pt x="250934" y="163642"/>
                    <a:pt x="358242" y="163642"/>
                  </a:cubicBezTo>
                  <a:lnTo>
                    <a:pt x="446034" y="163642"/>
                  </a:lnTo>
                  <a:cubicBezTo>
                    <a:pt x="553343" y="163642"/>
                    <a:pt x="640635" y="250934"/>
                    <a:pt x="640635" y="358242"/>
                  </a:cubicBezTo>
                  <a:lnTo>
                    <a:pt x="640635" y="536119"/>
                  </a:lnTo>
                  <a:cubicBezTo>
                    <a:pt x="640635" y="643428"/>
                    <a:pt x="553343" y="730720"/>
                    <a:pt x="446034" y="730720"/>
                  </a:cubicBezTo>
                  <a:lnTo>
                    <a:pt x="358203" y="730720"/>
                  </a:lnTo>
                  <a:cubicBezTo>
                    <a:pt x="250895" y="730720"/>
                    <a:pt x="163603" y="643428"/>
                    <a:pt x="163603" y="536119"/>
                  </a:cubicBezTo>
                  <a:lnTo>
                    <a:pt x="163603" y="358242"/>
                  </a:lnTo>
                  <a:close/>
                </a:path>
              </a:pathLst>
            </a:custGeom>
            <a:grpFill/>
            <a:ln w="9797" cap="flat">
              <a:noFill/>
              <a:prstDash val="solid"/>
              <a:miter/>
            </a:ln>
          </p:spPr>
          <p:txBody>
            <a:bodyPr rtlCol="0" anchor="ctr"/>
            <a:lstStyle/>
            <a:p>
              <a:endParaRPr lang="en-US"/>
            </a:p>
          </p:txBody>
        </p:sp>
      </p:grpSp>
      <p:grpSp>
        <p:nvGrpSpPr>
          <p:cNvPr id="643" name="Group 642">
            <a:extLst>
              <a:ext uri="{FF2B5EF4-FFF2-40B4-BE49-F238E27FC236}">
                <a16:creationId xmlns:a16="http://schemas.microsoft.com/office/drawing/2014/main" id="{F9EC44A2-C8AF-4C41-8799-F5CE4332F837}"/>
              </a:ext>
            </a:extLst>
          </p:cNvPr>
          <p:cNvGrpSpPr/>
          <p:nvPr/>
        </p:nvGrpSpPr>
        <p:grpSpPr>
          <a:xfrm>
            <a:off x="10525044" y="2761414"/>
            <a:ext cx="686369" cy="876860"/>
            <a:chOff x="-4882885" y="221560"/>
            <a:chExt cx="4079783" cy="5212060"/>
          </a:xfrm>
        </p:grpSpPr>
        <p:sp>
          <p:nvSpPr>
            <p:cNvPr id="602" name="Freeform: Shape 601">
              <a:extLst>
                <a:ext uri="{FF2B5EF4-FFF2-40B4-BE49-F238E27FC236}">
                  <a16:creationId xmlns:a16="http://schemas.microsoft.com/office/drawing/2014/main" id="{B7815EE5-0E96-4473-AD0C-C82BB7C4BA73}"/>
                </a:ext>
              </a:extLst>
            </p:cNvPr>
            <p:cNvSpPr/>
            <p:nvPr/>
          </p:nvSpPr>
          <p:spPr>
            <a:xfrm>
              <a:off x="-4882885" y="221560"/>
              <a:ext cx="4079783" cy="5212060"/>
            </a:xfrm>
            <a:custGeom>
              <a:avLst/>
              <a:gdLst>
                <a:gd name="connsiteX0" fmla="*/ 4023922 w 4079783"/>
                <a:gd name="connsiteY0" fmla="*/ 2419493 h 5212060"/>
                <a:gd name="connsiteX1" fmla="*/ 3579534 w 4079783"/>
                <a:gd name="connsiteY1" fmla="*/ 2145173 h 5212060"/>
                <a:gd name="connsiteX2" fmla="*/ 3376547 w 4079783"/>
                <a:gd name="connsiteY2" fmla="*/ 2145173 h 5212060"/>
                <a:gd name="connsiteX3" fmla="*/ 3376547 w 4079783"/>
                <a:gd name="connsiteY3" fmla="*/ 581549 h 5212060"/>
                <a:gd name="connsiteX4" fmla="*/ 2794998 w 4079783"/>
                <a:gd name="connsiteY4" fmla="*/ 0 h 5212060"/>
                <a:gd name="connsiteX5" fmla="*/ 1280752 w 4079783"/>
                <a:gd name="connsiteY5" fmla="*/ 0 h 5212060"/>
                <a:gd name="connsiteX6" fmla="*/ 699203 w 4079783"/>
                <a:gd name="connsiteY6" fmla="*/ 581549 h 5212060"/>
                <a:gd name="connsiteX7" fmla="*/ 699203 w 4079783"/>
                <a:gd name="connsiteY7" fmla="*/ 2145173 h 5212060"/>
                <a:gd name="connsiteX8" fmla="*/ 496216 w 4079783"/>
                <a:gd name="connsiteY8" fmla="*/ 2145173 h 5212060"/>
                <a:gd name="connsiteX9" fmla="*/ 51828 w 4079783"/>
                <a:gd name="connsiteY9" fmla="*/ 2419493 h 5212060"/>
                <a:gd name="connsiteX10" fmla="*/ 95719 w 4079783"/>
                <a:gd name="connsiteY10" fmla="*/ 2940691 h 5212060"/>
                <a:gd name="connsiteX11" fmla="*/ 1642884 w 4079783"/>
                <a:gd name="connsiteY11" fmla="*/ 5014550 h 5212060"/>
                <a:gd name="connsiteX12" fmla="*/ 2037914 w 4079783"/>
                <a:gd name="connsiteY12" fmla="*/ 5212061 h 5212060"/>
                <a:gd name="connsiteX13" fmla="*/ 2432935 w 4079783"/>
                <a:gd name="connsiteY13" fmla="*/ 5014550 h 5212060"/>
                <a:gd name="connsiteX14" fmla="*/ 3980100 w 4079783"/>
                <a:gd name="connsiteY14" fmla="*/ 2940691 h 5212060"/>
                <a:gd name="connsiteX15" fmla="*/ 4023913 w 4079783"/>
                <a:gd name="connsiteY15" fmla="*/ 2419493 h 5212060"/>
                <a:gd name="connsiteX16" fmla="*/ 3716694 w 4079783"/>
                <a:gd name="connsiteY16" fmla="*/ 2743180 h 5212060"/>
                <a:gd name="connsiteX17" fmla="*/ 2175016 w 4079783"/>
                <a:gd name="connsiteY17" fmla="*/ 4817040 h 5212060"/>
                <a:gd name="connsiteX18" fmla="*/ 1900696 w 4079783"/>
                <a:gd name="connsiteY18" fmla="*/ 4817040 h 5212060"/>
                <a:gd name="connsiteX19" fmla="*/ 359017 w 4079783"/>
                <a:gd name="connsiteY19" fmla="*/ 2743180 h 5212060"/>
                <a:gd name="connsiteX20" fmla="*/ 342558 w 4079783"/>
                <a:gd name="connsiteY20" fmla="*/ 2567596 h 5212060"/>
                <a:gd name="connsiteX21" fmla="*/ 496177 w 4079783"/>
                <a:gd name="connsiteY21" fmla="*/ 2474327 h 5212060"/>
                <a:gd name="connsiteX22" fmla="*/ 863766 w 4079783"/>
                <a:gd name="connsiteY22" fmla="*/ 2474327 h 5212060"/>
                <a:gd name="connsiteX23" fmla="*/ 1028368 w 4079783"/>
                <a:gd name="connsiteY23" fmla="*/ 2309735 h 5212060"/>
                <a:gd name="connsiteX24" fmla="*/ 1028368 w 4079783"/>
                <a:gd name="connsiteY24" fmla="*/ 581514 h 5212060"/>
                <a:gd name="connsiteX25" fmla="*/ 1286229 w 4079783"/>
                <a:gd name="connsiteY25" fmla="*/ 323654 h 5212060"/>
                <a:gd name="connsiteX26" fmla="*/ 2800475 w 4079783"/>
                <a:gd name="connsiteY26" fmla="*/ 323654 h 5212060"/>
                <a:gd name="connsiteX27" fmla="*/ 3058336 w 4079783"/>
                <a:gd name="connsiteY27" fmla="*/ 581514 h 5212060"/>
                <a:gd name="connsiteX28" fmla="*/ 3058336 w 4079783"/>
                <a:gd name="connsiteY28" fmla="*/ 2309735 h 5212060"/>
                <a:gd name="connsiteX29" fmla="*/ 3222938 w 4079783"/>
                <a:gd name="connsiteY29" fmla="*/ 2474327 h 5212060"/>
                <a:gd name="connsiteX30" fmla="*/ 3590526 w 4079783"/>
                <a:gd name="connsiteY30" fmla="*/ 2474327 h 5212060"/>
                <a:gd name="connsiteX31" fmla="*/ 3744146 w 4079783"/>
                <a:gd name="connsiteY31" fmla="*/ 2567596 h 5212060"/>
                <a:gd name="connsiteX32" fmla="*/ 3716704 w 4079783"/>
                <a:gd name="connsiteY32" fmla="*/ 2743180 h 521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79783" h="5212060">
                  <a:moveTo>
                    <a:pt x="4023922" y="2419493"/>
                  </a:moveTo>
                  <a:cubicBezTo>
                    <a:pt x="3941646" y="2249424"/>
                    <a:pt x="3771529" y="2145173"/>
                    <a:pt x="3579534" y="2145173"/>
                  </a:cubicBezTo>
                  <a:lnTo>
                    <a:pt x="3376547" y="2145173"/>
                  </a:lnTo>
                  <a:lnTo>
                    <a:pt x="3376547" y="581549"/>
                  </a:lnTo>
                  <a:cubicBezTo>
                    <a:pt x="3376547" y="257861"/>
                    <a:pt x="3113210" y="0"/>
                    <a:pt x="2794998" y="0"/>
                  </a:cubicBezTo>
                  <a:lnTo>
                    <a:pt x="1280752" y="0"/>
                  </a:lnTo>
                  <a:cubicBezTo>
                    <a:pt x="957064" y="0"/>
                    <a:pt x="699203" y="263337"/>
                    <a:pt x="699203" y="581549"/>
                  </a:cubicBezTo>
                  <a:lnTo>
                    <a:pt x="699203" y="2145173"/>
                  </a:lnTo>
                  <a:lnTo>
                    <a:pt x="496216" y="2145173"/>
                  </a:lnTo>
                  <a:cubicBezTo>
                    <a:pt x="309688" y="2145173"/>
                    <a:pt x="139620" y="2249424"/>
                    <a:pt x="51828" y="2419493"/>
                  </a:cubicBezTo>
                  <a:cubicBezTo>
                    <a:pt x="-30449" y="2589561"/>
                    <a:pt x="-13999" y="2787082"/>
                    <a:pt x="95719" y="2940691"/>
                  </a:cubicBezTo>
                  <a:lnTo>
                    <a:pt x="1642884" y="5014550"/>
                  </a:lnTo>
                  <a:cubicBezTo>
                    <a:pt x="1736152" y="5140728"/>
                    <a:pt x="1884305" y="5212061"/>
                    <a:pt x="2037914" y="5212061"/>
                  </a:cubicBezTo>
                  <a:cubicBezTo>
                    <a:pt x="2191524" y="5212061"/>
                    <a:pt x="2339666" y="5140728"/>
                    <a:pt x="2432935" y="5014550"/>
                  </a:cubicBezTo>
                  <a:lnTo>
                    <a:pt x="3980100" y="2940691"/>
                  </a:lnTo>
                  <a:cubicBezTo>
                    <a:pt x="4095246" y="2787072"/>
                    <a:pt x="4111705" y="2589561"/>
                    <a:pt x="4023913" y="2419493"/>
                  </a:cubicBezTo>
                  <a:close/>
                  <a:moveTo>
                    <a:pt x="3716694" y="2743180"/>
                  </a:moveTo>
                  <a:lnTo>
                    <a:pt x="2175016" y="4817040"/>
                  </a:lnTo>
                  <a:cubicBezTo>
                    <a:pt x="2109189" y="4904832"/>
                    <a:pt x="1966523" y="4904832"/>
                    <a:pt x="1900696" y="4817040"/>
                  </a:cubicBezTo>
                  <a:lnTo>
                    <a:pt x="359017" y="2743180"/>
                  </a:lnTo>
                  <a:cubicBezTo>
                    <a:pt x="320593" y="2688297"/>
                    <a:pt x="315126" y="2622480"/>
                    <a:pt x="342558" y="2567596"/>
                  </a:cubicBezTo>
                  <a:cubicBezTo>
                    <a:pt x="370000" y="2507246"/>
                    <a:pt x="430350" y="2474327"/>
                    <a:pt x="496177" y="2474327"/>
                  </a:cubicBezTo>
                  <a:lnTo>
                    <a:pt x="863766" y="2474327"/>
                  </a:lnTo>
                  <a:cubicBezTo>
                    <a:pt x="951558" y="2474327"/>
                    <a:pt x="1028368" y="2402994"/>
                    <a:pt x="1028368" y="2309735"/>
                  </a:cubicBezTo>
                  <a:lnTo>
                    <a:pt x="1028368" y="581514"/>
                  </a:lnTo>
                  <a:cubicBezTo>
                    <a:pt x="1028368" y="438878"/>
                    <a:pt x="1143602" y="323654"/>
                    <a:pt x="1286229" y="323654"/>
                  </a:cubicBezTo>
                  <a:lnTo>
                    <a:pt x="2800475" y="323654"/>
                  </a:lnTo>
                  <a:cubicBezTo>
                    <a:pt x="2943112" y="323654"/>
                    <a:pt x="3058336" y="438888"/>
                    <a:pt x="3058336" y="581514"/>
                  </a:cubicBezTo>
                  <a:lnTo>
                    <a:pt x="3058336" y="2309735"/>
                  </a:lnTo>
                  <a:cubicBezTo>
                    <a:pt x="3058336" y="2397518"/>
                    <a:pt x="3129679" y="2474327"/>
                    <a:pt x="3222938" y="2474327"/>
                  </a:cubicBezTo>
                  <a:lnTo>
                    <a:pt x="3590526" y="2474327"/>
                  </a:lnTo>
                  <a:cubicBezTo>
                    <a:pt x="3656354" y="2474327"/>
                    <a:pt x="3711227" y="2507246"/>
                    <a:pt x="3744146" y="2567596"/>
                  </a:cubicBezTo>
                  <a:cubicBezTo>
                    <a:pt x="3760605" y="2627947"/>
                    <a:pt x="3755128" y="2693813"/>
                    <a:pt x="3716704" y="2743180"/>
                  </a:cubicBezTo>
                  <a:close/>
                </a:path>
              </a:pathLst>
            </a:custGeom>
            <a:solidFill>
              <a:schemeClr val="bg1"/>
            </a:solidFill>
            <a:ln w="9797"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B6FF8C5E-8066-4BC5-901C-98A5314028B6}"/>
                </a:ext>
              </a:extLst>
            </p:cNvPr>
            <p:cNvSpPr/>
            <p:nvPr/>
          </p:nvSpPr>
          <p:spPr>
            <a:xfrm>
              <a:off x="-3483850" y="1401107"/>
              <a:ext cx="1278068" cy="2441487"/>
            </a:xfrm>
            <a:custGeom>
              <a:avLst/>
              <a:gdLst>
                <a:gd name="connsiteX0" fmla="*/ 726593 w 1278068"/>
                <a:gd name="connsiteY0" fmla="*/ 1058895 h 2441487"/>
                <a:gd name="connsiteX1" fmla="*/ 551009 w 1278068"/>
                <a:gd name="connsiteY1" fmla="*/ 1058895 h 2441487"/>
                <a:gd name="connsiteX2" fmla="*/ 320580 w 1278068"/>
                <a:gd name="connsiteY2" fmla="*/ 806501 h 2441487"/>
                <a:gd name="connsiteX3" fmla="*/ 561991 w 1278068"/>
                <a:gd name="connsiteY3" fmla="*/ 598008 h 2441487"/>
                <a:gd name="connsiteX4" fmla="*/ 764978 w 1278068"/>
                <a:gd name="connsiteY4" fmla="*/ 598008 h 2441487"/>
                <a:gd name="connsiteX5" fmla="*/ 924064 w 1278068"/>
                <a:gd name="connsiteY5" fmla="*/ 724185 h 2441487"/>
                <a:gd name="connsiteX6" fmla="*/ 967956 w 1278068"/>
                <a:gd name="connsiteY6" fmla="*/ 757094 h 2441487"/>
                <a:gd name="connsiteX7" fmla="*/ 1203851 w 1278068"/>
                <a:gd name="connsiteY7" fmla="*/ 757094 h 2441487"/>
                <a:gd name="connsiteX8" fmla="*/ 1247752 w 1278068"/>
                <a:gd name="connsiteY8" fmla="*/ 707726 h 2441487"/>
                <a:gd name="connsiteX9" fmla="*/ 797848 w 1278068"/>
                <a:gd name="connsiteY9" fmla="*/ 274320 h 2441487"/>
                <a:gd name="connsiteX10" fmla="*/ 797848 w 1278068"/>
                <a:gd name="connsiteY10" fmla="*/ 43891 h 2441487"/>
                <a:gd name="connsiteX11" fmla="*/ 753957 w 1278068"/>
                <a:gd name="connsiteY11" fmla="*/ 0 h 2441487"/>
                <a:gd name="connsiteX12" fmla="*/ 523528 w 1278068"/>
                <a:gd name="connsiteY12" fmla="*/ 0 h 2441487"/>
                <a:gd name="connsiteX13" fmla="*/ 479627 w 1278068"/>
                <a:gd name="connsiteY13" fmla="*/ 43891 h 2441487"/>
                <a:gd name="connsiteX14" fmla="*/ 479627 w 1278068"/>
                <a:gd name="connsiteY14" fmla="*/ 279787 h 2441487"/>
                <a:gd name="connsiteX15" fmla="*/ 2320 w 1278068"/>
                <a:gd name="connsiteY15" fmla="*/ 883310 h 2441487"/>
                <a:gd name="connsiteX16" fmla="*/ 578402 w 1278068"/>
                <a:gd name="connsiteY16" fmla="*/ 1382583 h 2441487"/>
                <a:gd name="connsiteX17" fmla="*/ 726544 w 1278068"/>
                <a:gd name="connsiteY17" fmla="*/ 1382583 h 2441487"/>
                <a:gd name="connsiteX18" fmla="*/ 956973 w 1278068"/>
                <a:gd name="connsiteY18" fmla="*/ 1634977 h 2441487"/>
                <a:gd name="connsiteX19" fmla="*/ 715562 w 1278068"/>
                <a:gd name="connsiteY19" fmla="*/ 1843470 h 2441487"/>
                <a:gd name="connsiteX20" fmla="*/ 512575 w 1278068"/>
                <a:gd name="connsiteY20" fmla="*/ 1843470 h 2441487"/>
                <a:gd name="connsiteX21" fmla="*/ 353489 w 1278068"/>
                <a:gd name="connsiteY21" fmla="*/ 1717292 h 2441487"/>
                <a:gd name="connsiteX22" fmla="*/ 309597 w 1278068"/>
                <a:gd name="connsiteY22" fmla="*/ 1684384 h 2441487"/>
                <a:gd name="connsiteX23" fmla="*/ 73702 w 1278068"/>
                <a:gd name="connsiteY23" fmla="*/ 1684384 h 2441487"/>
                <a:gd name="connsiteX24" fmla="*/ 29801 w 1278068"/>
                <a:gd name="connsiteY24" fmla="*/ 1733752 h 2441487"/>
                <a:gd name="connsiteX25" fmla="*/ 479705 w 1278068"/>
                <a:gd name="connsiteY25" fmla="*/ 2167158 h 2441487"/>
                <a:gd name="connsiteX26" fmla="*/ 479705 w 1278068"/>
                <a:gd name="connsiteY26" fmla="*/ 2397586 h 2441487"/>
                <a:gd name="connsiteX27" fmla="*/ 523606 w 1278068"/>
                <a:gd name="connsiteY27" fmla="*/ 2441487 h 2441487"/>
                <a:gd name="connsiteX28" fmla="*/ 754025 w 1278068"/>
                <a:gd name="connsiteY28" fmla="*/ 2441487 h 2441487"/>
                <a:gd name="connsiteX29" fmla="*/ 797926 w 1278068"/>
                <a:gd name="connsiteY29" fmla="*/ 2397586 h 2441487"/>
                <a:gd name="connsiteX30" fmla="*/ 797926 w 1278068"/>
                <a:gd name="connsiteY30" fmla="*/ 2161691 h 2441487"/>
                <a:gd name="connsiteX31" fmla="*/ 1275233 w 1278068"/>
                <a:gd name="connsiteY31" fmla="*/ 1673401 h 2441487"/>
                <a:gd name="connsiteX32" fmla="*/ 726593 w 1278068"/>
                <a:gd name="connsiteY32" fmla="*/ 1058895 h 24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068" h="2441487">
                  <a:moveTo>
                    <a:pt x="726593" y="1058895"/>
                  </a:moveTo>
                  <a:lnTo>
                    <a:pt x="551009" y="1058895"/>
                  </a:lnTo>
                  <a:cubicBezTo>
                    <a:pt x="413849" y="1058895"/>
                    <a:pt x="309597" y="943661"/>
                    <a:pt x="320580" y="806501"/>
                  </a:cubicBezTo>
                  <a:cubicBezTo>
                    <a:pt x="331563" y="685800"/>
                    <a:pt x="441281" y="598008"/>
                    <a:pt x="561991" y="598008"/>
                  </a:cubicBezTo>
                  <a:lnTo>
                    <a:pt x="764978" y="598008"/>
                  </a:lnTo>
                  <a:cubicBezTo>
                    <a:pt x="841788" y="598008"/>
                    <a:pt x="907615" y="652891"/>
                    <a:pt x="924064" y="724185"/>
                  </a:cubicBezTo>
                  <a:cubicBezTo>
                    <a:pt x="929541" y="746111"/>
                    <a:pt x="945990" y="757094"/>
                    <a:pt x="967956" y="757094"/>
                  </a:cubicBezTo>
                  <a:lnTo>
                    <a:pt x="1203851" y="757094"/>
                  </a:lnTo>
                  <a:cubicBezTo>
                    <a:pt x="1231293" y="757094"/>
                    <a:pt x="1253229" y="735168"/>
                    <a:pt x="1247752" y="707726"/>
                  </a:cubicBezTo>
                  <a:cubicBezTo>
                    <a:pt x="1225826" y="471830"/>
                    <a:pt x="1033783" y="290769"/>
                    <a:pt x="797848" y="274320"/>
                  </a:cubicBezTo>
                  <a:lnTo>
                    <a:pt x="797848" y="43891"/>
                  </a:lnTo>
                  <a:cubicBezTo>
                    <a:pt x="797848" y="16449"/>
                    <a:pt x="775922" y="0"/>
                    <a:pt x="753957" y="0"/>
                  </a:cubicBezTo>
                  <a:lnTo>
                    <a:pt x="523528" y="0"/>
                  </a:lnTo>
                  <a:cubicBezTo>
                    <a:pt x="496086" y="0"/>
                    <a:pt x="479627" y="21926"/>
                    <a:pt x="479627" y="43891"/>
                  </a:cubicBezTo>
                  <a:lnTo>
                    <a:pt x="479627" y="279787"/>
                  </a:lnTo>
                  <a:cubicBezTo>
                    <a:pt x="194324" y="318211"/>
                    <a:pt x="-25122" y="581549"/>
                    <a:pt x="2320" y="883310"/>
                  </a:cubicBezTo>
                  <a:cubicBezTo>
                    <a:pt x="29762" y="1168613"/>
                    <a:pt x="287622" y="1382583"/>
                    <a:pt x="578402" y="1382583"/>
                  </a:cubicBezTo>
                  <a:lnTo>
                    <a:pt x="726544" y="1382583"/>
                  </a:lnTo>
                  <a:cubicBezTo>
                    <a:pt x="863704" y="1382583"/>
                    <a:pt x="967956" y="1497817"/>
                    <a:pt x="956973" y="1634977"/>
                  </a:cubicBezTo>
                  <a:cubicBezTo>
                    <a:pt x="945990" y="1755678"/>
                    <a:pt x="836272" y="1843470"/>
                    <a:pt x="715562" y="1843470"/>
                  </a:cubicBezTo>
                  <a:lnTo>
                    <a:pt x="512575" y="1843470"/>
                  </a:lnTo>
                  <a:cubicBezTo>
                    <a:pt x="435765" y="1843470"/>
                    <a:pt x="369938" y="1788596"/>
                    <a:pt x="353489" y="1717292"/>
                  </a:cubicBezTo>
                  <a:cubicBezTo>
                    <a:pt x="348012" y="1695366"/>
                    <a:pt x="331563" y="1684384"/>
                    <a:pt x="309597" y="1684384"/>
                  </a:cubicBezTo>
                  <a:lnTo>
                    <a:pt x="73702" y="1684384"/>
                  </a:lnTo>
                  <a:cubicBezTo>
                    <a:pt x="46260" y="1684384"/>
                    <a:pt x="24324" y="1706310"/>
                    <a:pt x="29801" y="1733752"/>
                  </a:cubicBezTo>
                  <a:cubicBezTo>
                    <a:pt x="51727" y="1969647"/>
                    <a:pt x="243770" y="2150708"/>
                    <a:pt x="479705" y="2167158"/>
                  </a:cubicBezTo>
                  <a:lnTo>
                    <a:pt x="479705" y="2397586"/>
                  </a:lnTo>
                  <a:cubicBezTo>
                    <a:pt x="479705" y="2425028"/>
                    <a:pt x="501631" y="2441487"/>
                    <a:pt x="523606" y="2441487"/>
                  </a:cubicBezTo>
                  <a:lnTo>
                    <a:pt x="754025" y="2441487"/>
                  </a:lnTo>
                  <a:cubicBezTo>
                    <a:pt x="781467" y="2441487"/>
                    <a:pt x="797926" y="2419552"/>
                    <a:pt x="797926" y="2397586"/>
                  </a:cubicBezTo>
                  <a:lnTo>
                    <a:pt x="797926" y="2161691"/>
                  </a:lnTo>
                  <a:cubicBezTo>
                    <a:pt x="1044804" y="2117790"/>
                    <a:pt x="1247831" y="1925795"/>
                    <a:pt x="1275233" y="1673401"/>
                  </a:cubicBezTo>
                  <a:cubicBezTo>
                    <a:pt x="1308142" y="1338692"/>
                    <a:pt x="1050281" y="1058895"/>
                    <a:pt x="726593" y="1058895"/>
                  </a:cubicBezTo>
                  <a:close/>
                </a:path>
              </a:pathLst>
            </a:custGeom>
            <a:solidFill>
              <a:srgbClr val="ECD169"/>
            </a:solidFill>
            <a:ln w="9797" cap="flat">
              <a:noFill/>
              <a:prstDash val="solid"/>
              <a:miter/>
            </a:ln>
          </p:spPr>
          <p:txBody>
            <a:bodyPr rtlCol="0" anchor="ctr"/>
            <a:lstStyle/>
            <a:p>
              <a:endParaRPr lang="en-US"/>
            </a:p>
          </p:txBody>
        </p:sp>
      </p:grpSp>
    </p:spTree>
    <p:extLst>
      <p:ext uri="{BB962C8B-B14F-4D97-AF65-F5344CB8AC3E}">
        <p14:creationId xmlns:p14="http://schemas.microsoft.com/office/powerpoint/2010/main" val="135619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3074" name="Picture 2">
            <a:extLst>
              <a:ext uri="{FF2B5EF4-FFF2-40B4-BE49-F238E27FC236}">
                <a16:creationId xmlns:a16="http://schemas.microsoft.com/office/drawing/2014/main" id="{5CD19E92-A911-44ED-946B-92FE59C193CF}"/>
              </a:ext>
            </a:extLst>
          </p:cNvPr>
          <p:cNvPicPr>
            <a:picLocks noChangeAspect="1" noChangeArrowheads="1"/>
          </p:cNvPicPr>
          <p:nvPr/>
        </p:nvPicPr>
        <p:blipFill rotWithShape="1">
          <a:blip r:embed="rId4" cstate="screen">
            <a:alphaModFix amt="25000"/>
            <a:extLst>
              <a:ext uri="{28A0092B-C50C-407E-A947-70E740481C1C}">
                <a14:useLocalDpi xmlns:a14="http://schemas.microsoft.com/office/drawing/2010/main"/>
              </a:ext>
            </a:extLst>
          </a:blip>
          <a:srcRect r="9095"/>
          <a:stretch/>
        </p:blipFill>
        <p:spPr bwMode="auto">
          <a:xfrm>
            <a:off x="0" y="795425"/>
            <a:ext cx="12204699" cy="60625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004154D-AB62-46A1-9B5C-8B0E5E861F26}"/>
              </a:ext>
            </a:extLst>
          </p:cNvPr>
          <p:cNvSpPr/>
          <p:nvPr/>
        </p:nvSpPr>
        <p:spPr>
          <a:xfrm>
            <a:off x="0" y="0"/>
            <a:ext cx="12192000" cy="795425"/>
          </a:xfrm>
          <a:prstGeom prst="rect">
            <a:avLst/>
          </a:prstGeom>
          <a:solidFill>
            <a:srgbClr val="05050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9724675"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rgbClr val="ECD169"/>
                </a:solidFill>
                <a:latin typeface="Poppins"/>
                <a:ea typeface="Poppins"/>
                <a:cs typeface="Poppins"/>
                <a:sym typeface="Poppins"/>
              </a:rPr>
              <a:t>Warning:</a:t>
            </a:r>
          </a:p>
          <a:p>
            <a:pPr marL="0" marR="0" lvl="0" indent="0" algn="l" rtl="0">
              <a:lnSpc>
                <a:spcPct val="80000"/>
              </a:lnSpc>
              <a:spcBef>
                <a:spcPts val="0"/>
              </a:spcBef>
              <a:spcAft>
                <a:spcPts val="0"/>
              </a:spcAft>
              <a:buClr>
                <a:srgbClr val="ECD169"/>
              </a:buClr>
              <a:buSzPts val="5200"/>
              <a:buFont typeface="Poppins"/>
              <a:buNone/>
            </a:pPr>
            <a:r>
              <a:rPr lang="en-US" sz="4000" b="1" dirty="0">
                <a:solidFill>
                  <a:schemeClr val="bg1"/>
                </a:solidFill>
                <a:latin typeface="Poppins"/>
                <a:cs typeface="Poppins"/>
              </a:rPr>
              <a:t>Major Destabilization Has Begun</a:t>
            </a:r>
            <a:endParaRPr sz="4000" b="1" dirty="0">
              <a:solidFill>
                <a:schemeClr val="bg1"/>
              </a:solidFill>
              <a:latin typeface="Poppins"/>
              <a:cs typeface="Poppins"/>
              <a:sym typeface="Poppins Light"/>
            </a:endParaRPr>
          </a:p>
        </p:txBody>
      </p:sp>
      <p:sp>
        <p:nvSpPr>
          <p:cNvPr id="9" name="TextBox 8">
            <a:extLst>
              <a:ext uri="{FF2B5EF4-FFF2-40B4-BE49-F238E27FC236}">
                <a16:creationId xmlns:a16="http://schemas.microsoft.com/office/drawing/2014/main" id="{E2BE8144-1796-4A56-8F49-7C0DF0F1E720}"/>
              </a:ext>
            </a:extLst>
          </p:cNvPr>
          <p:cNvSpPr txBox="1"/>
          <p:nvPr/>
        </p:nvSpPr>
        <p:spPr>
          <a:xfrm>
            <a:off x="403173" y="2494234"/>
            <a:ext cx="6101080" cy="2227533"/>
          </a:xfrm>
          <a:prstGeom prst="rect">
            <a:avLst/>
          </a:prstGeom>
          <a:noFill/>
        </p:spPr>
        <p:txBody>
          <a:bodyPr wrap="square">
            <a:spAutoFit/>
          </a:bodyPr>
          <a:lstStyle/>
          <a:p>
            <a:pPr>
              <a:lnSpc>
                <a:spcPct val="130000"/>
              </a:lnSpc>
            </a:pP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Even against this backdrop of robust demand for therapists, strong compensation patterns, and the benefits telehealth offers for therapists and clients, there are </a:t>
            </a:r>
            <a:r>
              <a:rPr lang="en-US" dirty="0">
                <a:solidFill>
                  <a:schemeClr val="bg1"/>
                </a:solidFill>
                <a:effectLst/>
                <a:latin typeface="Poppins SemiBold" panose="00000700000000000000" pitchFamily="2" charset="0"/>
                <a:ea typeface="Arial" panose="020B0604020202020204" pitchFamily="34" charset="0"/>
                <a:cs typeface="Poppins SemiBold" panose="00000700000000000000" pitchFamily="2" charset="0"/>
              </a:rPr>
              <a:t>very big changes taking place </a:t>
            </a: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in the therapy marketplace that are and will continue to </a:t>
            </a:r>
            <a:r>
              <a:rPr lang="en-US" dirty="0">
                <a:solidFill>
                  <a:srgbClr val="ECD169"/>
                </a:solidFill>
                <a:latin typeface="Poppins SemiBold" panose="00000700000000000000" pitchFamily="2" charset="0"/>
                <a:cs typeface="Poppins SemiBold" panose="00000700000000000000" pitchFamily="2" charset="0"/>
              </a:rPr>
              <a:t>drastically destabilize the field</a:t>
            </a:r>
          </a:p>
        </p:txBody>
      </p:sp>
    </p:spTree>
    <p:extLst>
      <p:ext uri="{BB962C8B-B14F-4D97-AF65-F5344CB8AC3E}">
        <p14:creationId xmlns:p14="http://schemas.microsoft.com/office/powerpoint/2010/main" val="342914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5" name="Google Shape;485;p28">
            <a:extLst>
              <a:ext uri="{FF2B5EF4-FFF2-40B4-BE49-F238E27FC236}">
                <a16:creationId xmlns:a16="http://schemas.microsoft.com/office/drawing/2014/main" id="{094BB1B7-3518-492B-BC92-ECC9F32F6F50}"/>
              </a:ext>
            </a:extLst>
          </p:cNvPr>
          <p:cNvSpPr txBox="1"/>
          <p:nvPr/>
        </p:nvSpPr>
        <p:spPr>
          <a:xfrm>
            <a:off x="403173" y="654609"/>
            <a:ext cx="9872397"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rgbClr val="ECD169"/>
                </a:solidFill>
                <a:latin typeface="Poppins"/>
                <a:ea typeface="Poppins"/>
                <a:cs typeface="Poppins"/>
                <a:sym typeface="Poppins"/>
              </a:rPr>
              <a:t>2 Massive Wrecking Balls </a:t>
            </a:r>
          </a:p>
          <a:p>
            <a:pPr lvl="0">
              <a:lnSpc>
                <a:spcPct val="80000"/>
              </a:lnSpc>
              <a:buClr>
                <a:srgbClr val="ECD169"/>
              </a:buClr>
              <a:buSzPts val="5200"/>
            </a:pPr>
            <a:r>
              <a:rPr lang="en-US" sz="4000" b="1" dirty="0">
                <a:solidFill>
                  <a:schemeClr val="bg1"/>
                </a:solidFill>
                <a:latin typeface="Poppins"/>
                <a:ea typeface="Poppins"/>
                <a:cs typeface="Poppins"/>
                <a:sym typeface="Poppins"/>
              </a:rPr>
              <a:t> are targeting the mental health/ psychotherapy profession</a:t>
            </a:r>
          </a:p>
        </p:txBody>
      </p:sp>
      <p:grpSp>
        <p:nvGrpSpPr>
          <p:cNvPr id="7" name="Graphic 2">
            <a:extLst>
              <a:ext uri="{FF2B5EF4-FFF2-40B4-BE49-F238E27FC236}">
                <a16:creationId xmlns:a16="http://schemas.microsoft.com/office/drawing/2014/main" id="{83AA4E5E-2219-43A7-9374-8817A90C8146}"/>
              </a:ext>
            </a:extLst>
          </p:cNvPr>
          <p:cNvGrpSpPr/>
          <p:nvPr/>
        </p:nvGrpSpPr>
        <p:grpSpPr>
          <a:xfrm>
            <a:off x="2306100" y="2709610"/>
            <a:ext cx="3085562" cy="3482957"/>
            <a:chOff x="3665870" y="702996"/>
            <a:chExt cx="4860372" cy="5486348"/>
          </a:xfrm>
          <a:solidFill>
            <a:srgbClr val="ECD169"/>
          </a:solidFill>
        </p:grpSpPr>
        <p:sp>
          <p:nvSpPr>
            <p:cNvPr id="8" name="Freeform: Shape 7">
              <a:extLst>
                <a:ext uri="{FF2B5EF4-FFF2-40B4-BE49-F238E27FC236}">
                  <a16:creationId xmlns:a16="http://schemas.microsoft.com/office/drawing/2014/main" id="{C5DE3514-B547-4598-BB01-9344141EE48B}"/>
                </a:ext>
              </a:extLst>
            </p:cNvPr>
            <p:cNvSpPr/>
            <p:nvPr/>
          </p:nvSpPr>
          <p:spPr>
            <a:xfrm>
              <a:off x="3900213" y="702996"/>
              <a:ext cx="3540588" cy="4451693"/>
            </a:xfrm>
            <a:custGeom>
              <a:avLst/>
              <a:gdLst>
                <a:gd name="connsiteX0" fmla="*/ 2152695 w 3540588"/>
                <a:gd name="connsiteY0" fmla="*/ 1675415 h 4451693"/>
                <a:gd name="connsiteX1" fmla="*/ 1502957 w 3540588"/>
                <a:gd name="connsiteY1" fmla="*/ 1837201 h 4451693"/>
                <a:gd name="connsiteX2" fmla="*/ 1302640 w 3540588"/>
                <a:gd name="connsiteY2" fmla="*/ 1767170 h 4451693"/>
                <a:gd name="connsiteX3" fmla="*/ 1123709 w 3540588"/>
                <a:gd name="connsiteY3" fmla="*/ 1820862 h 4451693"/>
                <a:gd name="connsiteX4" fmla="*/ 1054729 w 3540588"/>
                <a:gd name="connsiteY4" fmla="*/ 1722524 h 4451693"/>
                <a:gd name="connsiteX5" fmla="*/ 1098889 w 3540588"/>
                <a:gd name="connsiteY5" fmla="*/ 1633518 h 4451693"/>
                <a:gd name="connsiteX6" fmla="*/ 1070291 w 3540588"/>
                <a:gd name="connsiteY6" fmla="*/ 1471041 h 4451693"/>
                <a:gd name="connsiteX7" fmla="*/ 998631 w 3540588"/>
                <a:gd name="connsiteY7" fmla="*/ 1358370 h 4451693"/>
                <a:gd name="connsiteX8" fmla="*/ 816619 w 3540588"/>
                <a:gd name="connsiteY8" fmla="*/ 1258380 h 4451693"/>
                <a:gd name="connsiteX9" fmla="*/ 757012 w 3540588"/>
                <a:gd name="connsiteY9" fmla="*/ 1266884 h 4451693"/>
                <a:gd name="connsiteX10" fmla="*/ 650862 w 3540588"/>
                <a:gd name="connsiteY10" fmla="*/ 1125752 h 4451693"/>
                <a:gd name="connsiteX11" fmla="*/ 696604 w 3540588"/>
                <a:gd name="connsiteY11" fmla="*/ 887574 h 4451693"/>
                <a:gd name="connsiteX12" fmla="*/ 643449 w 3540588"/>
                <a:gd name="connsiteY12" fmla="*/ 765147 h 4451693"/>
                <a:gd name="connsiteX13" fmla="*/ 445722 w 3540588"/>
                <a:gd name="connsiteY13" fmla="*/ 635531 h 4451693"/>
                <a:gd name="connsiteX14" fmla="*/ 421587 w 3540588"/>
                <a:gd name="connsiteY14" fmla="*/ 638005 h 4451693"/>
                <a:gd name="connsiteX15" fmla="*/ 366249 w 3540588"/>
                <a:gd name="connsiteY15" fmla="*/ 523614 h 4451693"/>
                <a:gd name="connsiteX16" fmla="*/ 455546 w 3540588"/>
                <a:gd name="connsiteY16" fmla="*/ 297517 h 4451693"/>
                <a:gd name="connsiteX17" fmla="*/ 425719 w 3540588"/>
                <a:gd name="connsiteY17" fmla="*/ 167478 h 4451693"/>
                <a:gd name="connsiteX18" fmla="*/ 215807 w 3540588"/>
                <a:gd name="connsiteY18" fmla="*/ 0 h 4451693"/>
                <a:gd name="connsiteX19" fmla="*/ 167453 w 3540588"/>
                <a:gd name="connsiteY19" fmla="*/ 5492 h 4451693"/>
                <a:gd name="connsiteX20" fmla="*/ 5467 w 3540588"/>
                <a:gd name="connsiteY20" fmla="*/ 263759 h 4451693"/>
                <a:gd name="connsiteX21" fmla="*/ 35293 w 3540588"/>
                <a:gd name="connsiteY21" fmla="*/ 393929 h 4451693"/>
                <a:gd name="connsiteX22" fmla="*/ 239942 w 3540588"/>
                <a:gd name="connsiteY22" fmla="*/ 560916 h 4451693"/>
                <a:gd name="connsiteX23" fmla="*/ 302829 w 3540588"/>
                <a:gd name="connsiteY23" fmla="*/ 690955 h 4451693"/>
                <a:gd name="connsiteX24" fmla="*/ 245142 w 3540588"/>
                <a:gd name="connsiteY24" fmla="*/ 772217 h 4451693"/>
                <a:gd name="connsiteX25" fmla="*/ 248023 w 3540588"/>
                <a:gd name="connsiteY25" fmla="*/ 937146 h 4451693"/>
                <a:gd name="connsiteX26" fmla="*/ 301309 w 3540588"/>
                <a:gd name="connsiteY26" fmla="*/ 1059641 h 4451693"/>
                <a:gd name="connsiteX27" fmla="*/ 499037 w 3540588"/>
                <a:gd name="connsiteY27" fmla="*/ 1189257 h 4451693"/>
                <a:gd name="connsiteX28" fmla="*/ 533327 w 3540588"/>
                <a:gd name="connsiteY28" fmla="*/ 1185754 h 4451693"/>
                <a:gd name="connsiteX29" fmla="*/ 649233 w 3540588"/>
                <a:gd name="connsiteY29" fmla="*/ 1339990 h 4451693"/>
                <a:gd name="connsiteX30" fmla="*/ 634763 w 3540588"/>
                <a:gd name="connsiteY30" fmla="*/ 1589890 h 4451693"/>
                <a:gd name="connsiteX31" fmla="*/ 706428 w 3540588"/>
                <a:gd name="connsiteY31" fmla="*/ 1702561 h 4451693"/>
                <a:gd name="connsiteX32" fmla="*/ 888440 w 3540588"/>
                <a:gd name="connsiteY32" fmla="*/ 1802482 h 4451693"/>
                <a:gd name="connsiteX33" fmla="*/ 946190 w 3540588"/>
                <a:gd name="connsiteY33" fmla="*/ 1794401 h 4451693"/>
                <a:gd name="connsiteX34" fmla="*/ 1029589 w 3540588"/>
                <a:gd name="connsiteY34" fmla="*/ 1913325 h 4451693"/>
                <a:gd name="connsiteX35" fmla="*/ 973913 w 3540588"/>
                <a:gd name="connsiteY35" fmla="*/ 2095959 h 4451693"/>
                <a:gd name="connsiteX36" fmla="*/ 1020616 w 3540588"/>
                <a:gd name="connsiteY36" fmla="*/ 2262049 h 4451693"/>
                <a:gd name="connsiteX37" fmla="*/ 764470 w 3540588"/>
                <a:gd name="connsiteY37" fmla="*/ 3063634 h 4451693"/>
                <a:gd name="connsiteX38" fmla="*/ 2152530 w 3540588"/>
                <a:gd name="connsiteY38" fmla="*/ 4451694 h 4451693"/>
                <a:gd name="connsiteX39" fmla="*/ 3540588 w 3540588"/>
                <a:gd name="connsiteY39" fmla="*/ 3063634 h 4451693"/>
                <a:gd name="connsiteX40" fmla="*/ 2152701 w 3540588"/>
                <a:gd name="connsiteY40" fmla="*/ 1675404 h 4451693"/>
                <a:gd name="connsiteX41" fmla="*/ 161932 w 3540588"/>
                <a:gd name="connsiteY41" fmla="*/ 364794 h 4451693"/>
                <a:gd name="connsiteX42" fmla="*/ 132105 w 3540588"/>
                <a:gd name="connsiteY42" fmla="*/ 234686 h 4451693"/>
                <a:gd name="connsiteX43" fmla="*/ 196576 w 3540588"/>
                <a:gd name="connsiteY43" fmla="*/ 132016 h 4451693"/>
                <a:gd name="connsiteX44" fmla="*/ 215841 w 3540588"/>
                <a:gd name="connsiteY44" fmla="*/ 129828 h 4451693"/>
                <a:gd name="connsiteX45" fmla="*/ 299155 w 3540588"/>
                <a:gd name="connsiteY45" fmla="*/ 196419 h 4451693"/>
                <a:gd name="connsiteX46" fmla="*/ 328981 w 3540588"/>
                <a:gd name="connsiteY46" fmla="*/ 326527 h 4451693"/>
                <a:gd name="connsiteX47" fmla="*/ 264642 w 3540588"/>
                <a:gd name="connsiteY47" fmla="*/ 429265 h 4451693"/>
                <a:gd name="connsiteX48" fmla="*/ 161926 w 3540588"/>
                <a:gd name="connsiteY48" fmla="*/ 364794 h 4451693"/>
                <a:gd name="connsiteX49" fmla="*/ 420467 w 3540588"/>
                <a:gd name="connsiteY49" fmla="*/ 1007674 h 4451693"/>
                <a:gd name="connsiteX50" fmla="*/ 367180 w 3540588"/>
                <a:gd name="connsiteY50" fmla="*/ 885248 h 4451693"/>
                <a:gd name="connsiteX51" fmla="*/ 366083 w 3540588"/>
                <a:gd name="connsiteY51" fmla="*/ 819680 h 4451693"/>
                <a:gd name="connsiteX52" fmla="*/ 411763 w 3540588"/>
                <a:gd name="connsiteY52" fmla="*/ 772485 h 4451693"/>
                <a:gd name="connsiteX53" fmla="*/ 445784 w 3540588"/>
                <a:gd name="connsiteY53" fmla="*/ 765364 h 4451693"/>
                <a:gd name="connsiteX54" fmla="*/ 524457 w 3540588"/>
                <a:gd name="connsiteY54" fmla="*/ 816868 h 4451693"/>
                <a:gd name="connsiteX55" fmla="*/ 577675 w 3540588"/>
                <a:gd name="connsiteY55" fmla="*/ 939295 h 4451693"/>
                <a:gd name="connsiteX56" fmla="*/ 533298 w 3540588"/>
                <a:gd name="connsiteY56" fmla="*/ 1052097 h 4451693"/>
                <a:gd name="connsiteX57" fmla="*/ 420473 w 3540588"/>
                <a:gd name="connsiteY57" fmla="*/ 1007669 h 4451693"/>
                <a:gd name="connsiteX58" fmla="*/ 816117 w 3540588"/>
                <a:gd name="connsiteY58" fmla="*/ 1632724 h 4451693"/>
                <a:gd name="connsiteX59" fmla="*/ 744456 w 3540588"/>
                <a:gd name="connsiteY59" fmla="*/ 1520053 h 4451693"/>
                <a:gd name="connsiteX60" fmla="*/ 770734 w 3540588"/>
                <a:gd name="connsiteY60" fmla="*/ 1401689 h 4451693"/>
                <a:gd name="connsiteX61" fmla="*/ 816608 w 3540588"/>
                <a:gd name="connsiteY61" fmla="*/ 1388316 h 4451693"/>
                <a:gd name="connsiteX62" fmla="*/ 889029 w 3540588"/>
                <a:gd name="connsiteY62" fmla="*/ 1428098 h 4451693"/>
                <a:gd name="connsiteX63" fmla="*/ 960689 w 3540588"/>
                <a:gd name="connsiteY63" fmla="*/ 1540838 h 4451693"/>
                <a:gd name="connsiteX64" fmla="*/ 972073 w 3540588"/>
                <a:gd name="connsiteY64" fmla="*/ 1605378 h 4451693"/>
                <a:gd name="connsiteX65" fmla="*/ 934348 w 3540588"/>
                <a:gd name="connsiteY65" fmla="*/ 1659070 h 4451693"/>
                <a:gd name="connsiteX66" fmla="*/ 816117 w 3540588"/>
                <a:gd name="connsiteY66" fmla="*/ 1632724 h 4451693"/>
                <a:gd name="connsiteX67" fmla="*/ 1103941 w 3540588"/>
                <a:gd name="connsiteY67" fmla="*/ 2095708 h 4451693"/>
                <a:gd name="connsiteX68" fmla="*/ 1302629 w 3540588"/>
                <a:gd name="connsiteY68" fmla="*/ 1897020 h 4451693"/>
                <a:gd name="connsiteX69" fmla="*/ 1377524 w 3540588"/>
                <a:gd name="connsiteY69" fmla="*/ 1911913 h 4451693"/>
                <a:gd name="connsiteX70" fmla="*/ 1111708 w 3540588"/>
                <a:gd name="connsiteY70" fmla="*/ 2147480 h 4451693"/>
                <a:gd name="connsiteX71" fmla="*/ 1103941 w 3540588"/>
                <a:gd name="connsiteY71" fmla="*/ 2095708 h 4451693"/>
                <a:gd name="connsiteX72" fmla="*/ 2898051 w 3540588"/>
                <a:gd name="connsiteY72" fmla="*/ 3874559 h 4451693"/>
                <a:gd name="connsiteX73" fmla="*/ 2852177 w 3540588"/>
                <a:gd name="connsiteY73" fmla="*/ 3893555 h 4451693"/>
                <a:gd name="connsiteX74" fmla="*/ 2806297 w 3540588"/>
                <a:gd name="connsiteY74" fmla="*/ 3874559 h 4451693"/>
                <a:gd name="connsiteX75" fmla="*/ 2806297 w 3540588"/>
                <a:gd name="connsiteY75" fmla="*/ 3782741 h 4451693"/>
                <a:gd name="connsiteX76" fmla="*/ 2806297 w 3540588"/>
                <a:gd name="connsiteY76" fmla="*/ 2344276 h 4451693"/>
                <a:gd name="connsiteX77" fmla="*/ 2806297 w 3540588"/>
                <a:gd name="connsiteY77" fmla="*/ 2252522 h 4451693"/>
                <a:gd name="connsiteX78" fmla="*/ 2898114 w 3540588"/>
                <a:gd name="connsiteY78" fmla="*/ 2252522 h 4451693"/>
                <a:gd name="connsiteX79" fmla="*/ 2898051 w 3540588"/>
                <a:gd name="connsiteY79" fmla="*/ 3874553 h 445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40588" h="4451693">
                  <a:moveTo>
                    <a:pt x="2152695" y="1675415"/>
                  </a:moveTo>
                  <a:cubicBezTo>
                    <a:pt x="1917866" y="1675415"/>
                    <a:pt x="1696901" y="1734263"/>
                    <a:pt x="1502957" y="1837201"/>
                  </a:cubicBezTo>
                  <a:cubicBezTo>
                    <a:pt x="1447344" y="1794001"/>
                    <a:pt x="1378410" y="1767170"/>
                    <a:pt x="1302640" y="1767170"/>
                  </a:cubicBezTo>
                  <a:cubicBezTo>
                    <a:pt x="1236603" y="1767170"/>
                    <a:pt x="1175281" y="1787195"/>
                    <a:pt x="1123709" y="1820862"/>
                  </a:cubicBezTo>
                  <a:lnTo>
                    <a:pt x="1054729" y="1722524"/>
                  </a:lnTo>
                  <a:cubicBezTo>
                    <a:pt x="1075783" y="1696806"/>
                    <a:pt x="1091431" y="1666911"/>
                    <a:pt x="1098889" y="1633518"/>
                  </a:cubicBezTo>
                  <a:cubicBezTo>
                    <a:pt x="1111365" y="1577346"/>
                    <a:pt x="1101209" y="1519596"/>
                    <a:pt x="1070291" y="1471041"/>
                  </a:cubicBezTo>
                  <a:lnTo>
                    <a:pt x="998631" y="1358370"/>
                  </a:lnTo>
                  <a:cubicBezTo>
                    <a:pt x="958849" y="1295751"/>
                    <a:pt x="890829" y="1258380"/>
                    <a:pt x="816619" y="1258380"/>
                  </a:cubicBezTo>
                  <a:cubicBezTo>
                    <a:pt x="796325" y="1258380"/>
                    <a:pt x="776369" y="1261255"/>
                    <a:pt x="757012" y="1266884"/>
                  </a:cubicBezTo>
                  <a:lnTo>
                    <a:pt x="650862" y="1125752"/>
                  </a:lnTo>
                  <a:cubicBezTo>
                    <a:pt x="711698" y="1064916"/>
                    <a:pt x="732946" y="971047"/>
                    <a:pt x="696604" y="887574"/>
                  </a:cubicBezTo>
                  <a:lnTo>
                    <a:pt x="643449" y="765147"/>
                  </a:lnTo>
                  <a:cubicBezTo>
                    <a:pt x="609159" y="686412"/>
                    <a:pt x="531607" y="635531"/>
                    <a:pt x="445722" y="635531"/>
                  </a:cubicBezTo>
                  <a:cubicBezTo>
                    <a:pt x="437549" y="635531"/>
                    <a:pt x="429668" y="637114"/>
                    <a:pt x="421587" y="638005"/>
                  </a:cubicBezTo>
                  <a:lnTo>
                    <a:pt x="366249" y="523614"/>
                  </a:lnTo>
                  <a:cubicBezTo>
                    <a:pt x="437566" y="475059"/>
                    <a:pt x="475965" y="386454"/>
                    <a:pt x="455546" y="297517"/>
                  </a:cubicBezTo>
                  <a:lnTo>
                    <a:pt x="425719" y="167478"/>
                  </a:lnTo>
                  <a:cubicBezTo>
                    <a:pt x="403082" y="68849"/>
                    <a:pt x="316820" y="0"/>
                    <a:pt x="215807" y="0"/>
                  </a:cubicBezTo>
                  <a:cubicBezTo>
                    <a:pt x="199622" y="0"/>
                    <a:pt x="183300" y="1857"/>
                    <a:pt x="167453" y="5492"/>
                  </a:cubicBezTo>
                  <a:cubicBezTo>
                    <a:pt x="51609" y="32107"/>
                    <a:pt x="-21074" y="147944"/>
                    <a:pt x="5467" y="263759"/>
                  </a:cubicBezTo>
                  <a:lnTo>
                    <a:pt x="35293" y="393929"/>
                  </a:lnTo>
                  <a:cubicBezTo>
                    <a:pt x="57502" y="490770"/>
                    <a:pt x="141244" y="558458"/>
                    <a:pt x="239942" y="560916"/>
                  </a:cubicBezTo>
                  <a:lnTo>
                    <a:pt x="302829" y="690955"/>
                  </a:lnTo>
                  <a:cubicBezTo>
                    <a:pt x="277935" y="713101"/>
                    <a:pt x="257778" y="740270"/>
                    <a:pt x="245142" y="772217"/>
                  </a:cubicBezTo>
                  <a:cubicBezTo>
                    <a:pt x="224020" y="825772"/>
                    <a:pt x="225048" y="884351"/>
                    <a:pt x="248023" y="937146"/>
                  </a:cubicBezTo>
                  <a:lnTo>
                    <a:pt x="301309" y="1059641"/>
                  </a:lnTo>
                  <a:cubicBezTo>
                    <a:pt x="335531" y="1138377"/>
                    <a:pt x="413152" y="1189257"/>
                    <a:pt x="499037" y="1189257"/>
                  </a:cubicBezTo>
                  <a:cubicBezTo>
                    <a:pt x="510621" y="1189257"/>
                    <a:pt x="522005" y="1187606"/>
                    <a:pt x="533327" y="1185754"/>
                  </a:cubicBezTo>
                  <a:lnTo>
                    <a:pt x="649233" y="1339990"/>
                  </a:lnTo>
                  <a:cubicBezTo>
                    <a:pt x="593266" y="1410022"/>
                    <a:pt x="584093" y="1510212"/>
                    <a:pt x="634763" y="1589890"/>
                  </a:cubicBezTo>
                  <a:lnTo>
                    <a:pt x="706428" y="1702561"/>
                  </a:lnTo>
                  <a:cubicBezTo>
                    <a:pt x="746205" y="1765112"/>
                    <a:pt x="814231" y="1802482"/>
                    <a:pt x="888440" y="1802482"/>
                  </a:cubicBezTo>
                  <a:cubicBezTo>
                    <a:pt x="908128" y="1802482"/>
                    <a:pt x="927462" y="1799602"/>
                    <a:pt x="946190" y="1794401"/>
                  </a:cubicBezTo>
                  <a:lnTo>
                    <a:pt x="1029589" y="1913325"/>
                  </a:lnTo>
                  <a:cubicBezTo>
                    <a:pt x="994544" y="1965583"/>
                    <a:pt x="973913" y="2028408"/>
                    <a:pt x="973913" y="2095959"/>
                  </a:cubicBezTo>
                  <a:cubicBezTo>
                    <a:pt x="973913" y="2156795"/>
                    <a:pt x="991687" y="2213094"/>
                    <a:pt x="1020616" y="2262049"/>
                  </a:cubicBezTo>
                  <a:cubicBezTo>
                    <a:pt x="859859" y="2488574"/>
                    <a:pt x="764470" y="2764746"/>
                    <a:pt x="764470" y="3063634"/>
                  </a:cubicBezTo>
                  <a:cubicBezTo>
                    <a:pt x="764470" y="3830245"/>
                    <a:pt x="1385919" y="4451694"/>
                    <a:pt x="2152530" y="4451694"/>
                  </a:cubicBezTo>
                  <a:cubicBezTo>
                    <a:pt x="2919025" y="4451694"/>
                    <a:pt x="3540588" y="3830245"/>
                    <a:pt x="3540588" y="3063634"/>
                  </a:cubicBezTo>
                  <a:cubicBezTo>
                    <a:pt x="3540543" y="2297024"/>
                    <a:pt x="2919197" y="1675404"/>
                    <a:pt x="2152701" y="1675404"/>
                  </a:cubicBezTo>
                  <a:close/>
                  <a:moveTo>
                    <a:pt x="161932" y="364794"/>
                  </a:moveTo>
                  <a:lnTo>
                    <a:pt x="132105" y="234686"/>
                  </a:lnTo>
                  <a:cubicBezTo>
                    <a:pt x="121613" y="188675"/>
                    <a:pt x="150479" y="142578"/>
                    <a:pt x="196576" y="132016"/>
                  </a:cubicBezTo>
                  <a:cubicBezTo>
                    <a:pt x="202960" y="130565"/>
                    <a:pt x="209389" y="129828"/>
                    <a:pt x="215841" y="129828"/>
                  </a:cubicBezTo>
                  <a:cubicBezTo>
                    <a:pt x="255269" y="129828"/>
                    <a:pt x="290251" y="157865"/>
                    <a:pt x="299155" y="196419"/>
                  </a:cubicBezTo>
                  <a:lnTo>
                    <a:pt x="328981" y="326527"/>
                  </a:lnTo>
                  <a:cubicBezTo>
                    <a:pt x="339543" y="372538"/>
                    <a:pt x="310676" y="418704"/>
                    <a:pt x="264642" y="429265"/>
                  </a:cubicBezTo>
                  <a:cubicBezTo>
                    <a:pt x="218568" y="439626"/>
                    <a:pt x="172419" y="410268"/>
                    <a:pt x="161926" y="364794"/>
                  </a:cubicBezTo>
                  <a:close/>
                  <a:moveTo>
                    <a:pt x="420467" y="1007674"/>
                  </a:moveTo>
                  <a:lnTo>
                    <a:pt x="367180" y="885248"/>
                  </a:lnTo>
                  <a:cubicBezTo>
                    <a:pt x="358116" y="864262"/>
                    <a:pt x="357648" y="840934"/>
                    <a:pt x="366083" y="819680"/>
                  </a:cubicBezTo>
                  <a:cubicBezTo>
                    <a:pt x="374524" y="798426"/>
                    <a:pt x="390641" y="781686"/>
                    <a:pt x="411763" y="772485"/>
                  </a:cubicBezTo>
                  <a:cubicBezTo>
                    <a:pt x="422656" y="767753"/>
                    <a:pt x="434109" y="765364"/>
                    <a:pt x="445784" y="765364"/>
                  </a:cubicBezTo>
                  <a:cubicBezTo>
                    <a:pt x="479937" y="765364"/>
                    <a:pt x="510793" y="785590"/>
                    <a:pt x="524457" y="816868"/>
                  </a:cubicBezTo>
                  <a:lnTo>
                    <a:pt x="577675" y="939295"/>
                  </a:lnTo>
                  <a:cubicBezTo>
                    <a:pt x="596472" y="982648"/>
                    <a:pt x="576515" y="1033323"/>
                    <a:pt x="533298" y="1052097"/>
                  </a:cubicBezTo>
                  <a:cubicBezTo>
                    <a:pt x="490499" y="1070694"/>
                    <a:pt x="438778" y="1049777"/>
                    <a:pt x="420473" y="1007669"/>
                  </a:cubicBezTo>
                  <a:close/>
                  <a:moveTo>
                    <a:pt x="816117" y="1632724"/>
                  </a:moveTo>
                  <a:lnTo>
                    <a:pt x="744456" y="1520053"/>
                  </a:lnTo>
                  <a:cubicBezTo>
                    <a:pt x="719139" y="1480202"/>
                    <a:pt x="730952" y="1427116"/>
                    <a:pt x="770734" y="1401689"/>
                  </a:cubicBezTo>
                  <a:cubicBezTo>
                    <a:pt x="784598" y="1392917"/>
                    <a:pt x="800423" y="1388316"/>
                    <a:pt x="816608" y="1388316"/>
                  </a:cubicBezTo>
                  <a:cubicBezTo>
                    <a:pt x="846098" y="1388316"/>
                    <a:pt x="873175" y="1403141"/>
                    <a:pt x="889029" y="1428098"/>
                  </a:cubicBezTo>
                  <a:lnTo>
                    <a:pt x="960689" y="1540838"/>
                  </a:lnTo>
                  <a:cubicBezTo>
                    <a:pt x="972965" y="1560104"/>
                    <a:pt x="977011" y="1583078"/>
                    <a:pt x="972073" y="1605378"/>
                  </a:cubicBezTo>
                  <a:cubicBezTo>
                    <a:pt x="967073" y="1627724"/>
                    <a:pt x="953699" y="1646789"/>
                    <a:pt x="934348" y="1659070"/>
                  </a:cubicBezTo>
                  <a:cubicBezTo>
                    <a:pt x="895526" y="1683828"/>
                    <a:pt x="840588" y="1671278"/>
                    <a:pt x="816117" y="1632724"/>
                  </a:cubicBezTo>
                  <a:close/>
                  <a:moveTo>
                    <a:pt x="1103941" y="2095708"/>
                  </a:moveTo>
                  <a:cubicBezTo>
                    <a:pt x="1103941" y="1986117"/>
                    <a:pt x="1193038" y="1897020"/>
                    <a:pt x="1302629" y="1897020"/>
                  </a:cubicBezTo>
                  <a:cubicBezTo>
                    <a:pt x="1329175" y="1897020"/>
                    <a:pt x="1354332" y="1902443"/>
                    <a:pt x="1377524" y="1911913"/>
                  </a:cubicBezTo>
                  <a:cubicBezTo>
                    <a:pt x="1278826" y="1978499"/>
                    <a:pt x="1190158" y="2058406"/>
                    <a:pt x="1111708" y="2147480"/>
                  </a:cubicBezTo>
                  <a:cubicBezTo>
                    <a:pt x="1107153" y="2130889"/>
                    <a:pt x="1103941" y="2113744"/>
                    <a:pt x="1103941" y="2095708"/>
                  </a:cubicBezTo>
                  <a:close/>
                  <a:moveTo>
                    <a:pt x="2898051" y="3874559"/>
                  </a:moveTo>
                  <a:cubicBezTo>
                    <a:pt x="2885369" y="3887240"/>
                    <a:pt x="2868762" y="3893555"/>
                    <a:pt x="2852177" y="3893555"/>
                  </a:cubicBezTo>
                  <a:cubicBezTo>
                    <a:pt x="2835586" y="3893555"/>
                    <a:pt x="2818978" y="3887172"/>
                    <a:pt x="2806297" y="3874559"/>
                  </a:cubicBezTo>
                  <a:cubicBezTo>
                    <a:pt x="2780917" y="3849178"/>
                    <a:pt x="2780917" y="3808099"/>
                    <a:pt x="2806297" y="3782741"/>
                  </a:cubicBezTo>
                  <a:cubicBezTo>
                    <a:pt x="3202821" y="3386149"/>
                    <a:pt x="3202821" y="2740954"/>
                    <a:pt x="2806297" y="2344276"/>
                  </a:cubicBezTo>
                  <a:cubicBezTo>
                    <a:pt x="2780917" y="2318896"/>
                    <a:pt x="2780917" y="2277816"/>
                    <a:pt x="2806297" y="2252522"/>
                  </a:cubicBezTo>
                  <a:cubicBezTo>
                    <a:pt x="2831683" y="2227141"/>
                    <a:pt x="2872757" y="2227141"/>
                    <a:pt x="2898114" y="2252522"/>
                  </a:cubicBezTo>
                  <a:cubicBezTo>
                    <a:pt x="3345198" y="2699697"/>
                    <a:pt x="3345198" y="3427354"/>
                    <a:pt x="2898051" y="3874553"/>
                  </a:cubicBezTo>
                  <a:close/>
                </a:path>
              </a:pathLst>
            </a:custGeom>
            <a:grpFill/>
            <a:ln w="57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D4CDD03-402D-495E-BA6B-2BAB9D5930C8}"/>
                </a:ext>
              </a:extLst>
            </p:cNvPr>
            <p:cNvSpPr/>
            <p:nvPr/>
          </p:nvSpPr>
          <p:spPr>
            <a:xfrm>
              <a:off x="4989189" y="5583262"/>
              <a:ext cx="283999" cy="606082"/>
            </a:xfrm>
            <a:custGeom>
              <a:avLst/>
              <a:gdLst>
                <a:gd name="connsiteX0" fmla="*/ 97484 w 283999"/>
                <a:gd name="connsiteY0" fmla="*/ 606082 h 606082"/>
                <a:gd name="connsiteX1" fmla="*/ 76767 w 283999"/>
                <a:gd name="connsiteY1" fmla="*/ 603853 h 606082"/>
                <a:gd name="connsiteX2" fmla="*/ 2226 w 283999"/>
                <a:gd name="connsiteY2" fmla="*/ 488067 h 606082"/>
                <a:gd name="connsiteX3" fmla="*/ 91455 w 283999"/>
                <a:gd name="connsiteY3" fmla="*/ 76770 h 606082"/>
                <a:gd name="connsiteX4" fmla="*/ 207229 w 283999"/>
                <a:gd name="connsiteY4" fmla="*/ 2229 h 606082"/>
                <a:gd name="connsiteX5" fmla="*/ 281770 w 283999"/>
                <a:gd name="connsiteY5" fmla="*/ 118073 h 606082"/>
                <a:gd name="connsiteX6" fmla="*/ 192542 w 283999"/>
                <a:gd name="connsiteY6" fmla="*/ 529329 h 606082"/>
                <a:gd name="connsiteX7" fmla="*/ 97484 w 283999"/>
                <a:gd name="connsiteY7" fmla="*/ 606082 h 6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99" h="606082">
                  <a:moveTo>
                    <a:pt x="97484" y="606082"/>
                  </a:moveTo>
                  <a:cubicBezTo>
                    <a:pt x="90632" y="606082"/>
                    <a:pt x="83711" y="605396"/>
                    <a:pt x="76767" y="603853"/>
                  </a:cubicBezTo>
                  <a:cubicBezTo>
                    <a:pt x="24241" y="592366"/>
                    <a:pt x="-9158" y="540588"/>
                    <a:pt x="2226" y="488067"/>
                  </a:cubicBezTo>
                  <a:lnTo>
                    <a:pt x="91455" y="76770"/>
                  </a:lnTo>
                  <a:cubicBezTo>
                    <a:pt x="102839" y="24175"/>
                    <a:pt x="154903" y="-9155"/>
                    <a:pt x="207229" y="2229"/>
                  </a:cubicBezTo>
                  <a:cubicBezTo>
                    <a:pt x="259824" y="13682"/>
                    <a:pt x="293154" y="65449"/>
                    <a:pt x="281770" y="118073"/>
                  </a:cubicBezTo>
                  <a:lnTo>
                    <a:pt x="192542" y="529329"/>
                  </a:lnTo>
                  <a:cubicBezTo>
                    <a:pt x="182672" y="574936"/>
                    <a:pt x="142335" y="606082"/>
                    <a:pt x="97484" y="606082"/>
                  </a:cubicBezTo>
                  <a:close/>
                </a:path>
              </a:pathLst>
            </a:custGeom>
            <a:grp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A315CE8-522B-401E-907E-9681863AA486}"/>
                </a:ext>
              </a:extLst>
            </p:cNvPr>
            <p:cNvSpPr/>
            <p:nvPr/>
          </p:nvSpPr>
          <p:spPr>
            <a:xfrm>
              <a:off x="4010134" y="5163821"/>
              <a:ext cx="743463" cy="678623"/>
            </a:xfrm>
            <a:custGeom>
              <a:avLst/>
              <a:gdLst>
                <a:gd name="connsiteX0" fmla="*/ 97389 w 743463"/>
                <a:gd name="connsiteY0" fmla="*/ 678623 h 678623"/>
                <a:gd name="connsiteX1" fmla="*/ 24345 w 743463"/>
                <a:gd name="connsiteY1" fmla="*/ 645705 h 678623"/>
                <a:gd name="connsiteX2" fmla="*/ 32918 w 743463"/>
                <a:gd name="connsiteY2" fmla="*/ 508265 h 678623"/>
                <a:gd name="connsiteX3" fmla="*/ 581689 w 743463"/>
                <a:gd name="connsiteY3" fmla="*/ 24364 h 678623"/>
                <a:gd name="connsiteX4" fmla="*/ 719118 w 743463"/>
                <a:gd name="connsiteY4" fmla="*/ 32937 h 678623"/>
                <a:gd name="connsiteX5" fmla="*/ 710545 w 743463"/>
                <a:gd name="connsiteY5" fmla="*/ 170366 h 678623"/>
                <a:gd name="connsiteX6" fmla="*/ 161774 w 743463"/>
                <a:gd name="connsiteY6" fmla="*/ 654277 h 678623"/>
                <a:gd name="connsiteX7" fmla="*/ 97389 w 743463"/>
                <a:gd name="connsiteY7" fmla="*/ 678623 h 6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3" h="678623">
                  <a:moveTo>
                    <a:pt x="97389" y="678623"/>
                  </a:moveTo>
                  <a:cubicBezTo>
                    <a:pt x="70374" y="678623"/>
                    <a:pt x="43542" y="667422"/>
                    <a:pt x="24345" y="645705"/>
                  </a:cubicBezTo>
                  <a:cubicBezTo>
                    <a:pt x="-11242" y="605300"/>
                    <a:pt x="-7333" y="543784"/>
                    <a:pt x="32918" y="508265"/>
                  </a:cubicBezTo>
                  <a:lnTo>
                    <a:pt x="581689" y="24364"/>
                  </a:lnTo>
                  <a:cubicBezTo>
                    <a:pt x="621940" y="-11217"/>
                    <a:pt x="683599" y="-7376"/>
                    <a:pt x="719118" y="32937"/>
                  </a:cubicBezTo>
                  <a:cubicBezTo>
                    <a:pt x="754705" y="73325"/>
                    <a:pt x="750796" y="134847"/>
                    <a:pt x="710545" y="170366"/>
                  </a:cubicBezTo>
                  <a:lnTo>
                    <a:pt x="161774" y="654277"/>
                  </a:lnTo>
                  <a:cubicBezTo>
                    <a:pt x="143292" y="670679"/>
                    <a:pt x="120294" y="678623"/>
                    <a:pt x="97389" y="678623"/>
                  </a:cubicBezTo>
                  <a:close/>
                </a:path>
              </a:pathLst>
            </a:custGeom>
            <a:grpFill/>
            <a:ln w="57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2B778B-FECB-42F2-A158-C87CC5DB2B29}"/>
                </a:ext>
              </a:extLst>
            </p:cNvPr>
            <p:cNvSpPr/>
            <p:nvPr/>
          </p:nvSpPr>
          <p:spPr>
            <a:xfrm>
              <a:off x="3665870" y="4606492"/>
              <a:ext cx="732865" cy="320466"/>
            </a:xfrm>
            <a:custGeom>
              <a:avLst/>
              <a:gdLst>
                <a:gd name="connsiteX0" fmla="*/ 97266 w 732865"/>
                <a:gd name="connsiteY0" fmla="*/ 320466 h 320466"/>
                <a:gd name="connsiteX1" fmla="*/ 2569 w 732865"/>
                <a:gd name="connsiteY1" fmla="*/ 245234 h 320466"/>
                <a:gd name="connsiteX2" fmla="*/ 75258 w 732865"/>
                <a:gd name="connsiteY2" fmla="*/ 128231 h 320466"/>
                <a:gd name="connsiteX3" fmla="*/ 613274 w 732865"/>
                <a:gd name="connsiteY3" fmla="*/ 2592 h 320466"/>
                <a:gd name="connsiteX4" fmla="*/ 730277 w 732865"/>
                <a:gd name="connsiteY4" fmla="*/ 75213 h 320466"/>
                <a:gd name="connsiteX5" fmla="*/ 657588 w 732865"/>
                <a:gd name="connsiteY5" fmla="*/ 192216 h 320466"/>
                <a:gd name="connsiteX6" fmla="*/ 119572 w 732865"/>
                <a:gd name="connsiteY6" fmla="*/ 317923 h 320466"/>
                <a:gd name="connsiteX7" fmla="*/ 97272 w 732865"/>
                <a:gd name="connsiteY7" fmla="*/ 320466 h 3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865" h="320466">
                  <a:moveTo>
                    <a:pt x="97266" y="320466"/>
                  </a:moveTo>
                  <a:cubicBezTo>
                    <a:pt x="53043" y="320466"/>
                    <a:pt x="12993" y="290148"/>
                    <a:pt x="2569" y="245234"/>
                  </a:cubicBezTo>
                  <a:cubicBezTo>
                    <a:pt x="-9644" y="192839"/>
                    <a:pt x="22863" y="140444"/>
                    <a:pt x="75258" y="128231"/>
                  </a:cubicBezTo>
                  <a:lnTo>
                    <a:pt x="613274" y="2592"/>
                  </a:lnTo>
                  <a:cubicBezTo>
                    <a:pt x="665532" y="-9684"/>
                    <a:pt x="718064" y="22818"/>
                    <a:pt x="730277" y="75213"/>
                  </a:cubicBezTo>
                  <a:cubicBezTo>
                    <a:pt x="742553" y="127608"/>
                    <a:pt x="709983" y="180003"/>
                    <a:pt x="657588" y="192216"/>
                  </a:cubicBezTo>
                  <a:lnTo>
                    <a:pt x="119572" y="317923"/>
                  </a:lnTo>
                  <a:cubicBezTo>
                    <a:pt x="112074" y="319643"/>
                    <a:pt x="104593" y="320466"/>
                    <a:pt x="97272" y="320466"/>
                  </a:cubicBezTo>
                  <a:close/>
                </a:path>
              </a:pathLst>
            </a:custGeom>
            <a:grp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ABAD99D-2DB8-4B60-B9DC-817A64115779}"/>
                </a:ext>
              </a:extLst>
            </p:cNvPr>
            <p:cNvSpPr/>
            <p:nvPr/>
          </p:nvSpPr>
          <p:spPr>
            <a:xfrm>
              <a:off x="6789653" y="1418085"/>
              <a:ext cx="348649" cy="735046"/>
            </a:xfrm>
            <a:custGeom>
              <a:avLst/>
              <a:gdLst>
                <a:gd name="connsiteX0" fmla="*/ 97474 w 348649"/>
                <a:gd name="connsiteY0" fmla="*/ 735040 h 735046"/>
                <a:gd name="connsiteX1" fmla="*/ 70728 w 348649"/>
                <a:gd name="connsiteY1" fmla="*/ 731269 h 735046"/>
                <a:gd name="connsiteX2" fmla="*/ 3731 w 348649"/>
                <a:gd name="connsiteY2" fmla="*/ 610985 h 735046"/>
                <a:gd name="connsiteX3" fmla="*/ 157545 w 348649"/>
                <a:gd name="connsiteY3" fmla="*/ 70717 h 735046"/>
                <a:gd name="connsiteX4" fmla="*/ 277897 w 348649"/>
                <a:gd name="connsiteY4" fmla="*/ 3658 h 735046"/>
                <a:gd name="connsiteX5" fmla="*/ 344894 w 348649"/>
                <a:gd name="connsiteY5" fmla="*/ 124010 h 735046"/>
                <a:gd name="connsiteX6" fmla="*/ 191081 w 348649"/>
                <a:gd name="connsiteY6" fmla="*/ 664277 h 735046"/>
                <a:gd name="connsiteX7" fmla="*/ 97474 w 348649"/>
                <a:gd name="connsiteY7" fmla="*/ 735046 h 73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9" h="735046">
                  <a:moveTo>
                    <a:pt x="97474" y="735040"/>
                  </a:moveTo>
                  <a:cubicBezTo>
                    <a:pt x="88633" y="735040"/>
                    <a:pt x="79638" y="733812"/>
                    <a:pt x="70728" y="731269"/>
                  </a:cubicBezTo>
                  <a:cubicBezTo>
                    <a:pt x="19025" y="716535"/>
                    <a:pt x="-10956" y="662689"/>
                    <a:pt x="3731" y="610985"/>
                  </a:cubicBezTo>
                  <a:lnTo>
                    <a:pt x="157545" y="70717"/>
                  </a:lnTo>
                  <a:cubicBezTo>
                    <a:pt x="172369" y="19014"/>
                    <a:pt x="226393" y="-10836"/>
                    <a:pt x="277897" y="3658"/>
                  </a:cubicBezTo>
                  <a:cubicBezTo>
                    <a:pt x="329601" y="18391"/>
                    <a:pt x="359650" y="72238"/>
                    <a:pt x="344894" y="124010"/>
                  </a:cubicBezTo>
                  <a:lnTo>
                    <a:pt x="191081" y="664277"/>
                  </a:lnTo>
                  <a:cubicBezTo>
                    <a:pt x="178873" y="707117"/>
                    <a:pt x="139845" y="735046"/>
                    <a:pt x="97474" y="735046"/>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47E5EDA-4EBC-4942-BC41-5CEC527E0D7B}"/>
                </a:ext>
              </a:extLst>
            </p:cNvPr>
            <p:cNvSpPr/>
            <p:nvPr/>
          </p:nvSpPr>
          <p:spPr>
            <a:xfrm>
              <a:off x="7309277" y="1764753"/>
              <a:ext cx="808106" cy="807796"/>
            </a:xfrm>
            <a:custGeom>
              <a:avLst/>
              <a:gdLst>
                <a:gd name="connsiteX0" fmla="*/ 97344 w 808106"/>
                <a:gd name="connsiteY0" fmla="*/ 807797 h 807796"/>
                <a:gd name="connsiteX1" fmla="*/ 28495 w 808106"/>
                <a:gd name="connsiteY1" fmla="*/ 779267 h 807796"/>
                <a:gd name="connsiteX2" fmla="*/ 28495 w 808106"/>
                <a:gd name="connsiteY2" fmla="*/ 641547 h 807796"/>
                <a:gd name="connsiteX3" fmla="*/ 641829 w 808106"/>
                <a:gd name="connsiteY3" fmla="*/ 28499 h 807796"/>
                <a:gd name="connsiteX4" fmla="*/ 779612 w 808106"/>
                <a:gd name="connsiteY4" fmla="*/ 28499 h 807796"/>
                <a:gd name="connsiteX5" fmla="*/ 779612 w 808106"/>
                <a:gd name="connsiteY5" fmla="*/ 166282 h 807796"/>
                <a:gd name="connsiteX6" fmla="*/ 166278 w 808106"/>
                <a:gd name="connsiteY6" fmla="*/ 779330 h 807796"/>
                <a:gd name="connsiteX7" fmla="*/ 97344 w 808106"/>
                <a:gd name="connsiteY7" fmla="*/ 807791 h 80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106" h="807796">
                  <a:moveTo>
                    <a:pt x="97344" y="807797"/>
                  </a:moveTo>
                  <a:cubicBezTo>
                    <a:pt x="72449" y="807797"/>
                    <a:pt x="47492" y="798264"/>
                    <a:pt x="28495" y="779267"/>
                  </a:cubicBezTo>
                  <a:cubicBezTo>
                    <a:pt x="-9498" y="741206"/>
                    <a:pt x="-9498" y="679546"/>
                    <a:pt x="28495" y="641547"/>
                  </a:cubicBezTo>
                  <a:lnTo>
                    <a:pt x="641829" y="28499"/>
                  </a:lnTo>
                  <a:cubicBezTo>
                    <a:pt x="679891" y="-9500"/>
                    <a:pt x="741550" y="-9500"/>
                    <a:pt x="779612" y="28499"/>
                  </a:cubicBezTo>
                  <a:cubicBezTo>
                    <a:pt x="817605" y="66561"/>
                    <a:pt x="817605" y="128220"/>
                    <a:pt x="779612" y="166282"/>
                  </a:cubicBezTo>
                  <a:lnTo>
                    <a:pt x="166278" y="779330"/>
                  </a:lnTo>
                  <a:cubicBezTo>
                    <a:pt x="147190" y="798258"/>
                    <a:pt x="122301" y="807791"/>
                    <a:pt x="97344" y="807791"/>
                  </a:cubicBezTo>
                  <a:close/>
                </a:path>
              </a:pathLst>
            </a:custGeom>
            <a:grp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FDC80C6-44F6-4FD0-B7B0-26C762779A59}"/>
                </a:ext>
              </a:extLst>
            </p:cNvPr>
            <p:cNvSpPr/>
            <p:nvPr/>
          </p:nvSpPr>
          <p:spPr>
            <a:xfrm>
              <a:off x="7664404" y="2809499"/>
              <a:ext cx="861838" cy="320554"/>
            </a:xfrm>
            <a:custGeom>
              <a:avLst/>
              <a:gdLst>
                <a:gd name="connsiteX0" fmla="*/ 97289 w 861838"/>
                <a:gd name="connsiteY0" fmla="*/ 320549 h 320554"/>
                <a:gd name="connsiteX1" fmla="*/ 1694 w 861838"/>
                <a:gd name="connsiteY1" fmla="*/ 241207 h 320554"/>
                <a:gd name="connsiteX2" fmla="*/ 79407 w 861838"/>
                <a:gd name="connsiteY2" fmla="*/ 127445 h 320554"/>
                <a:gd name="connsiteX3" fmla="*/ 746399 w 861838"/>
                <a:gd name="connsiteY3" fmla="*/ 1737 h 320554"/>
                <a:gd name="connsiteX4" fmla="*/ 860127 w 861838"/>
                <a:gd name="connsiteY4" fmla="*/ 79450 h 320554"/>
                <a:gd name="connsiteX5" fmla="*/ 782460 w 861838"/>
                <a:gd name="connsiteY5" fmla="*/ 193150 h 320554"/>
                <a:gd name="connsiteX6" fmla="*/ 115463 w 861838"/>
                <a:gd name="connsiteY6" fmla="*/ 318857 h 320554"/>
                <a:gd name="connsiteX7" fmla="*/ 97289 w 861838"/>
                <a:gd name="connsiteY7" fmla="*/ 320554 h 3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838" h="320554">
                  <a:moveTo>
                    <a:pt x="97289" y="320549"/>
                  </a:moveTo>
                  <a:cubicBezTo>
                    <a:pt x="51415" y="320549"/>
                    <a:pt x="10472" y="287910"/>
                    <a:pt x="1694" y="241207"/>
                  </a:cubicBezTo>
                  <a:cubicBezTo>
                    <a:pt x="-8239" y="188321"/>
                    <a:pt x="26520" y="137377"/>
                    <a:pt x="79407" y="127445"/>
                  </a:cubicBezTo>
                  <a:lnTo>
                    <a:pt x="746399" y="1737"/>
                  </a:lnTo>
                  <a:cubicBezTo>
                    <a:pt x="799262" y="-8355"/>
                    <a:pt x="850183" y="26563"/>
                    <a:pt x="860127" y="79450"/>
                  </a:cubicBezTo>
                  <a:cubicBezTo>
                    <a:pt x="870128" y="132337"/>
                    <a:pt x="835267" y="183212"/>
                    <a:pt x="782460" y="193150"/>
                  </a:cubicBezTo>
                  <a:lnTo>
                    <a:pt x="115463" y="318857"/>
                  </a:lnTo>
                  <a:cubicBezTo>
                    <a:pt x="109348" y="320017"/>
                    <a:pt x="103250" y="320554"/>
                    <a:pt x="97289" y="320554"/>
                  </a:cubicBezTo>
                  <a:close/>
                </a:path>
              </a:pathLst>
            </a:custGeom>
            <a:grpFill/>
            <a:ln w="5715"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2D4199B9-7D6E-4A90-A3FF-9CEFFC5075DB}"/>
              </a:ext>
            </a:extLst>
          </p:cNvPr>
          <p:cNvGrpSpPr/>
          <p:nvPr/>
        </p:nvGrpSpPr>
        <p:grpSpPr>
          <a:xfrm flipH="1">
            <a:off x="5286360" y="2155000"/>
            <a:ext cx="3085562" cy="3482957"/>
            <a:chOff x="3665870" y="702996"/>
            <a:chExt cx="4860372" cy="5486348"/>
          </a:xfrm>
          <a:solidFill>
            <a:srgbClr val="DBB7D6"/>
          </a:solidFill>
        </p:grpSpPr>
        <p:sp>
          <p:nvSpPr>
            <p:cNvPr id="65" name="Freeform: Shape 64">
              <a:extLst>
                <a:ext uri="{FF2B5EF4-FFF2-40B4-BE49-F238E27FC236}">
                  <a16:creationId xmlns:a16="http://schemas.microsoft.com/office/drawing/2014/main" id="{82244FD3-356B-41FA-8108-29E1A3133413}"/>
                </a:ext>
              </a:extLst>
            </p:cNvPr>
            <p:cNvSpPr/>
            <p:nvPr/>
          </p:nvSpPr>
          <p:spPr>
            <a:xfrm>
              <a:off x="3900213" y="702996"/>
              <a:ext cx="3540588" cy="4451693"/>
            </a:xfrm>
            <a:custGeom>
              <a:avLst/>
              <a:gdLst>
                <a:gd name="connsiteX0" fmla="*/ 2152695 w 3540588"/>
                <a:gd name="connsiteY0" fmla="*/ 1675415 h 4451693"/>
                <a:gd name="connsiteX1" fmla="*/ 1502957 w 3540588"/>
                <a:gd name="connsiteY1" fmla="*/ 1837201 h 4451693"/>
                <a:gd name="connsiteX2" fmla="*/ 1302640 w 3540588"/>
                <a:gd name="connsiteY2" fmla="*/ 1767170 h 4451693"/>
                <a:gd name="connsiteX3" fmla="*/ 1123709 w 3540588"/>
                <a:gd name="connsiteY3" fmla="*/ 1820862 h 4451693"/>
                <a:gd name="connsiteX4" fmla="*/ 1054729 w 3540588"/>
                <a:gd name="connsiteY4" fmla="*/ 1722524 h 4451693"/>
                <a:gd name="connsiteX5" fmla="*/ 1098889 w 3540588"/>
                <a:gd name="connsiteY5" fmla="*/ 1633518 h 4451693"/>
                <a:gd name="connsiteX6" fmla="*/ 1070291 w 3540588"/>
                <a:gd name="connsiteY6" fmla="*/ 1471041 h 4451693"/>
                <a:gd name="connsiteX7" fmla="*/ 998631 w 3540588"/>
                <a:gd name="connsiteY7" fmla="*/ 1358370 h 4451693"/>
                <a:gd name="connsiteX8" fmla="*/ 816619 w 3540588"/>
                <a:gd name="connsiteY8" fmla="*/ 1258380 h 4451693"/>
                <a:gd name="connsiteX9" fmla="*/ 757012 w 3540588"/>
                <a:gd name="connsiteY9" fmla="*/ 1266884 h 4451693"/>
                <a:gd name="connsiteX10" fmla="*/ 650862 w 3540588"/>
                <a:gd name="connsiteY10" fmla="*/ 1125752 h 4451693"/>
                <a:gd name="connsiteX11" fmla="*/ 696604 w 3540588"/>
                <a:gd name="connsiteY11" fmla="*/ 887574 h 4451693"/>
                <a:gd name="connsiteX12" fmla="*/ 643449 w 3540588"/>
                <a:gd name="connsiteY12" fmla="*/ 765147 h 4451693"/>
                <a:gd name="connsiteX13" fmla="*/ 445722 w 3540588"/>
                <a:gd name="connsiteY13" fmla="*/ 635531 h 4451693"/>
                <a:gd name="connsiteX14" fmla="*/ 421587 w 3540588"/>
                <a:gd name="connsiteY14" fmla="*/ 638005 h 4451693"/>
                <a:gd name="connsiteX15" fmla="*/ 366249 w 3540588"/>
                <a:gd name="connsiteY15" fmla="*/ 523614 h 4451693"/>
                <a:gd name="connsiteX16" fmla="*/ 455546 w 3540588"/>
                <a:gd name="connsiteY16" fmla="*/ 297517 h 4451693"/>
                <a:gd name="connsiteX17" fmla="*/ 425719 w 3540588"/>
                <a:gd name="connsiteY17" fmla="*/ 167478 h 4451693"/>
                <a:gd name="connsiteX18" fmla="*/ 215807 w 3540588"/>
                <a:gd name="connsiteY18" fmla="*/ 0 h 4451693"/>
                <a:gd name="connsiteX19" fmla="*/ 167453 w 3540588"/>
                <a:gd name="connsiteY19" fmla="*/ 5492 h 4451693"/>
                <a:gd name="connsiteX20" fmla="*/ 5467 w 3540588"/>
                <a:gd name="connsiteY20" fmla="*/ 263759 h 4451693"/>
                <a:gd name="connsiteX21" fmla="*/ 35293 w 3540588"/>
                <a:gd name="connsiteY21" fmla="*/ 393929 h 4451693"/>
                <a:gd name="connsiteX22" fmla="*/ 239942 w 3540588"/>
                <a:gd name="connsiteY22" fmla="*/ 560916 h 4451693"/>
                <a:gd name="connsiteX23" fmla="*/ 302829 w 3540588"/>
                <a:gd name="connsiteY23" fmla="*/ 690955 h 4451693"/>
                <a:gd name="connsiteX24" fmla="*/ 245142 w 3540588"/>
                <a:gd name="connsiteY24" fmla="*/ 772217 h 4451693"/>
                <a:gd name="connsiteX25" fmla="*/ 248023 w 3540588"/>
                <a:gd name="connsiteY25" fmla="*/ 937146 h 4451693"/>
                <a:gd name="connsiteX26" fmla="*/ 301309 w 3540588"/>
                <a:gd name="connsiteY26" fmla="*/ 1059641 h 4451693"/>
                <a:gd name="connsiteX27" fmla="*/ 499037 w 3540588"/>
                <a:gd name="connsiteY27" fmla="*/ 1189257 h 4451693"/>
                <a:gd name="connsiteX28" fmla="*/ 533327 w 3540588"/>
                <a:gd name="connsiteY28" fmla="*/ 1185754 h 4451693"/>
                <a:gd name="connsiteX29" fmla="*/ 649233 w 3540588"/>
                <a:gd name="connsiteY29" fmla="*/ 1339990 h 4451693"/>
                <a:gd name="connsiteX30" fmla="*/ 634763 w 3540588"/>
                <a:gd name="connsiteY30" fmla="*/ 1589890 h 4451693"/>
                <a:gd name="connsiteX31" fmla="*/ 706428 w 3540588"/>
                <a:gd name="connsiteY31" fmla="*/ 1702561 h 4451693"/>
                <a:gd name="connsiteX32" fmla="*/ 888440 w 3540588"/>
                <a:gd name="connsiteY32" fmla="*/ 1802482 h 4451693"/>
                <a:gd name="connsiteX33" fmla="*/ 946190 w 3540588"/>
                <a:gd name="connsiteY33" fmla="*/ 1794401 h 4451693"/>
                <a:gd name="connsiteX34" fmla="*/ 1029589 w 3540588"/>
                <a:gd name="connsiteY34" fmla="*/ 1913325 h 4451693"/>
                <a:gd name="connsiteX35" fmla="*/ 973913 w 3540588"/>
                <a:gd name="connsiteY35" fmla="*/ 2095959 h 4451693"/>
                <a:gd name="connsiteX36" fmla="*/ 1020616 w 3540588"/>
                <a:gd name="connsiteY36" fmla="*/ 2262049 h 4451693"/>
                <a:gd name="connsiteX37" fmla="*/ 764470 w 3540588"/>
                <a:gd name="connsiteY37" fmla="*/ 3063634 h 4451693"/>
                <a:gd name="connsiteX38" fmla="*/ 2152530 w 3540588"/>
                <a:gd name="connsiteY38" fmla="*/ 4451694 h 4451693"/>
                <a:gd name="connsiteX39" fmla="*/ 3540588 w 3540588"/>
                <a:gd name="connsiteY39" fmla="*/ 3063634 h 4451693"/>
                <a:gd name="connsiteX40" fmla="*/ 2152701 w 3540588"/>
                <a:gd name="connsiteY40" fmla="*/ 1675404 h 4451693"/>
                <a:gd name="connsiteX41" fmla="*/ 161932 w 3540588"/>
                <a:gd name="connsiteY41" fmla="*/ 364794 h 4451693"/>
                <a:gd name="connsiteX42" fmla="*/ 132105 w 3540588"/>
                <a:gd name="connsiteY42" fmla="*/ 234686 h 4451693"/>
                <a:gd name="connsiteX43" fmla="*/ 196576 w 3540588"/>
                <a:gd name="connsiteY43" fmla="*/ 132016 h 4451693"/>
                <a:gd name="connsiteX44" fmla="*/ 215841 w 3540588"/>
                <a:gd name="connsiteY44" fmla="*/ 129828 h 4451693"/>
                <a:gd name="connsiteX45" fmla="*/ 299155 w 3540588"/>
                <a:gd name="connsiteY45" fmla="*/ 196419 h 4451693"/>
                <a:gd name="connsiteX46" fmla="*/ 328981 w 3540588"/>
                <a:gd name="connsiteY46" fmla="*/ 326527 h 4451693"/>
                <a:gd name="connsiteX47" fmla="*/ 264642 w 3540588"/>
                <a:gd name="connsiteY47" fmla="*/ 429265 h 4451693"/>
                <a:gd name="connsiteX48" fmla="*/ 161926 w 3540588"/>
                <a:gd name="connsiteY48" fmla="*/ 364794 h 4451693"/>
                <a:gd name="connsiteX49" fmla="*/ 420467 w 3540588"/>
                <a:gd name="connsiteY49" fmla="*/ 1007674 h 4451693"/>
                <a:gd name="connsiteX50" fmla="*/ 367180 w 3540588"/>
                <a:gd name="connsiteY50" fmla="*/ 885248 h 4451693"/>
                <a:gd name="connsiteX51" fmla="*/ 366083 w 3540588"/>
                <a:gd name="connsiteY51" fmla="*/ 819680 h 4451693"/>
                <a:gd name="connsiteX52" fmla="*/ 411763 w 3540588"/>
                <a:gd name="connsiteY52" fmla="*/ 772485 h 4451693"/>
                <a:gd name="connsiteX53" fmla="*/ 445784 w 3540588"/>
                <a:gd name="connsiteY53" fmla="*/ 765364 h 4451693"/>
                <a:gd name="connsiteX54" fmla="*/ 524457 w 3540588"/>
                <a:gd name="connsiteY54" fmla="*/ 816868 h 4451693"/>
                <a:gd name="connsiteX55" fmla="*/ 577675 w 3540588"/>
                <a:gd name="connsiteY55" fmla="*/ 939295 h 4451693"/>
                <a:gd name="connsiteX56" fmla="*/ 533298 w 3540588"/>
                <a:gd name="connsiteY56" fmla="*/ 1052097 h 4451693"/>
                <a:gd name="connsiteX57" fmla="*/ 420473 w 3540588"/>
                <a:gd name="connsiteY57" fmla="*/ 1007669 h 4451693"/>
                <a:gd name="connsiteX58" fmla="*/ 816117 w 3540588"/>
                <a:gd name="connsiteY58" fmla="*/ 1632724 h 4451693"/>
                <a:gd name="connsiteX59" fmla="*/ 744456 w 3540588"/>
                <a:gd name="connsiteY59" fmla="*/ 1520053 h 4451693"/>
                <a:gd name="connsiteX60" fmla="*/ 770734 w 3540588"/>
                <a:gd name="connsiteY60" fmla="*/ 1401689 h 4451693"/>
                <a:gd name="connsiteX61" fmla="*/ 816608 w 3540588"/>
                <a:gd name="connsiteY61" fmla="*/ 1388316 h 4451693"/>
                <a:gd name="connsiteX62" fmla="*/ 889029 w 3540588"/>
                <a:gd name="connsiteY62" fmla="*/ 1428098 h 4451693"/>
                <a:gd name="connsiteX63" fmla="*/ 960689 w 3540588"/>
                <a:gd name="connsiteY63" fmla="*/ 1540838 h 4451693"/>
                <a:gd name="connsiteX64" fmla="*/ 972073 w 3540588"/>
                <a:gd name="connsiteY64" fmla="*/ 1605378 h 4451693"/>
                <a:gd name="connsiteX65" fmla="*/ 934348 w 3540588"/>
                <a:gd name="connsiteY65" fmla="*/ 1659070 h 4451693"/>
                <a:gd name="connsiteX66" fmla="*/ 816117 w 3540588"/>
                <a:gd name="connsiteY66" fmla="*/ 1632724 h 4451693"/>
                <a:gd name="connsiteX67" fmla="*/ 1103941 w 3540588"/>
                <a:gd name="connsiteY67" fmla="*/ 2095708 h 4451693"/>
                <a:gd name="connsiteX68" fmla="*/ 1302629 w 3540588"/>
                <a:gd name="connsiteY68" fmla="*/ 1897020 h 4451693"/>
                <a:gd name="connsiteX69" fmla="*/ 1377524 w 3540588"/>
                <a:gd name="connsiteY69" fmla="*/ 1911913 h 4451693"/>
                <a:gd name="connsiteX70" fmla="*/ 1111708 w 3540588"/>
                <a:gd name="connsiteY70" fmla="*/ 2147480 h 4451693"/>
                <a:gd name="connsiteX71" fmla="*/ 1103941 w 3540588"/>
                <a:gd name="connsiteY71" fmla="*/ 2095708 h 4451693"/>
                <a:gd name="connsiteX72" fmla="*/ 2898051 w 3540588"/>
                <a:gd name="connsiteY72" fmla="*/ 3874559 h 4451693"/>
                <a:gd name="connsiteX73" fmla="*/ 2852177 w 3540588"/>
                <a:gd name="connsiteY73" fmla="*/ 3893555 h 4451693"/>
                <a:gd name="connsiteX74" fmla="*/ 2806297 w 3540588"/>
                <a:gd name="connsiteY74" fmla="*/ 3874559 h 4451693"/>
                <a:gd name="connsiteX75" fmla="*/ 2806297 w 3540588"/>
                <a:gd name="connsiteY75" fmla="*/ 3782741 h 4451693"/>
                <a:gd name="connsiteX76" fmla="*/ 2806297 w 3540588"/>
                <a:gd name="connsiteY76" fmla="*/ 2344276 h 4451693"/>
                <a:gd name="connsiteX77" fmla="*/ 2806297 w 3540588"/>
                <a:gd name="connsiteY77" fmla="*/ 2252522 h 4451693"/>
                <a:gd name="connsiteX78" fmla="*/ 2898114 w 3540588"/>
                <a:gd name="connsiteY78" fmla="*/ 2252522 h 4451693"/>
                <a:gd name="connsiteX79" fmla="*/ 2898051 w 3540588"/>
                <a:gd name="connsiteY79" fmla="*/ 3874553 h 445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40588" h="4451693">
                  <a:moveTo>
                    <a:pt x="2152695" y="1675415"/>
                  </a:moveTo>
                  <a:cubicBezTo>
                    <a:pt x="1917866" y="1675415"/>
                    <a:pt x="1696901" y="1734263"/>
                    <a:pt x="1502957" y="1837201"/>
                  </a:cubicBezTo>
                  <a:cubicBezTo>
                    <a:pt x="1447344" y="1794001"/>
                    <a:pt x="1378410" y="1767170"/>
                    <a:pt x="1302640" y="1767170"/>
                  </a:cubicBezTo>
                  <a:cubicBezTo>
                    <a:pt x="1236603" y="1767170"/>
                    <a:pt x="1175281" y="1787195"/>
                    <a:pt x="1123709" y="1820862"/>
                  </a:cubicBezTo>
                  <a:lnTo>
                    <a:pt x="1054729" y="1722524"/>
                  </a:lnTo>
                  <a:cubicBezTo>
                    <a:pt x="1075783" y="1696806"/>
                    <a:pt x="1091431" y="1666911"/>
                    <a:pt x="1098889" y="1633518"/>
                  </a:cubicBezTo>
                  <a:cubicBezTo>
                    <a:pt x="1111365" y="1577346"/>
                    <a:pt x="1101209" y="1519596"/>
                    <a:pt x="1070291" y="1471041"/>
                  </a:cubicBezTo>
                  <a:lnTo>
                    <a:pt x="998631" y="1358370"/>
                  </a:lnTo>
                  <a:cubicBezTo>
                    <a:pt x="958849" y="1295751"/>
                    <a:pt x="890829" y="1258380"/>
                    <a:pt x="816619" y="1258380"/>
                  </a:cubicBezTo>
                  <a:cubicBezTo>
                    <a:pt x="796325" y="1258380"/>
                    <a:pt x="776369" y="1261255"/>
                    <a:pt x="757012" y="1266884"/>
                  </a:cubicBezTo>
                  <a:lnTo>
                    <a:pt x="650862" y="1125752"/>
                  </a:lnTo>
                  <a:cubicBezTo>
                    <a:pt x="711698" y="1064916"/>
                    <a:pt x="732946" y="971047"/>
                    <a:pt x="696604" y="887574"/>
                  </a:cubicBezTo>
                  <a:lnTo>
                    <a:pt x="643449" y="765147"/>
                  </a:lnTo>
                  <a:cubicBezTo>
                    <a:pt x="609159" y="686412"/>
                    <a:pt x="531607" y="635531"/>
                    <a:pt x="445722" y="635531"/>
                  </a:cubicBezTo>
                  <a:cubicBezTo>
                    <a:pt x="437549" y="635531"/>
                    <a:pt x="429668" y="637114"/>
                    <a:pt x="421587" y="638005"/>
                  </a:cubicBezTo>
                  <a:lnTo>
                    <a:pt x="366249" y="523614"/>
                  </a:lnTo>
                  <a:cubicBezTo>
                    <a:pt x="437566" y="475059"/>
                    <a:pt x="475965" y="386454"/>
                    <a:pt x="455546" y="297517"/>
                  </a:cubicBezTo>
                  <a:lnTo>
                    <a:pt x="425719" y="167478"/>
                  </a:lnTo>
                  <a:cubicBezTo>
                    <a:pt x="403082" y="68849"/>
                    <a:pt x="316820" y="0"/>
                    <a:pt x="215807" y="0"/>
                  </a:cubicBezTo>
                  <a:cubicBezTo>
                    <a:pt x="199622" y="0"/>
                    <a:pt x="183300" y="1857"/>
                    <a:pt x="167453" y="5492"/>
                  </a:cubicBezTo>
                  <a:cubicBezTo>
                    <a:pt x="51609" y="32107"/>
                    <a:pt x="-21074" y="147944"/>
                    <a:pt x="5467" y="263759"/>
                  </a:cubicBezTo>
                  <a:lnTo>
                    <a:pt x="35293" y="393929"/>
                  </a:lnTo>
                  <a:cubicBezTo>
                    <a:pt x="57502" y="490770"/>
                    <a:pt x="141244" y="558458"/>
                    <a:pt x="239942" y="560916"/>
                  </a:cubicBezTo>
                  <a:lnTo>
                    <a:pt x="302829" y="690955"/>
                  </a:lnTo>
                  <a:cubicBezTo>
                    <a:pt x="277935" y="713101"/>
                    <a:pt x="257778" y="740270"/>
                    <a:pt x="245142" y="772217"/>
                  </a:cubicBezTo>
                  <a:cubicBezTo>
                    <a:pt x="224020" y="825772"/>
                    <a:pt x="225048" y="884351"/>
                    <a:pt x="248023" y="937146"/>
                  </a:cubicBezTo>
                  <a:lnTo>
                    <a:pt x="301309" y="1059641"/>
                  </a:lnTo>
                  <a:cubicBezTo>
                    <a:pt x="335531" y="1138377"/>
                    <a:pt x="413152" y="1189257"/>
                    <a:pt x="499037" y="1189257"/>
                  </a:cubicBezTo>
                  <a:cubicBezTo>
                    <a:pt x="510621" y="1189257"/>
                    <a:pt x="522005" y="1187606"/>
                    <a:pt x="533327" y="1185754"/>
                  </a:cubicBezTo>
                  <a:lnTo>
                    <a:pt x="649233" y="1339990"/>
                  </a:lnTo>
                  <a:cubicBezTo>
                    <a:pt x="593266" y="1410022"/>
                    <a:pt x="584093" y="1510212"/>
                    <a:pt x="634763" y="1589890"/>
                  </a:cubicBezTo>
                  <a:lnTo>
                    <a:pt x="706428" y="1702561"/>
                  </a:lnTo>
                  <a:cubicBezTo>
                    <a:pt x="746205" y="1765112"/>
                    <a:pt x="814231" y="1802482"/>
                    <a:pt x="888440" y="1802482"/>
                  </a:cubicBezTo>
                  <a:cubicBezTo>
                    <a:pt x="908128" y="1802482"/>
                    <a:pt x="927462" y="1799602"/>
                    <a:pt x="946190" y="1794401"/>
                  </a:cubicBezTo>
                  <a:lnTo>
                    <a:pt x="1029589" y="1913325"/>
                  </a:lnTo>
                  <a:cubicBezTo>
                    <a:pt x="994544" y="1965583"/>
                    <a:pt x="973913" y="2028408"/>
                    <a:pt x="973913" y="2095959"/>
                  </a:cubicBezTo>
                  <a:cubicBezTo>
                    <a:pt x="973913" y="2156795"/>
                    <a:pt x="991687" y="2213094"/>
                    <a:pt x="1020616" y="2262049"/>
                  </a:cubicBezTo>
                  <a:cubicBezTo>
                    <a:pt x="859859" y="2488574"/>
                    <a:pt x="764470" y="2764746"/>
                    <a:pt x="764470" y="3063634"/>
                  </a:cubicBezTo>
                  <a:cubicBezTo>
                    <a:pt x="764470" y="3830245"/>
                    <a:pt x="1385919" y="4451694"/>
                    <a:pt x="2152530" y="4451694"/>
                  </a:cubicBezTo>
                  <a:cubicBezTo>
                    <a:pt x="2919025" y="4451694"/>
                    <a:pt x="3540588" y="3830245"/>
                    <a:pt x="3540588" y="3063634"/>
                  </a:cubicBezTo>
                  <a:cubicBezTo>
                    <a:pt x="3540543" y="2297024"/>
                    <a:pt x="2919197" y="1675404"/>
                    <a:pt x="2152701" y="1675404"/>
                  </a:cubicBezTo>
                  <a:close/>
                  <a:moveTo>
                    <a:pt x="161932" y="364794"/>
                  </a:moveTo>
                  <a:lnTo>
                    <a:pt x="132105" y="234686"/>
                  </a:lnTo>
                  <a:cubicBezTo>
                    <a:pt x="121613" y="188675"/>
                    <a:pt x="150479" y="142578"/>
                    <a:pt x="196576" y="132016"/>
                  </a:cubicBezTo>
                  <a:cubicBezTo>
                    <a:pt x="202960" y="130565"/>
                    <a:pt x="209389" y="129828"/>
                    <a:pt x="215841" y="129828"/>
                  </a:cubicBezTo>
                  <a:cubicBezTo>
                    <a:pt x="255269" y="129828"/>
                    <a:pt x="290251" y="157865"/>
                    <a:pt x="299155" y="196419"/>
                  </a:cubicBezTo>
                  <a:lnTo>
                    <a:pt x="328981" y="326527"/>
                  </a:lnTo>
                  <a:cubicBezTo>
                    <a:pt x="339543" y="372538"/>
                    <a:pt x="310676" y="418704"/>
                    <a:pt x="264642" y="429265"/>
                  </a:cubicBezTo>
                  <a:cubicBezTo>
                    <a:pt x="218568" y="439626"/>
                    <a:pt x="172419" y="410268"/>
                    <a:pt x="161926" y="364794"/>
                  </a:cubicBezTo>
                  <a:close/>
                  <a:moveTo>
                    <a:pt x="420467" y="1007674"/>
                  </a:moveTo>
                  <a:lnTo>
                    <a:pt x="367180" y="885248"/>
                  </a:lnTo>
                  <a:cubicBezTo>
                    <a:pt x="358116" y="864262"/>
                    <a:pt x="357648" y="840934"/>
                    <a:pt x="366083" y="819680"/>
                  </a:cubicBezTo>
                  <a:cubicBezTo>
                    <a:pt x="374524" y="798426"/>
                    <a:pt x="390641" y="781686"/>
                    <a:pt x="411763" y="772485"/>
                  </a:cubicBezTo>
                  <a:cubicBezTo>
                    <a:pt x="422656" y="767753"/>
                    <a:pt x="434109" y="765364"/>
                    <a:pt x="445784" y="765364"/>
                  </a:cubicBezTo>
                  <a:cubicBezTo>
                    <a:pt x="479937" y="765364"/>
                    <a:pt x="510793" y="785590"/>
                    <a:pt x="524457" y="816868"/>
                  </a:cubicBezTo>
                  <a:lnTo>
                    <a:pt x="577675" y="939295"/>
                  </a:lnTo>
                  <a:cubicBezTo>
                    <a:pt x="596472" y="982648"/>
                    <a:pt x="576515" y="1033323"/>
                    <a:pt x="533298" y="1052097"/>
                  </a:cubicBezTo>
                  <a:cubicBezTo>
                    <a:pt x="490499" y="1070694"/>
                    <a:pt x="438778" y="1049777"/>
                    <a:pt x="420473" y="1007669"/>
                  </a:cubicBezTo>
                  <a:close/>
                  <a:moveTo>
                    <a:pt x="816117" y="1632724"/>
                  </a:moveTo>
                  <a:lnTo>
                    <a:pt x="744456" y="1520053"/>
                  </a:lnTo>
                  <a:cubicBezTo>
                    <a:pt x="719139" y="1480202"/>
                    <a:pt x="730952" y="1427116"/>
                    <a:pt x="770734" y="1401689"/>
                  </a:cubicBezTo>
                  <a:cubicBezTo>
                    <a:pt x="784598" y="1392917"/>
                    <a:pt x="800423" y="1388316"/>
                    <a:pt x="816608" y="1388316"/>
                  </a:cubicBezTo>
                  <a:cubicBezTo>
                    <a:pt x="846098" y="1388316"/>
                    <a:pt x="873175" y="1403141"/>
                    <a:pt x="889029" y="1428098"/>
                  </a:cubicBezTo>
                  <a:lnTo>
                    <a:pt x="960689" y="1540838"/>
                  </a:lnTo>
                  <a:cubicBezTo>
                    <a:pt x="972965" y="1560104"/>
                    <a:pt x="977011" y="1583078"/>
                    <a:pt x="972073" y="1605378"/>
                  </a:cubicBezTo>
                  <a:cubicBezTo>
                    <a:pt x="967073" y="1627724"/>
                    <a:pt x="953699" y="1646789"/>
                    <a:pt x="934348" y="1659070"/>
                  </a:cubicBezTo>
                  <a:cubicBezTo>
                    <a:pt x="895526" y="1683828"/>
                    <a:pt x="840588" y="1671278"/>
                    <a:pt x="816117" y="1632724"/>
                  </a:cubicBezTo>
                  <a:close/>
                  <a:moveTo>
                    <a:pt x="1103941" y="2095708"/>
                  </a:moveTo>
                  <a:cubicBezTo>
                    <a:pt x="1103941" y="1986117"/>
                    <a:pt x="1193038" y="1897020"/>
                    <a:pt x="1302629" y="1897020"/>
                  </a:cubicBezTo>
                  <a:cubicBezTo>
                    <a:pt x="1329175" y="1897020"/>
                    <a:pt x="1354332" y="1902443"/>
                    <a:pt x="1377524" y="1911913"/>
                  </a:cubicBezTo>
                  <a:cubicBezTo>
                    <a:pt x="1278826" y="1978499"/>
                    <a:pt x="1190158" y="2058406"/>
                    <a:pt x="1111708" y="2147480"/>
                  </a:cubicBezTo>
                  <a:cubicBezTo>
                    <a:pt x="1107153" y="2130889"/>
                    <a:pt x="1103941" y="2113744"/>
                    <a:pt x="1103941" y="2095708"/>
                  </a:cubicBezTo>
                  <a:close/>
                  <a:moveTo>
                    <a:pt x="2898051" y="3874559"/>
                  </a:moveTo>
                  <a:cubicBezTo>
                    <a:pt x="2885369" y="3887240"/>
                    <a:pt x="2868762" y="3893555"/>
                    <a:pt x="2852177" y="3893555"/>
                  </a:cubicBezTo>
                  <a:cubicBezTo>
                    <a:pt x="2835586" y="3893555"/>
                    <a:pt x="2818978" y="3887172"/>
                    <a:pt x="2806297" y="3874559"/>
                  </a:cubicBezTo>
                  <a:cubicBezTo>
                    <a:pt x="2780917" y="3849178"/>
                    <a:pt x="2780917" y="3808099"/>
                    <a:pt x="2806297" y="3782741"/>
                  </a:cubicBezTo>
                  <a:cubicBezTo>
                    <a:pt x="3202821" y="3386149"/>
                    <a:pt x="3202821" y="2740954"/>
                    <a:pt x="2806297" y="2344276"/>
                  </a:cubicBezTo>
                  <a:cubicBezTo>
                    <a:pt x="2780917" y="2318896"/>
                    <a:pt x="2780917" y="2277816"/>
                    <a:pt x="2806297" y="2252522"/>
                  </a:cubicBezTo>
                  <a:cubicBezTo>
                    <a:pt x="2831683" y="2227141"/>
                    <a:pt x="2872757" y="2227141"/>
                    <a:pt x="2898114" y="2252522"/>
                  </a:cubicBezTo>
                  <a:cubicBezTo>
                    <a:pt x="3345198" y="2699697"/>
                    <a:pt x="3345198" y="3427354"/>
                    <a:pt x="2898051" y="3874553"/>
                  </a:cubicBezTo>
                  <a:close/>
                </a:path>
              </a:pathLst>
            </a:custGeom>
            <a:grpFill/>
            <a:ln w="571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A3B7EC5-2EA4-4D3F-BB3A-CDBE0DE7DCB2}"/>
                </a:ext>
              </a:extLst>
            </p:cNvPr>
            <p:cNvSpPr/>
            <p:nvPr/>
          </p:nvSpPr>
          <p:spPr>
            <a:xfrm>
              <a:off x="4989189" y="5583262"/>
              <a:ext cx="283999" cy="606082"/>
            </a:xfrm>
            <a:custGeom>
              <a:avLst/>
              <a:gdLst>
                <a:gd name="connsiteX0" fmla="*/ 97484 w 283999"/>
                <a:gd name="connsiteY0" fmla="*/ 606082 h 606082"/>
                <a:gd name="connsiteX1" fmla="*/ 76767 w 283999"/>
                <a:gd name="connsiteY1" fmla="*/ 603853 h 606082"/>
                <a:gd name="connsiteX2" fmla="*/ 2226 w 283999"/>
                <a:gd name="connsiteY2" fmla="*/ 488067 h 606082"/>
                <a:gd name="connsiteX3" fmla="*/ 91455 w 283999"/>
                <a:gd name="connsiteY3" fmla="*/ 76770 h 606082"/>
                <a:gd name="connsiteX4" fmla="*/ 207229 w 283999"/>
                <a:gd name="connsiteY4" fmla="*/ 2229 h 606082"/>
                <a:gd name="connsiteX5" fmla="*/ 281770 w 283999"/>
                <a:gd name="connsiteY5" fmla="*/ 118073 h 606082"/>
                <a:gd name="connsiteX6" fmla="*/ 192542 w 283999"/>
                <a:gd name="connsiteY6" fmla="*/ 529329 h 606082"/>
                <a:gd name="connsiteX7" fmla="*/ 97484 w 283999"/>
                <a:gd name="connsiteY7" fmla="*/ 606082 h 6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99" h="606082">
                  <a:moveTo>
                    <a:pt x="97484" y="606082"/>
                  </a:moveTo>
                  <a:cubicBezTo>
                    <a:pt x="90632" y="606082"/>
                    <a:pt x="83711" y="605396"/>
                    <a:pt x="76767" y="603853"/>
                  </a:cubicBezTo>
                  <a:cubicBezTo>
                    <a:pt x="24241" y="592366"/>
                    <a:pt x="-9158" y="540588"/>
                    <a:pt x="2226" y="488067"/>
                  </a:cubicBezTo>
                  <a:lnTo>
                    <a:pt x="91455" y="76770"/>
                  </a:lnTo>
                  <a:cubicBezTo>
                    <a:pt x="102839" y="24175"/>
                    <a:pt x="154903" y="-9155"/>
                    <a:pt x="207229" y="2229"/>
                  </a:cubicBezTo>
                  <a:cubicBezTo>
                    <a:pt x="259824" y="13682"/>
                    <a:pt x="293154" y="65449"/>
                    <a:pt x="281770" y="118073"/>
                  </a:cubicBezTo>
                  <a:lnTo>
                    <a:pt x="192542" y="529329"/>
                  </a:lnTo>
                  <a:cubicBezTo>
                    <a:pt x="182672" y="574936"/>
                    <a:pt x="142335" y="606082"/>
                    <a:pt x="97484" y="606082"/>
                  </a:cubicBezTo>
                  <a:close/>
                </a:path>
              </a:pathLst>
            </a:custGeom>
            <a:grpFill/>
            <a:ln w="571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9BFB861-6FB2-4BF7-8475-8D03376FE3EF}"/>
                </a:ext>
              </a:extLst>
            </p:cNvPr>
            <p:cNvSpPr/>
            <p:nvPr/>
          </p:nvSpPr>
          <p:spPr>
            <a:xfrm>
              <a:off x="4010134" y="5163821"/>
              <a:ext cx="743463" cy="678623"/>
            </a:xfrm>
            <a:custGeom>
              <a:avLst/>
              <a:gdLst>
                <a:gd name="connsiteX0" fmla="*/ 97389 w 743463"/>
                <a:gd name="connsiteY0" fmla="*/ 678623 h 678623"/>
                <a:gd name="connsiteX1" fmla="*/ 24345 w 743463"/>
                <a:gd name="connsiteY1" fmla="*/ 645705 h 678623"/>
                <a:gd name="connsiteX2" fmla="*/ 32918 w 743463"/>
                <a:gd name="connsiteY2" fmla="*/ 508265 h 678623"/>
                <a:gd name="connsiteX3" fmla="*/ 581689 w 743463"/>
                <a:gd name="connsiteY3" fmla="*/ 24364 h 678623"/>
                <a:gd name="connsiteX4" fmla="*/ 719118 w 743463"/>
                <a:gd name="connsiteY4" fmla="*/ 32937 h 678623"/>
                <a:gd name="connsiteX5" fmla="*/ 710545 w 743463"/>
                <a:gd name="connsiteY5" fmla="*/ 170366 h 678623"/>
                <a:gd name="connsiteX6" fmla="*/ 161774 w 743463"/>
                <a:gd name="connsiteY6" fmla="*/ 654277 h 678623"/>
                <a:gd name="connsiteX7" fmla="*/ 97389 w 743463"/>
                <a:gd name="connsiteY7" fmla="*/ 678623 h 6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3" h="678623">
                  <a:moveTo>
                    <a:pt x="97389" y="678623"/>
                  </a:moveTo>
                  <a:cubicBezTo>
                    <a:pt x="70374" y="678623"/>
                    <a:pt x="43542" y="667422"/>
                    <a:pt x="24345" y="645705"/>
                  </a:cubicBezTo>
                  <a:cubicBezTo>
                    <a:pt x="-11242" y="605300"/>
                    <a:pt x="-7333" y="543784"/>
                    <a:pt x="32918" y="508265"/>
                  </a:cubicBezTo>
                  <a:lnTo>
                    <a:pt x="581689" y="24364"/>
                  </a:lnTo>
                  <a:cubicBezTo>
                    <a:pt x="621940" y="-11217"/>
                    <a:pt x="683599" y="-7376"/>
                    <a:pt x="719118" y="32937"/>
                  </a:cubicBezTo>
                  <a:cubicBezTo>
                    <a:pt x="754705" y="73325"/>
                    <a:pt x="750796" y="134847"/>
                    <a:pt x="710545" y="170366"/>
                  </a:cubicBezTo>
                  <a:lnTo>
                    <a:pt x="161774" y="654277"/>
                  </a:lnTo>
                  <a:cubicBezTo>
                    <a:pt x="143292" y="670679"/>
                    <a:pt x="120294" y="678623"/>
                    <a:pt x="97389" y="678623"/>
                  </a:cubicBezTo>
                  <a:close/>
                </a:path>
              </a:pathLst>
            </a:custGeom>
            <a:grpFill/>
            <a:ln w="571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382B682-39FF-4A67-9AE6-41DA998E0282}"/>
                </a:ext>
              </a:extLst>
            </p:cNvPr>
            <p:cNvSpPr/>
            <p:nvPr/>
          </p:nvSpPr>
          <p:spPr>
            <a:xfrm>
              <a:off x="3665870" y="4606492"/>
              <a:ext cx="732865" cy="320466"/>
            </a:xfrm>
            <a:custGeom>
              <a:avLst/>
              <a:gdLst>
                <a:gd name="connsiteX0" fmla="*/ 97266 w 732865"/>
                <a:gd name="connsiteY0" fmla="*/ 320466 h 320466"/>
                <a:gd name="connsiteX1" fmla="*/ 2569 w 732865"/>
                <a:gd name="connsiteY1" fmla="*/ 245234 h 320466"/>
                <a:gd name="connsiteX2" fmla="*/ 75258 w 732865"/>
                <a:gd name="connsiteY2" fmla="*/ 128231 h 320466"/>
                <a:gd name="connsiteX3" fmla="*/ 613274 w 732865"/>
                <a:gd name="connsiteY3" fmla="*/ 2592 h 320466"/>
                <a:gd name="connsiteX4" fmla="*/ 730277 w 732865"/>
                <a:gd name="connsiteY4" fmla="*/ 75213 h 320466"/>
                <a:gd name="connsiteX5" fmla="*/ 657588 w 732865"/>
                <a:gd name="connsiteY5" fmla="*/ 192216 h 320466"/>
                <a:gd name="connsiteX6" fmla="*/ 119572 w 732865"/>
                <a:gd name="connsiteY6" fmla="*/ 317923 h 320466"/>
                <a:gd name="connsiteX7" fmla="*/ 97272 w 732865"/>
                <a:gd name="connsiteY7" fmla="*/ 320466 h 3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865" h="320466">
                  <a:moveTo>
                    <a:pt x="97266" y="320466"/>
                  </a:moveTo>
                  <a:cubicBezTo>
                    <a:pt x="53043" y="320466"/>
                    <a:pt x="12993" y="290148"/>
                    <a:pt x="2569" y="245234"/>
                  </a:cubicBezTo>
                  <a:cubicBezTo>
                    <a:pt x="-9644" y="192839"/>
                    <a:pt x="22863" y="140444"/>
                    <a:pt x="75258" y="128231"/>
                  </a:cubicBezTo>
                  <a:lnTo>
                    <a:pt x="613274" y="2592"/>
                  </a:lnTo>
                  <a:cubicBezTo>
                    <a:pt x="665532" y="-9684"/>
                    <a:pt x="718064" y="22818"/>
                    <a:pt x="730277" y="75213"/>
                  </a:cubicBezTo>
                  <a:cubicBezTo>
                    <a:pt x="742553" y="127608"/>
                    <a:pt x="709983" y="180003"/>
                    <a:pt x="657588" y="192216"/>
                  </a:cubicBezTo>
                  <a:lnTo>
                    <a:pt x="119572" y="317923"/>
                  </a:lnTo>
                  <a:cubicBezTo>
                    <a:pt x="112074" y="319643"/>
                    <a:pt x="104593" y="320466"/>
                    <a:pt x="97272" y="320466"/>
                  </a:cubicBezTo>
                  <a:close/>
                </a:path>
              </a:pathLst>
            </a:custGeom>
            <a:grpFill/>
            <a:ln w="571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1B62895-FD98-46FA-9E76-04487AF785F0}"/>
                </a:ext>
              </a:extLst>
            </p:cNvPr>
            <p:cNvSpPr/>
            <p:nvPr/>
          </p:nvSpPr>
          <p:spPr>
            <a:xfrm>
              <a:off x="6789653" y="1418085"/>
              <a:ext cx="348649" cy="735046"/>
            </a:xfrm>
            <a:custGeom>
              <a:avLst/>
              <a:gdLst>
                <a:gd name="connsiteX0" fmla="*/ 97474 w 348649"/>
                <a:gd name="connsiteY0" fmla="*/ 735040 h 735046"/>
                <a:gd name="connsiteX1" fmla="*/ 70728 w 348649"/>
                <a:gd name="connsiteY1" fmla="*/ 731269 h 735046"/>
                <a:gd name="connsiteX2" fmla="*/ 3731 w 348649"/>
                <a:gd name="connsiteY2" fmla="*/ 610985 h 735046"/>
                <a:gd name="connsiteX3" fmla="*/ 157545 w 348649"/>
                <a:gd name="connsiteY3" fmla="*/ 70717 h 735046"/>
                <a:gd name="connsiteX4" fmla="*/ 277897 w 348649"/>
                <a:gd name="connsiteY4" fmla="*/ 3658 h 735046"/>
                <a:gd name="connsiteX5" fmla="*/ 344894 w 348649"/>
                <a:gd name="connsiteY5" fmla="*/ 124010 h 735046"/>
                <a:gd name="connsiteX6" fmla="*/ 191081 w 348649"/>
                <a:gd name="connsiteY6" fmla="*/ 664277 h 735046"/>
                <a:gd name="connsiteX7" fmla="*/ 97474 w 348649"/>
                <a:gd name="connsiteY7" fmla="*/ 735046 h 73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9" h="735046">
                  <a:moveTo>
                    <a:pt x="97474" y="735040"/>
                  </a:moveTo>
                  <a:cubicBezTo>
                    <a:pt x="88633" y="735040"/>
                    <a:pt x="79638" y="733812"/>
                    <a:pt x="70728" y="731269"/>
                  </a:cubicBezTo>
                  <a:cubicBezTo>
                    <a:pt x="19025" y="716535"/>
                    <a:pt x="-10956" y="662689"/>
                    <a:pt x="3731" y="610985"/>
                  </a:cubicBezTo>
                  <a:lnTo>
                    <a:pt x="157545" y="70717"/>
                  </a:lnTo>
                  <a:cubicBezTo>
                    <a:pt x="172369" y="19014"/>
                    <a:pt x="226393" y="-10836"/>
                    <a:pt x="277897" y="3658"/>
                  </a:cubicBezTo>
                  <a:cubicBezTo>
                    <a:pt x="329601" y="18391"/>
                    <a:pt x="359650" y="72238"/>
                    <a:pt x="344894" y="124010"/>
                  </a:cubicBezTo>
                  <a:lnTo>
                    <a:pt x="191081" y="664277"/>
                  </a:lnTo>
                  <a:cubicBezTo>
                    <a:pt x="178873" y="707117"/>
                    <a:pt x="139845" y="735046"/>
                    <a:pt x="97474" y="735046"/>
                  </a:cubicBezTo>
                  <a:close/>
                </a:path>
              </a:pathLst>
            </a:custGeom>
            <a:grpFill/>
            <a:ln w="571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E9F0EB7-D8CF-4B7D-A5DF-451065CD925C}"/>
                </a:ext>
              </a:extLst>
            </p:cNvPr>
            <p:cNvSpPr/>
            <p:nvPr/>
          </p:nvSpPr>
          <p:spPr>
            <a:xfrm>
              <a:off x="7309277" y="1764753"/>
              <a:ext cx="808106" cy="807796"/>
            </a:xfrm>
            <a:custGeom>
              <a:avLst/>
              <a:gdLst>
                <a:gd name="connsiteX0" fmla="*/ 97344 w 808106"/>
                <a:gd name="connsiteY0" fmla="*/ 807797 h 807796"/>
                <a:gd name="connsiteX1" fmla="*/ 28495 w 808106"/>
                <a:gd name="connsiteY1" fmla="*/ 779267 h 807796"/>
                <a:gd name="connsiteX2" fmla="*/ 28495 w 808106"/>
                <a:gd name="connsiteY2" fmla="*/ 641547 h 807796"/>
                <a:gd name="connsiteX3" fmla="*/ 641829 w 808106"/>
                <a:gd name="connsiteY3" fmla="*/ 28499 h 807796"/>
                <a:gd name="connsiteX4" fmla="*/ 779612 w 808106"/>
                <a:gd name="connsiteY4" fmla="*/ 28499 h 807796"/>
                <a:gd name="connsiteX5" fmla="*/ 779612 w 808106"/>
                <a:gd name="connsiteY5" fmla="*/ 166282 h 807796"/>
                <a:gd name="connsiteX6" fmla="*/ 166278 w 808106"/>
                <a:gd name="connsiteY6" fmla="*/ 779330 h 807796"/>
                <a:gd name="connsiteX7" fmla="*/ 97344 w 808106"/>
                <a:gd name="connsiteY7" fmla="*/ 807791 h 80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106" h="807796">
                  <a:moveTo>
                    <a:pt x="97344" y="807797"/>
                  </a:moveTo>
                  <a:cubicBezTo>
                    <a:pt x="72449" y="807797"/>
                    <a:pt x="47492" y="798264"/>
                    <a:pt x="28495" y="779267"/>
                  </a:cubicBezTo>
                  <a:cubicBezTo>
                    <a:pt x="-9498" y="741206"/>
                    <a:pt x="-9498" y="679546"/>
                    <a:pt x="28495" y="641547"/>
                  </a:cubicBezTo>
                  <a:lnTo>
                    <a:pt x="641829" y="28499"/>
                  </a:lnTo>
                  <a:cubicBezTo>
                    <a:pt x="679891" y="-9500"/>
                    <a:pt x="741550" y="-9500"/>
                    <a:pt x="779612" y="28499"/>
                  </a:cubicBezTo>
                  <a:cubicBezTo>
                    <a:pt x="817605" y="66561"/>
                    <a:pt x="817605" y="128220"/>
                    <a:pt x="779612" y="166282"/>
                  </a:cubicBezTo>
                  <a:lnTo>
                    <a:pt x="166278" y="779330"/>
                  </a:lnTo>
                  <a:cubicBezTo>
                    <a:pt x="147190" y="798258"/>
                    <a:pt x="122301" y="807791"/>
                    <a:pt x="97344" y="807791"/>
                  </a:cubicBezTo>
                  <a:close/>
                </a:path>
              </a:pathLst>
            </a:custGeom>
            <a:grpFill/>
            <a:ln w="571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D766052-0F81-444E-A859-8A81164F8D4B}"/>
                </a:ext>
              </a:extLst>
            </p:cNvPr>
            <p:cNvSpPr/>
            <p:nvPr/>
          </p:nvSpPr>
          <p:spPr>
            <a:xfrm>
              <a:off x="7664404" y="2809499"/>
              <a:ext cx="861838" cy="320554"/>
            </a:xfrm>
            <a:custGeom>
              <a:avLst/>
              <a:gdLst>
                <a:gd name="connsiteX0" fmla="*/ 97289 w 861838"/>
                <a:gd name="connsiteY0" fmla="*/ 320549 h 320554"/>
                <a:gd name="connsiteX1" fmla="*/ 1694 w 861838"/>
                <a:gd name="connsiteY1" fmla="*/ 241207 h 320554"/>
                <a:gd name="connsiteX2" fmla="*/ 79407 w 861838"/>
                <a:gd name="connsiteY2" fmla="*/ 127445 h 320554"/>
                <a:gd name="connsiteX3" fmla="*/ 746399 w 861838"/>
                <a:gd name="connsiteY3" fmla="*/ 1737 h 320554"/>
                <a:gd name="connsiteX4" fmla="*/ 860127 w 861838"/>
                <a:gd name="connsiteY4" fmla="*/ 79450 h 320554"/>
                <a:gd name="connsiteX5" fmla="*/ 782460 w 861838"/>
                <a:gd name="connsiteY5" fmla="*/ 193150 h 320554"/>
                <a:gd name="connsiteX6" fmla="*/ 115463 w 861838"/>
                <a:gd name="connsiteY6" fmla="*/ 318857 h 320554"/>
                <a:gd name="connsiteX7" fmla="*/ 97289 w 861838"/>
                <a:gd name="connsiteY7" fmla="*/ 320554 h 3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838" h="320554">
                  <a:moveTo>
                    <a:pt x="97289" y="320549"/>
                  </a:moveTo>
                  <a:cubicBezTo>
                    <a:pt x="51415" y="320549"/>
                    <a:pt x="10472" y="287910"/>
                    <a:pt x="1694" y="241207"/>
                  </a:cubicBezTo>
                  <a:cubicBezTo>
                    <a:pt x="-8239" y="188321"/>
                    <a:pt x="26520" y="137377"/>
                    <a:pt x="79407" y="127445"/>
                  </a:cubicBezTo>
                  <a:lnTo>
                    <a:pt x="746399" y="1737"/>
                  </a:lnTo>
                  <a:cubicBezTo>
                    <a:pt x="799262" y="-8355"/>
                    <a:pt x="850183" y="26563"/>
                    <a:pt x="860127" y="79450"/>
                  </a:cubicBezTo>
                  <a:cubicBezTo>
                    <a:pt x="870128" y="132337"/>
                    <a:pt x="835267" y="183212"/>
                    <a:pt x="782460" y="193150"/>
                  </a:cubicBezTo>
                  <a:lnTo>
                    <a:pt x="115463" y="318857"/>
                  </a:lnTo>
                  <a:cubicBezTo>
                    <a:pt x="109348" y="320017"/>
                    <a:pt x="103250" y="320554"/>
                    <a:pt x="97289" y="320554"/>
                  </a:cubicBezTo>
                  <a:close/>
                </a:path>
              </a:pathLst>
            </a:custGeom>
            <a:grpFill/>
            <a:ln w="5715"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83E79923-4DBF-4A2A-B4D9-36E617B2E48D}"/>
              </a:ext>
            </a:extLst>
          </p:cNvPr>
          <p:cNvSpPr txBox="1"/>
          <p:nvPr/>
        </p:nvSpPr>
        <p:spPr>
          <a:xfrm>
            <a:off x="323085" y="3834784"/>
            <a:ext cx="2411182" cy="1754326"/>
          </a:xfrm>
          <a:prstGeom prst="rect">
            <a:avLst/>
          </a:prstGeom>
          <a:noFill/>
        </p:spPr>
        <p:txBody>
          <a:bodyPr wrap="square">
            <a:spAutoFit/>
          </a:bodyPr>
          <a:lstStyle/>
          <a:p>
            <a:pPr algn="r"/>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Private-equity </a:t>
            </a:r>
          </a:p>
          <a:p>
            <a:pPr algn="r"/>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and public-traded companies</a:t>
            </a:r>
          </a:p>
          <a:p>
            <a:pPr algn="r"/>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The </a:t>
            </a:r>
          </a:p>
          <a:p>
            <a:pPr algn="r"/>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industrialization of psychotherapy</a:t>
            </a:r>
            <a:endParaRPr lang="en-US" sz="1600" dirty="0">
              <a:solidFill>
                <a:srgbClr val="ECD169"/>
              </a:solidFill>
              <a:latin typeface="Poppins" panose="00000500000000000000" pitchFamily="2" charset="0"/>
              <a:ea typeface="Calibri" panose="020F0502020204030204" pitchFamily="34" charset="0"/>
              <a:cs typeface="Poppins" panose="00000500000000000000" pitchFamily="2" charset="0"/>
            </a:endParaRPr>
          </a:p>
        </p:txBody>
      </p:sp>
      <p:sp>
        <p:nvSpPr>
          <p:cNvPr id="74" name="TextBox 73">
            <a:extLst>
              <a:ext uri="{FF2B5EF4-FFF2-40B4-BE49-F238E27FC236}">
                <a16:creationId xmlns:a16="http://schemas.microsoft.com/office/drawing/2014/main" id="{36C31401-AE71-4FAC-ADE0-C4C18FCB0CFF}"/>
              </a:ext>
            </a:extLst>
          </p:cNvPr>
          <p:cNvSpPr txBox="1"/>
          <p:nvPr/>
        </p:nvSpPr>
        <p:spPr>
          <a:xfrm>
            <a:off x="7917379" y="3220182"/>
            <a:ext cx="2411182" cy="1200329"/>
          </a:xfrm>
          <a:prstGeom prst="rect">
            <a:avLst/>
          </a:prstGeom>
          <a:noFill/>
        </p:spPr>
        <p:txBody>
          <a:bodyPr wrap="square">
            <a:spAutoFit/>
          </a:bodyPr>
          <a:lstStyle/>
          <a:p>
            <a:r>
              <a:rPr lang="en-US" dirty="0">
                <a:solidFill>
                  <a:srgbClr val="DBB7D6"/>
                </a:solidFill>
                <a:latin typeface="Poppins" panose="00000500000000000000" pitchFamily="2" charset="0"/>
                <a:ea typeface="Calibri" panose="020F0502020204030204" pitchFamily="34" charset="0"/>
                <a:cs typeface="Poppins" panose="00000500000000000000" pitchFamily="2" charset="0"/>
              </a:rPr>
              <a:t>The medicalization and pathologizing of the human condition</a:t>
            </a:r>
          </a:p>
        </p:txBody>
      </p:sp>
    </p:spTree>
    <p:extLst>
      <p:ext uri="{BB962C8B-B14F-4D97-AF65-F5344CB8AC3E}">
        <p14:creationId xmlns:p14="http://schemas.microsoft.com/office/powerpoint/2010/main" val="425985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descr="A group of people's hands&#10;&#10;Description automatically generated with low confidence">
            <a:extLst>
              <a:ext uri="{FF2B5EF4-FFF2-40B4-BE49-F238E27FC236}">
                <a16:creationId xmlns:a16="http://schemas.microsoft.com/office/drawing/2014/main" id="{36236FE7-1AFC-456A-91E6-5D98BDE82002}"/>
              </a:ext>
            </a:extLst>
          </p:cNvPr>
          <p:cNvPicPr>
            <a:picLocks noChangeAspect="1"/>
          </p:cNvPicPr>
          <p:nvPr/>
        </p:nvPicPr>
        <p:blipFill rotWithShape="1">
          <a:blip r:embed="rId4">
            <a:alphaModFix amt="16000"/>
          </a:blip>
          <a:srcRect l="15760"/>
          <a:stretch/>
        </p:blipFill>
        <p:spPr>
          <a:xfrm>
            <a:off x="1921396" y="0"/>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1335993"/>
            <a:ext cx="6678347"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3200" dirty="0">
                <a:solidFill>
                  <a:schemeClr val="bg1"/>
                </a:solidFill>
                <a:latin typeface="Poppins"/>
                <a:ea typeface="Poppins"/>
                <a:cs typeface="Poppins"/>
                <a:sym typeface="Poppins"/>
              </a:rPr>
              <a:t>You may not be feeling the impact of this yet, but </a:t>
            </a:r>
            <a:r>
              <a:rPr lang="en-US" sz="3200" dirty="0">
                <a:solidFill>
                  <a:srgbClr val="ECD169"/>
                </a:solidFill>
                <a:latin typeface="Poppins"/>
                <a:ea typeface="Poppins"/>
                <a:cs typeface="Poppins"/>
                <a:sym typeface="Poppins"/>
              </a:rPr>
              <a:t>you will</a:t>
            </a:r>
            <a:r>
              <a:rPr lang="en-US" sz="3200" dirty="0">
                <a:solidFill>
                  <a:schemeClr val="bg1"/>
                </a:solidFill>
                <a:latin typeface="Poppins"/>
                <a:ea typeface="Poppins"/>
                <a:cs typeface="Poppins"/>
                <a:sym typeface="Poppins"/>
              </a:rPr>
              <a:t>.</a:t>
            </a:r>
          </a:p>
        </p:txBody>
      </p:sp>
      <p:sp>
        <p:nvSpPr>
          <p:cNvPr id="11" name="Google Shape;485;p28">
            <a:extLst>
              <a:ext uri="{FF2B5EF4-FFF2-40B4-BE49-F238E27FC236}">
                <a16:creationId xmlns:a16="http://schemas.microsoft.com/office/drawing/2014/main" id="{05995190-0253-493F-9D4D-73E7F6B200D1}"/>
              </a:ext>
            </a:extLst>
          </p:cNvPr>
          <p:cNvSpPr txBox="1"/>
          <p:nvPr/>
        </p:nvSpPr>
        <p:spPr>
          <a:xfrm>
            <a:off x="403173" y="2682828"/>
            <a:ext cx="5692827" cy="11633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Now is the time to get out in front of it; </a:t>
            </a:r>
            <a:r>
              <a:rPr lang="en-US" sz="4000" b="1" dirty="0">
                <a:solidFill>
                  <a:srgbClr val="ECD169"/>
                </a:solidFill>
                <a:latin typeface="Poppins"/>
                <a:ea typeface="Poppins"/>
                <a:cs typeface="Poppins"/>
                <a:sym typeface="Poppins"/>
              </a:rPr>
              <a:t>therapists need to rally together!</a:t>
            </a:r>
          </a:p>
        </p:txBody>
      </p:sp>
    </p:spTree>
    <p:extLst>
      <p:ext uri="{BB962C8B-B14F-4D97-AF65-F5344CB8AC3E}">
        <p14:creationId xmlns:p14="http://schemas.microsoft.com/office/powerpoint/2010/main" val="365134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8" name="Picture 7" descr="A picture containing outdoor, city, pylon, tower&#10;&#10;Description automatically generated">
            <a:extLst>
              <a:ext uri="{FF2B5EF4-FFF2-40B4-BE49-F238E27FC236}">
                <a16:creationId xmlns:a16="http://schemas.microsoft.com/office/drawing/2014/main" id="{8C3A05BE-4E4B-4C70-9EB6-27FC5B040B09}"/>
              </a:ext>
            </a:extLst>
          </p:cNvPr>
          <p:cNvPicPr>
            <a:picLocks noChangeAspect="1"/>
          </p:cNvPicPr>
          <p:nvPr/>
        </p:nvPicPr>
        <p:blipFill>
          <a:blip r:embed="rId4" cstate="screen">
            <a:alphaModFix amt="31000"/>
            <a:extLst>
              <a:ext uri="{28A0092B-C50C-407E-A947-70E740481C1C}">
                <a14:useLocalDpi xmlns:a14="http://schemas.microsoft.com/office/drawing/2010/main"/>
              </a:ext>
            </a:extLst>
          </a:blip>
          <a:stretch>
            <a:fillRect/>
          </a:stretch>
        </p:blipFill>
        <p:spPr>
          <a:xfrm flipH="1">
            <a:off x="3060699" y="0"/>
            <a:ext cx="9144000" cy="6858000"/>
          </a:xfrm>
          <a:prstGeom prst="rect">
            <a:avLst/>
          </a:prstGeom>
        </p:spPr>
      </p:pic>
      <p:sp>
        <p:nvSpPr>
          <p:cNvPr id="23" name="Rectangle 22">
            <a:extLst>
              <a:ext uri="{FF2B5EF4-FFF2-40B4-BE49-F238E27FC236}">
                <a16:creationId xmlns:a16="http://schemas.microsoft.com/office/drawing/2014/main" id="{E076BD2A-0195-4039-AF12-B85BA6BAE856}"/>
              </a:ext>
            </a:extLst>
          </p:cNvPr>
          <p:cNvSpPr/>
          <p:nvPr/>
        </p:nvSpPr>
        <p:spPr>
          <a:xfrm>
            <a:off x="0" y="0"/>
            <a:ext cx="6348714"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9724675"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What is </a:t>
            </a:r>
            <a:r>
              <a:rPr lang="en-US" sz="4000" b="1" dirty="0">
                <a:solidFill>
                  <a:srgbClr val="ECD169"/>
                </a:solidFill>
                <a:latin typeface="Poppins"/>
                <a:ea typeface="Poppins"/>
                <a:cs typeface="Poppins"/>
                <a:sym typeface="Poppins"/>
              </a:rPr>
              <a:t>Happening</a:t>
            </a:r>
            <a:r>
              <a:rPr lang="en-US" sz="4000" b="1" dirty="0">
                <a:solidFill>
                  <a:schemeClr val="bg1"/>
                </a:solidFill>
                <a:latin typeface="Poppins"/>
                <a:ea typeface="Poppins"/>
                <a:cs typeface="Poppins"/>
                <a:sym typeface="Poppins"/>
              </a:rPr>
              <a:t>?</a:t>
            </a:r>
            <a:endParaRPr sz="4000" b="1" dirty="0">
              <a:solidFill>
                <a:schemeClr val="bg1"/>
              </a:solidFill>
              <a:latin typeface="Poppins"/>
              <a:cs typeface="Poppins"/>
              <a:sym typeface="Poppins Light"/>
            </a:endParaRPr>
          </a:p>
        </p:txBody>
      </p:sp>
      <p:sp>
        <p:nvSpPr>
          <p:cNvPr id="12" name="TextBox 11">
            <a:extLst>
              <a:ext uri="{FF2B5EF4-FFF2-40B4-BE49-F238E27FC236}">
                <a16:creationId xmlns:a16="http://schemas.microsoft.com/office/drawing/2014/main" id="{D75FBAE2-BCC2-4E64-A31D-06E733C4C5C9}"/>
              </a:ext>
            </a:extLst>
          </p:cNvPr>
          <p:cNvSpPr txBox="1"/>
          <p:nvPr/>
        </p:nvSpPr>
        <p:spPr>
          <a:xfrm>
            <a:off x="403173" y="1872864"/>
            <a:ext cx="8901074" cy="830997"/>
          </a:xfrm>
          <a:prstGeom prst="rect">
            <a:avLst/>
          </a:prstGeom>
          <a:noFill/>
        </p:spPr>
        <p:txBody>
          <a:bodyPr wrap="square">
            <a:spAutoFit/>
          </a:bodyPr>
          <a:lstStyle/>
          <a:p>
            <a:r>
              <a:rPr lang="en-US" sz="2400" dirty="0">
                <a:solidFill>
                  <a:schemeClr val="bg1"/>
                </a:solidFill>
                <a:latin typeface="Poppins Light" panose="00000400000000000000" pitchFamily="2" charset="0"/>
                <a:cs typeface="Poppins Light" panose="00000400000000000000" pitchFamily="2" charset="0"/>
              </a:rPr>
              <a:t>Corporations are invading the workspace of therapists. </a:t>
            </a:r>
          </a:p>
          <a:p>
            <a:r>
              <a:rPr lang="en-US" sz="2400" dirty="0">
                <a:solidFill>
                  <a:schemeClr val="bg1"/>
                </a:solidFill>
                <a:latin typeface="Poppins Light" panose="00000400000000000000" pitchFamily="2" charset="0"/>
                <a:cs typeface="Poppins Light" panose="00000400000000000000" pitchFamily="2" charset="0"/>
              </a:rPr>
              <a:t>They go by the names of:</a:t>
            </a:r>
          </a:p>
        </p:txBody>
      </p:sp>
      <p:sp>
        <p:nvSpPr>
          <p:cNvPr id="2" name="Rectangle: Rounded Corners 1">
            <a:extLst>
              <a:ext uri="{FF2B5EF4-FFF2-40B4-BE49-F238E27FC236}">
                <a16:creationId xmlns:a16="http://schemas.microsoft.com/office/drawing/2014/main" id="{C783C751-0152-4740-A45F-267F16992D13}"/>
              </a:ext>
            </a:extLst>
          </p:cNvPr>
          <p:cNvSpPr/>
          <p:nvPr/>
        </p:nvSpPr>
        <p:spPr>
          <a:xfrm>
            <a:off x="537210" y="3096737"/>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99BF8CD-612D-4123-958E-47FDCBC428A4}"/>
              </a:ext>
            </a:extLst>
          </p:cNvPr>
          <p:cNvSpPr/>
          <p:nvPr/>
        </p:nvSpPr>
        <p:spPr>
          <a:xfrm>
            <a:off x="3102203" y="3096737"/>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C9413779-97F0-47FE-BBEF-A9CE5601AB81}"/>
              </a:ext>
            </a:extLst>
          </p:cNvPr>
          <p:cNvSpPr/>
          <p:nvPr/>
        </p:nvSpPr>
        <p:spPr>
          <a:xfrm>
            <a:off x="5667196" y="3096737"/>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0F7B0B56-D390-4651-86E9-7DA3A315C521}"/>
              </a:ext>
            </a:extLst>
          </p:cNvPr>
          <p:cNvSpPr/>
          <p:nvPr/>
        </p:nvSpPr>
        <p:spPr>
          <a:xfrm>
            <a:off x="8232189" y="3096737"/>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F2D0F07F-F1DB-424F-819C-36F88BA91BCA}"/>
              </a:ext>
            </a:extLst>
          </p:cNvPr>
          <p:cNvSpPr/>
          <p:nvPr/>
        </p:nvSpPr>
        <p:spPr>
          <a:xfrm>
            <a:off x="537210" y="4575463"/>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1FA52BD8-60A8-4AF3-B9AC-C748EEC35C20}"/>
              </a:ext>
            </a:extLst>
          </p:cNvPr>
          <p:cNvSpPr/>
          <p:nvPr/>
        </p:nvSpPr>
        <p:spPr>
          <a:xfrm>
            <a:off x="3102203" y="4575463"/>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45765DD-1B86-47CE-996C-8F56E230CB7B}"/>
              </a:ext>
            </a:extLst>
          </p:cNvPr>
          <p:cNvSpPr/>
          <p:nvPr/>
        </p:nvSpPr>
        <p:spPr>
          <a:xfrm>
            <a:off x="5667196" y="4575463"/>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9B592DCA-9D89-49E6-8544-341BE66F1FA5}"/>
              </a:ext>
            </a:extLst>
          </p:cNvPr>
          <p:cNvSpPr/>
          <p:nvPr/>
        </p:nvSpPr>
        <p:spPr>
          <a:xfrm>
            <a:off x="8232189" y="4575463"/>
            <a:ext cx="2120316" cy="108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B81437B-D025-413D-A310-848841051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608" y="3224795"/>
            <a:ext cx="1493520" cy="829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ss Release: BetterHelp Partnership Helping Families Have Access to  Mental Health - Step Up For Mental Health">
            <a:extLst>
              <a:ext uri="{FF2B5EF4-FFF2-40B4-BE49-F238E27FC236}">
                <a16:creationId xmlns:a16="http://schemas.microsoft.com/office/drawing/2014/main" id="{8A28D31A-3005-4DD7-9603-7A4816FD57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4486" y="3291791"/>
            <a:ext cx="1635749" cy="695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ain Review | Best Online Relationship Counseling in 2021?">
            <a:extLst>
              <a:ext uri="{FF2B5EF4-FFF2-40B4-BE49-F238E27FC236}">
                <a16:creationId xmlns:a16="http://schemas.microsoft.com/office/drawing/2014/main" id="{C49F5657-F7A7-4869-AD51-5A0A105ABD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4086" y="3373944"/>
            <a:ext cx="1724557" cy="541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elso Fund X Announces Investment in Refresh Mental Health | Kelso">
            <a:extLst>
              <a:ext uri="{FF2B5EF4-FFF2-40B4-BE49-F238E27FC236}">
                <a16:creationId xmlns:a16="http://schemas.microsoft.com/office/drawing/2014/main" id="{D06B28CC-55E7-472C-A217-D155C97FA9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632" y="3405922"/>
            <a:ext cx="1579430" cy="4660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ional Agent for Mental Health | Woebot Health">
            <a:extLst>
              <a:ext uri="{FF2B5EF4-FFF2-40B4-BE49-F238E27FC236}">
                <a16:creationId xmlns:a16="http://schemas.microsoft.com/office/drawing/2014/main" id="{679755FE-ED10-4970-8C07-58A9E31DC6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101" y="4852483"/>
            <a:ext cx="1663405" cy="5440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yable — Oxeon Partners">
            <a:extLst>
              <a:ext uri="{FF2B5EF4-FFF2-40B4-BE49-F238E27FC236}">
                <a16:creationId xmlns:a16="http://schemas.microsoft.com/office/drawing/2014/main" id="{052A0B26-04BA-4DB3-A116-371B899FB2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4945" y="4398996"/>
            <a:ext cx="1488969" cy="14889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ris Telehealth- Child Psychiatrist (Remote)">
            <a:extLst>
              <a:ext uri="{FF2B5EF4-FFF2-40B4-BE49-F238E27FC236}">
                <a16:creationId xmlns:a16="http://schemas.microsoft.com/office/drawing/2014/main" id="{17D7C16A-B207-496F-B9EC-58ED62E740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7980" y="4152907"/>
            <a:ext cx="1996767" cy="19967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7Cups Online Therapy Detailed Review">
            <a:extLst>
              <a:ext uri="{FF2B5EF4-FFF2-40B4-BE49-F238E27FC236}">
                <a16:creationId xmlns:a16="http://schemas.microsoft.com/office/drawing/2014/main" id="{B4194DCE-146F-45A6-955B-77D4B5E6A8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7735" y="4919229"/>
            <a:ext cx="1774956" cy="39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89965" y="1156448"/>
            <a:ext cx="7371005" cy="1785778"/>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3600" b="1" i="0" u="none" strike="noStrike" dirty="0" err="1">
                <a:solidFill>
                  <a:srgbClr val="ECD169"/>
                </a:solidFill>
                <a:effectLst/>
                <a:latin typeface="Poppins" pitchFamily="2" charset="77"/>
                <a:cs typeface="Poppins" pitchFamily="2" charset="77"/>
              </a:rPr>
              <a:t>BetterHelp</a:t>
            </a:r>
            <a:r>
              <a:rPr lang="en-US" sz="3600" b="1" i="0" u="none" strike="noStrike" dirty="0">
                <a:solidFill>
                  <a:srgbClr val="ECD169"/>
                </a:solidFill>
                <a:effectLst/>
                <a:latin typeface="Poppins" pitchFamily="2" charset="77"/>
                <a:cs typeface="Poppins" pitchFamily="2" charset="77"/>
              </a:rPr>
              <a:t> is a platform </a:t>
            </a:r>
          </a:p>
          <a:p>
            <a:pPr rtl="0">
              <a:spcBef>
                <a:spcPts val="0"/>
              </a:spcBef>
              <a:spcAft>
                <a:spcPts val="0"/>
              </a:spcAft>
            </a:pPr>
            <a:r>
              <a:rPr lang="en-US" sz="3600" b="1" dirty="0">
                <a:solidFill>
                  <a:srgbClr val="ECD169"/>
                </a:solidFill>
                <a:latin typeface="Poppins" pitchFamily="2" charset="77"/>
                <a:cs typeface="Poppins" pitchFamily="2" charset="77"/>
              </a:rPr>
              <a:t>O</a:t>
            </a:r>
            <a:r>
              <a:rPr lang="en-US" sz="3600" b="1" i="0" u="none" strike="noStrike" dirty="0">
                <a:solidFill>
                  <a:srgbClr val="ECD169"/>
                </a:solidFill>
                <a:effectLst/>
                <a:latin typeface="Poppins" pitchFamily="2" charset="77"/>
                <a:cs typeface="Poppins" pitchFamily="2" charset="77"/>
              </a:rPr>
              <a:t>ver 35,000 therapists have practiced therapy, and over 4 million individuals have gotten help. </a:t>
            </a:r>
            <a:endParaRPr lang="en-US" sz="3600" b="1" dirty="0">
              <a:solidFill>
                <a:srgbClr val="ECD169"/>
              </a:solidFill>
              <a:effectLst/>
              <a:latin typeface="Poppins" pitchFamily="2" charset="77"/>
              <a:cs typeface="Poppins" pitchFamily="2" charset="77"/>
            </a:endParaRPr>
          </a:p>
          <a:p>
            <a:br>
              <a:rPr lang="en-US" sz="4800" dirty="0"/>
            </a:br>
            <a:endParaRPr lang="en-US" sz="4800" b="1" dirty="0">
              <a:solidFill>
                <a:schemeClr val="bg1"/>
              </a:solidFill>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40442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8" y="495552"/>
            <a:ext cx="8945442" cy="1163368"/>
          </a:xfrm>
          <a:prstGeom prst="rect">
            <a:avLst/>
          </a:prstGeom>
          <a:noFill/>
          <a:ln>
            <a:noFill/>
          </a:ln>
        </p:spPr>
        <p:txBody>
          <a:bodyPr spcFirstLastPara="1" wrap="square" lIns="91425" tIns="45700" rIns="91425" bIns="45700" anchor="t" anchorCtr="0">
            <a:noAutofit/>
          </a:bodyPr>
          <a:lstStyle/>
          <a:p>
            <a:pPr lvl="0">
              <a:lnSpc>
                <a:spcPct val="90000"/>
              </a:lnSpc>
              <a:buClr>
                <a:srgbClr val="ECD169"/>
              </a:buClr>
              <a:buSzPts val="5200"/>
            </a:pPr>
            <a:r>
              <a:rPr lang="en-US" sz="3200" b="1" dirty="0" err="1">
                <a:solidFill>
                  <a:srgbClr val="ECD169"/>
                </a:solidFill>
                <a:latin typeface="Poppins" pitchFamily="2" charset="77"/>
                <a:ea typeface="Arial" panose="020B0604020202020204" pitchFamily="34" charset="0"/>
                <a:cs typeface="Poppins" pitchFamily="2" charset="77"/>
              </a:rPr>
              <a:t>BetterHelp</a:t>
            </a:r>
            <a:r>
              <a:rPr lang="en-US" sz="3200" b="1" dirty="0">
                <a:solidFill>
                  <a:schemeClr val="bg1"/>
                </a:solidFill>
                <a:latin typeface="Poppins" pitchFamily="2" charset="77"/>
                <a:ea typeface="Arial" panose="020B0604020202020204" pitchFamily="34" charset="0"/>
                <a:cs typeface="Poppins" pitchFamily="2" charset="77"/>
              </a:rPr>
              <a:t> and </a:t>
            </a:r>
            <a:r>
              <a:rPr lang="en-US" sz="3200" b="1" dirty="0" err="1">
                <a:solidFill>
                  <a:srgbClr val="ECD169"/>
                </a:solidFill>
                <a:latin typeface="Poppins" pitchFamily="2" charset="77"/>
                <a:ea typeface="Arial" panose="020B0604020202020204" pitchFamily="34" charset="0"/>
                <a:cs typeface="Poppins" pitchFamily="2" charset="77"/>
              </a:rPr>
              <a:t>Talkspace</a:t>
            </a:r>
            <a:r>
              <a:rPr lang="en-US" sz="3200" b="1" dirty="0">
                <a:solidFill>
                  <a:schemeClr val="bg1"/>
                </a:solidFill>
                <a:latin typeface="Poppins" pitchFamily="2" charset="77"/>
                <a:ea typeface="Arial" panose="020B0604020202020204" pitchFamily="34" charset="0"/>
                <a:cs typeface="Poppins" pitchFamily="2" charset="77"/>
              </a:rPr>
              <a:t>, </a:t>
            </a:r>
          </a:p>
          <a:p>
            <a:pPr lvl="0">
              <a:lnSpc>
                <a:spcPct val="90000"/>
              </a:lnSpc>
              <a:buClr>
                <a:srgbClr val="ECD169"/>
              </a:buClr>
              <a:buSzPts val="5200"/>
            </a:pPr>
            <a:r>
              <a:rPr lang="en-US" sz="3200" b="1" dirty="0">
                <a:solidFill>
                  <a:schemeClr val="bg1"/>
                </a:solidFill>
                <a:latin typeface="Poppins" pitchFamily="2" charset="77"/>
                <a:ea typeface="Arial" panose="020B0604020202020204" pitchFamily="34" charset="0"/>
                <a:cs typeface="Poppins" pitchFamily="2" charset="77"/>
              </a:rPr>
              <a:t>Two Publicly Traded Companies </a:t>
            </a:r>
            <a:r>
              <a:rPr lang="en-US" sz="3200" b="1" dirty="0">
                <a:solidFill>
                  <a:srgbClr val="ECD169"/>
                </a:solidFill>
                <a:latin typeface="Poppins" pitchFamily="2" charset="77"/>
                <a:ea typeface="Arial" panose="020B0604020202020204" pitchFamily="34" charset="0"/>
                <a:cs typeface="Poppins" pitchFamily="2" charset="77"/>
              </a:rPr>
              <a:t>Causing Massive Disruption in the Therapy Market</a:t>
            </a:r>
            <a:endParaRPr sz="1600" b="1" dirty="0">
              <a:solidFill>
                <a:srgbClr val="ECD169"/>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511009"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324288" y="4378812"/>
            <a:ext cx="2444915"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400" dirty="0">
                <a:latin typeface="Poppins" pitchFamily="2" charset="77"/>
                <a:ea typeface="Arial" panose="020B0604020202020204" pitchFamily="34" charset="0"/>
                <a:cs typeface="Poppins" pitchFamily="2" charset="77"/>
              </a:rPr>
              <a:t>The infusion of investment has enabled rapid growth: It's been more than six years since Teladoc Health acquired </a:t>
            </a:r>
            <a:r>
              <a:rPr lang="en-US" sz="1400" dirty="0" err="1">
                <a:latin typeface="Poppins" pitchFamily="2" charset="77"/>
                <a:ea typeface="Arial" panose="020B0604020202020204" pitchFamily="34" charset="0"/>
                <a:cs typeface="Poppins" pitchFamily="2" charset="77"/>
              </a:rPr>
              <a:t>BetterHelp</a:t>
            </a:r>
            <a:r>
              <a:rPr lang="en-US" sz="1400" dirty="0">
                <a:latin typeface="Poppins" pitchFamily="2" charset="77"/>
                <a:ea typeface="Arial" panose="020B0604020202020204" pitchFamily="34" charset="0"/>
                <a:cs typeface="Poppins" pitchFamily="2" charset="77"/>
              </a:rPr>
              <a:t> and it's growing fast. </a:t>
            </a:r>
            <a:endParaRPr lang="en-US" sz="1400" dirty="0">
              <a:latin typeface="Poppins" pitchFamily="2" charset="77"/>
              <a:ea typeface="Calibri" panose="020F0502020204030204" pitchFamily="34" charset="0"/>
              <a:cs typeface="Poppins" pitchFamily="2" charset="77"/>
            </a:endParaRPr>
          </a:p>
        </p:txBody>
      </p:sp>
      <p:sp>
        <p:nvSpPr>
          <p:cNvPr id="15" name="Oval 14">
            <a:extLst>
              <a:ext uri="{FF2B5EF4-FFF2-40B4-BE49-F238E27FC236}">
                <a16:creationId xmlns:a16="http://schemas.microsoft.com/office/drawing/2014/main" id="{5F6A00F4-3742-5048-93A2-027F9439E99E}"/>
              </a:ext>
            </a:extLst>
          </p:cNvPr>
          <p:cNvSpPr/>
          <p:nvPr/>
        </p:nvSpPr>
        <p:spPr>
          <a:xfrm>
            <a:off x="3411788"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3132093" y="4364037"/>
            <a:ext cx="2607775"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400" dirty="0">
                <a:latin typeface="Poppins" pitchFamily="2" charset="77"/>
                <a:ea typeface="Arial" panose="020B0604020202020204" pitchFamily="34" charset="0"/>
                <a:cs typeface="Poppins" pitchFamily="2" charset="77"/>
              </a:rPr>
              <a:t>In 2020, Teladoc reported a 500% increase in mental health visits through its business-to-business channel.</a:t>
            </a:r>
            <a:endParaRPr lang="en-US" sz="1400" dirty="0">
              <a:latin typeface="Poppins" pitchFamily="2" charset="77"/>
              <a:ea typeface="Calibri" panose="020F0502020204030204" pitchFamily="34" charset="0"/>
              <a:cs typeface="Poppins" pitchFamily="2" charset="77"/>
            </a:endParaRPr>
          </a:p>
        </p:txBody>
      </p:sp>
      <p:sp>
        <p:nvSpPr>
          <p:cNvPr id="18" name="Oval 17">
            <a:extLst>
              <a:ext uri="{FF2B5EF4-FFF2-40B4-BE49-F238E27FC236}">
                <a16:creationId xmlns:a16="http://schemas.microsoft.com/office/drawing/2014/main" id="{DE9654A4-BD9A-5F40-8DD5-03A75F8CF870}"/>
              </a:ext>
            </a:extLst>
          </p:cNvPr>
          <p:cNvSpPr/>
          <p:nvPr/>
        </p:nvSpPr>
        <p:spPr>
          <a:xfrm>
            <a:off x="6443195"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6116267" y="4388169"/>
            <a:ext cx="2747094"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r>
              <a:rPr lang="en-US" sz="1400" dirty="0">
                <a:latin typeface="Poppins" pitchFamily="2" charset="77"/>
                <a:ea typeface="Arial" panose="020B0604020202020204" pitchFamily="34" charset="0"/>
                <a:cs typeface="Poppins" pitchFamily="2" charset="77"/>
              </a:rPr>
              <a:t>The number of therapists working for these companies is huge – and </a:t>
            </a:r>
            <a:r>
              <a:rPr lang="en-US" sz="1400" dirty="0" err="1">
                <a:latin typeface="Poppins" pitchFamily="2" charset="77"/>
                <a:ea typeface="Arial" panose="020B0604020202020204" pitchFamily="34" charset="0"/>
                <a:cs typeface="Poppins" pitchFamily="2" charset="77"/>
              </a:rPr>
              <a:t>BetterHelp</a:t>
            </a:r>
            <a:r>
              <a:rPr lang="en-US" sz="1400" dirty="0">
                <a:latin typeface="Poppins" pitchFamily="2" charset="77"/>
                <a:ea typeface="Arial" panose="020B0604020202020204" pitchFamily="34" charset="0"/>
                <a:cs typeface="Poppins" pitchFamily="2" charset="77"/>
              </a:rPr>
              <a:t>  has now gone international</a:t>
            </a:r>
            <a:endParaRPr lang="en-US" sz="1400" dirty="0">
              <a:latin typeface="Poppins" pitchFamily="2" charset="77"/>
              <a:cs typeface="Poppins" pitchFamily="2" charset="77"/>
            </a:endParaRPr>
          </a:p>
        </p:txBody>
      </p:sp>
      <p:grpSp>
        <p:nvGrpSpPr>
          <p:cNvPr id="2" name="Group 1">
            <a:extLst>
              <a:ext uri="{FF2B5EF4-FFF2-40B4-BE49-F238E27FC236}">
                <a16:creationId xmlns:a16="http://schemas.microsoft.com/office/drawing/2014/main" id="{359A994E-2BCC-424C-B673-2C6018B8B9CE}"/>
              </a:ext>
            </a:extLst>
          </p:cNvPr>
          <p:cNvGrpSpPr/>
          <p:nvPr/>
        </p:nvGrpSpPr>
        <p:grpSpPr>
          <a:xfrm>
            <a:off x="3512381" y="2555304"/>
            <a:ext cx="1483688" cy="1473358"/>
            <a:chOff x="1802848" y="2022143"/>
            <a:chExt cx="2338005" cy="2336491"/>
          </a:xfrm>
        </p:grpSpPr>
        <p:sp>
          <p:nvSpPr>
            <p:cNvPr id="26" name="Freeform 25">
              <a:extLst>
                <a:ext uri="{FF2B5EF4-FFF2-40B4-BE49-F238E27FC236}">
                  <a16:creationId xmlns:a16="http://schemas.microsoft.com/office/drawing/2014/main" id="{E865C1B6-A941-1541-BD32-180407166771}"/>
                </a:ext>
              </a:extLst>
            </p:cNvPr>
            <p:cNvSpPr/>
            <p:nvPr/>
          </p:nvSpPr>
          <p:spPr>
            <a:xfrm>
              <a:off x="2095759" y="2022143"/>
              <a:ext cx="2025824" cy="2025824"/>
            </a:xfrm>
            <a:custGeom>
              <a:avLst/>
              <a:gdLst>
                <a:gd name="connsiteX0" fmla="*/ 1223755 w 2025824"/>
                <a:gd name="connsiteY0" fmla="*/ 1877043 h 2025824"/>
                <a:gd name="connsiteX1" fmla="*/ 1298146 w 2025824"/>
                <a:gd name="connsiteY1" fmla="*/ 1922527 h 2025824"/>
                <a:gd name="connsiteX2" fmla="*/ 1252662 w 2025824"/>
                <a:gd name="connsiteY2" fmla="*/ 1996917 h 2025824"/>
                <a:gd name="connsiteX3" fmla="*/ 1133558 w 2025824"/>
                <a:gd name="connsiteY3" fmla="*/ 2018504 h 2025824"/>
                <a:gd name="connsiteX4" fmla="*/ 1012912 w 2025824"/>
                <a:gd name="connsiteY4" fmla="*/ 2025824 h 2025824"/>
                <a:gd name="connsiteX5" fmla="*/ 296774 w 2025824"/>
                <a:gd name="connsiteY5" fmla="*/ 1729050 h 2025824"/>
                <a:gd name="connsiteX6" fmla="*/ 0 w 2025824"/>
                <a:gd name="connsiteY6" fmla="*/ 1012912 h 2025824"/>
                <a:gd name="connsiteX7" fmla="*/ 296774 w 2025824"/>
                <a:gd name="connsiteY7" fmla="*/ 296773 h 2025824"/>
                <a:gd name="connsiteX8" fmla="*/ 1012912 w 2025824"/>
                <a:gd name="connsiteY8" fmla="*/ 0 h 2025824"/>
                <a:gd name="connsiteX9" fmla="*/ 1729051 w 2025824"/>
                <a:gd name="connsiteY9" fmla="*/ 296773 h 2025824"/>
                <a:gd name="connsiteX10" fmla="*/ 2025825 w 2025824"/>
                <a:gd name="connsiteY10" fmla="*/ 1012912 h 2025824"/>
                <a:gd name="connsiteX11" fmla="*/ 2002698 w 2025824"/>
                <a:gd name="connsiteY11" fmla="*/ 1227974 h 2025824"/>
                <a:gd name="connsiteX12" fmla="*/ 1934471 w 2025824"/>
                <a:gd name="connsiteY12" fmla="*/ 1433014 h 2025824"/>
                <a:gd name="connsiteX13" fmla="*/ 1852755 w 2025824"/>
                <a:gd name="connsiteY13" fmla="*/ 1463467 h 2025824"/>
                <a:gd name="connsiteX14" fmla="*/ 1822307 w 2025824"/>
                <a:gd name="connsiteY14" fmla="*/ 1381751 h 2025824"/>
                <a:gd name="connsiteX15" fmla="*/ 1882052 w 2025824"/>
                <a:gd name="connsiteY15" fmla="*/ 1201746 h 2025824"/>
                <a:gd name="connsiteX16" fmla="*/ 1902482 w 2025824"/>
                <a:gd name="connsiteY16" fmla="*/ 1012898 h 2025824"/>
                <a:gd name="connsiteX17" fmla="*/ 1641940 w 2025824"/>
                <a:gd name="connsiteY17" fmla="*/ 383874 h 2025824"/>
                <a:gd name="connsiteX18" fmla="*/ 1013293 w 2025824"/>
                <a:gd name="connsiteY18" fmla="*/ 123331 h 2025824"/>
                <a:gd name="connsiteX19" fmla="*/ 384645 w 2025824"/>
                <a:gd name="connsiteY19" fmla="*/ 383874 h 2025824"/>
                <a:gd name="connsiteX20" fmla="*/ 124104 w 2025824"/>
                <a:gd name="connsiteY20" fmla="*/ 1012898 h 2025824"/>
                <a:gd name="connsiteX21" fmla="*/ 384645 w 2025824"/>
                <a:gd name="connsiteY21" fmla="*/ 1641545 h 2025824"/>
                <a:gd name="connsiteX22" fmla="*/ 1013293 w 2025824"/>
                <a:gd name="connsiteY22" fmla="*/ 1902087 h 2025824"/>
                <a:gd name="connsiteX23" fmla="*/ 1119678 w 2025824"/>
                <a:gd name="connsiteY23" fmla="*/ 1895918 h 2025824"/>
                <a:gd name="connsiteX24" fmla="*/ 1224516 w 2025824"/>
                <a:gd name="connsiteY24" fmla="*/ 1877033 h 20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5824" h="2025824">
                  <a:moveTo>
                    <a:pt x="1223755" y="1877043"/>
                  </a:moveTo>
                  <a:cubicBezTo>
                    <a:pt x="1256520" y="1868947"/>
                    <a:pt x="1290050" y="1889377"/>
                    <a:pt x="1298146" y="1922527"/>
                  </a:cubicBezTo>
                  <a:cubicBezTo>
                    <a:pt x="1306242" y="1955286"/>
                    <a:pt x="1285812" y="1988821"/>
                    <a:pt x="1252662" y="1996917"/>
                  </a:cubicBezTo>
                  <a:cubicBezTo>
                    <a:pt x="1213348" y="2006550"/>
                    <a:pt x="1173648" y="2013875"/>
                    <a:pt x="1133558" y="2018504"/>
                  </a:cubicBezTo>
                  <a:cubicBezTo>
                    <a:pt x="1093473" y="2023512"/>
                    <a:pt x="1052998" y="2025824"/>
                    <a:pt x="1012912" y="2025824"/>
                  </a:cubicBezTo>
                  <a:cubicBezTo>
                    <a:pt x="743504" y="2025824"/>
                    <a:pt x="487168" y="1919825"/>
                    <a:pt x="296774" y="1729050"/>
                  </a:cubicBezTo>
                  <a:cubicBezTo>
                    <a:pt x="106380" y="1538656"/>
                    <a:pt x="0" y="1282339"/>
                    <a:pt x="0" y="1012912"/>
                  </a:cubicBezTo>
                  <a:cubicBezTo>
                    <a:pt x="0" y="743504"/>
                    <a:pt x="105999" y="487167"/>
                    <a:pt x="296774" y="296773"/>
                  </a:cubicBezTo>
                  <a:cubicBezTo>
                    <a:pt x="487168" y="106380"/>
                    <a:pt x="743485" y="0"/>
                    <a:pt x="1012912" y="0"/>
                  </a:cubicBezTo>
                  <a:cubicBezTo>
                    <a:pt x="1282339" y="0"/>
                    <a:pt x="1538657" y="105999"/>
                    <a:pt x="1729051" y="296773"/>
                  </a:cubicBezTo>
                  <a:cubicBezTo>
                    <a:pt x="1919445" y="487167"/>
                    <a:pt x="2025825" y="743485"/>
                    <a:pt x="2025825" y="1012912"/>
                  </a:cubicBezTo>
                  <a:cubicBezTo>
                    <a:pt x="2025825" y="1084991"/>
                    <a:pt x="2018119" y="1157455"/>
                    <a:pt x="2002698" y="1227974"/>
                  </a:cubicBezTo>
                  <a:cubicBezTo>
                    <a:pt x="1987281" y="1298512"/>
                    <a:pt x="1964539" y="1367504"/>
                    <a:pt x="1934471" y="1433014"/>
                  </a:cubicBezTo>
                  <a:cubicBezTo>
                    <a:pt x="1920210" y="1463852"/>
                    <a:pt x="1883593" y="1477728"/>
                    <a:pt x="1852755" y="1463467"/>
                  </a:cubicBezTo>
                  <a:cubicBezTo>
                    <a:pt x="1821917" y="1449201"/>
                    <a:pt x="1808046" y="1412589"/>
                    <a:pt x="1822307" y="1381751"/>
                  </a:cubicBezTo>
                  <a:cubicBezTo>
                    <a:pt x="1848517" y="1323932"/>
                    <a:pt x="1868562" y="1263417"/>
                    <a:pt x="1882052" y="1201746"/>
                  </a:cubicBezTo>
                  <a:cubicBezTo>
                    <a:pt x="1895542" y="1139689"/>
                    <a:pt x="1902482" y="1076477"/>
                    <a:pt x="1902482" y="1012898"/>
                  </a:cubicBezTo>
                  <a:cubicBezTo>
                    <a:pt x="1902482" y="776254"/>
                    <a:pt x="1809202" y="551536"/>
                    <a:pt x="1641940" y="383874"/>
                  </a:cubicBezTo>
                  <a:cubicBezTo>
                    <a:pt x="1474655" y="216589"/>
                    <a:pt x="1249960" y="123331"/>
                    <a:pt x="1013293" y="123331"/>
                  </a:cubicBezTo>
                  <a:cubicBezTo>
                    <a:pt x="776626" y="123331"/>
                    <a:pt x="551931" y="216613"/>
                    <a:pt x="384645" y="383874"/>
                  </a:cubicBezTo>
                  <a:cubicBezTo>
                    <a:pt x="217360" y="551160"/>
                    <a:pt x="124104" y="775855"/>
                    <a:pt x="124104" y="1012898"/>
                  </a:cubicBezTo>
                  <a:cubicBezTo>
                    <a:pt x="124104" y="1249542"/>
                    <a:pt x="217384" y="1474260"/>
                    <a:pt x="384645" y="1641545"/>
                  </a:cubicBezTo>
                  <a:cubicBezTo>
                    <a:pt x="551931" y="1808831"/>
                    <a:pt x="776626" y="1902087"/>
                    <a:pt x="1013293" y="1902087"/>
                  </a:cubicBezTo>
                  <a:cubicBezTo>
                    <a:pt x="1048750" y="1902087"/>
                    <a:pt x="1084216" y="1900156"/>
                    <a:pt x="1119678" y="1895918"/>
                  </a:cubicBezTo>
                  <a:cubicBezTo>
                    <a:pt x="1154749" y="1891679"/>
                    <a:pt x="1189830" y="1885510"/>
                    <a:pt x="1224516" y="1877033"/>
                  </a:cubicBezTo>
                  <a:close/>
                </a:path>
              </a:pathLst>
            </a:custGeom>
            <a:solidFill>
              <a:schemeClr val="bg1"/>
            </a:solidFill>
            <a:ln w="4694"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083AEF41-3CD1-194A-A2F8-9B0C88A6A673}"/>
                </a:ext>
              </a:extLst>
            </p:cNvPr>
            <p:cNvSpPr/>
            <p:nvPr/>
          </p:nvSpPr>
          <p:spPr>
            <a:xfrm>
              <a:off x="3279397" y="2599555"/>
              <a:ext cx="176922" cy="707657"/>
            </a:xfrm>
            <a:custGeom>
              <a:avLst/>
              <a:gdLst>
                <a:gd name="connsiteX0" fmla="*/ 20430 w 176922"/>
                <a:gd name="connsiteY0" fmla="*/ 0 h 707657"/>
                <a:gd name="connsiteX1" fmla="*/ 156492 w 176922"/>
                <a:gd name="connsiteY1" fmla="*/ 0 h 707657"/>
                <a:gd name="connsiteX2" fmla="*/ 176922 w 176922"/>
                <a:gd name="connsiteY2" fmla="*/ 20430 h 707657"/>
                <a:gd name="connsiteX3" fmla="*/ 176922 w 176922"/>
                <a:gd name="connsiteY3" fmla="*/ 687232 h 707657"/>
                <a:gd name="connsiteX4" fmla="*/ 156492 w 176922"/>
                <a:gd name="connsiteY4" fmla="*/ 707657 h 707657"/>
                <a:gd name="connsiteX5" fmla="*/ 20430 w 176922"/>
                <a:gd name="connsiteY5" fmla="*/ 707657 h 707657"/>
                <a:gd name="connsiteX6" fmla="*/ 0 w 176922"/>
                <a:gd name="connsiteY6" fmla="*/ 687232 h 707657"/>
                <a:gd name="connsiteX7" fmla="*/ 0 w 176922"/>
                <a:gd name="connsiteY7" fmla="*/ 20430 h 707657"/>
                <a:gd name="connsiteX8" fmla="*/ 20430 w 176922"/>
                <a:gd name="connsiteY8" fmla="*/ 0 h 70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22" h="707657">
                  <a:moveTo>
                    <a:pt x="20430" y="0"/>
                  </a:moveTo>
                  <a:lnTo>
                    <a:pt x="156492" y="0"/>
                  </a:lnTo>
                  <a:cubicBezTo>
                    <a:pt x="167671" y="0"/>
                    <a:pt x="176922" y="9252"/>
                    <a:pt x="176922" y="20430"/>
                  </a:cubicBezTo>
                  <a:lnTo>
                    <a:pt x="176922" y="687232"/>
                  </a:lnTo>
                  <a:cubicBezTo>
                    <a:pt x="176922" y="698410"/>
                    <a:pt x="167671" y="707657"/>
                    <a:pt x="156492" y="707657"/>
                  </a:cubicBezTo>
                  <a:lnTo>
                    <a:pt x="20430" y="707657"/>
                  </a:lnTo>
                  <a:cubicBezTo>
                    <a:pt x="9252" y="707657"/>
                    <a:pt x="0" y="698410"/>
                    <a:pt x="0" y="687232"/>
                  </a:cubicBezTo>
                  <a:lnTo>
                    <a:pt x="0" y="20430"/>
                  </a:lnTo>
                  <a:cubicBezTo>
                    <a:pt x="0" y="9252"/>
                    <a:pt x="9252" y="0"/>
                    <a:pt x="20430" y="0"/>
                  </a:cubicBezTo>
                  <a:close/>
                </a:path>
              </a:pathLst>
            </a:custGeom>
            <a:solidFill>
              <a:schemeClr val="bg1"/>
            </a:solidFill>
            <a:ln w="4694"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2C54DE93-A74A-D743-A7E9-54BBCA6BFA51}"/>
                </a:ext>
              </a:extLst>
            </p:cNvPr>
            <p:cNvSpPr/>
            <p:nvPr/>
          </p:nvSpPr>
          <p:spPr>
            <a:xfrm>
              <a:off x="3006915" y="2761803"/>
              <a:ext cx="176922" cy="545408"/>
            </a:xfrm>
            <a:custGeom>
              <a:avLst/>
              <a:gdLst>
                <a:gd name="connsiteX0" fmla="*/ 20430 w 176922"/>
                <a:gd name="connsiteY0" fmla="*/ 0 h 545408"/>
                <a:gd name="connsiteX1" fmla="*/ 156492 w 176922"/>
                <a:gd name="connsiteY1" fmla="*/ 0 h 545408"/>
                <a:gd name="connsiteX2" fmla="*/ 176922 w 176922"/>
                <a:gd name="connsiteY2" fmla="*/ 20430 h 545408"/>
                <a:gd name="connsiteX3" fmla="*/ 176922 w 176922"/>
                <a:gd name="connsiteY3" fmla="*/ 524983 h 545408"/>
                <a:gd name="connsiteX4" fmla="*/ 156492 w 176922"/>
                <a:gd name="connsiteY4" fmla="*/ 545409 h 545408"/>
                <a:gd name="connsiteX5" fmla="*/ 20430 w 176922"/>
                <a:gd name="connsiteY5" fmla="*/ 545409 h 545408"/>
                <a:gd name="connsiteX6" fmla="*/ 0 w 176922"/>
                <a:gd name="connsiteY6" fmla="*/ 524983 h 545408"/>
                <a:gd name="connsiteX7" fmla="*/ 0 w 176922"/>
                <a:gd name="connsiteY7" fmla="*/ 20430 h 545408"/>
                <a:gd name="connsiteX8" fmla="*/ 20430 w 176922"/>
                <a:gd name="connsiteY8" fmla="*/ 0 h 54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22" h="545408">
                  <a:moveTo>
                    <a:pt x="20430" y="0"/>
                  </a:moveTo>
                  <a:lnTo>
                    <a:pt x="156492" y="0"/>
                  </a:lnTo>
                  <a:cubicBezTo>
                    <a:pt x="167671" y="0"/>
                    <a:pt x="176922" y="9252"/>
                    <a:pt x="176922" y="20430"/>
                  </a:cubicBezTo>
                  <a:lnTo>
                    <a:pt x="176922" y="524983"/>
                  </a:lnTo>
                  <a:cubicBezTo>
                    <a:pt x="176922" y="536162"/>
                    <a:pt x="167671" y="545409"/>
                    <a:pt x="156492" y="545409"/>
                  </a:cubicBezTo>
                  <a:lnTo>
                    <a:pt x="20430" y="545409"/>
                  </a:lnTo>
                  <a:cubicBezTo>
                    <a:pt x="9252" y="545409"/>
                    <a:pt x="0" y="536162"/>
                    <a:pt x="0" y="524983"/>
                  </a:cubicBezTo>
                  <a:lnTo>
                    <a:pt x="0" y="20430"/>
                  </a:lnTo>
                  <a:cubicBezTo>
                    <a:pt x="0" y="9252"/>
                    <a:pt x="9252" y="0"/>
                    <a:pt x="20430" y="0"/>
                  </a:cubicBezTo>
                  <a:close/>
                </a:path>
              </a:pathLst>
            </a:custGeom>
            <a:solidFill>
              <a:schemeClr val="bg1"/>
            </a:solidFill>
            <a:ln w="4694"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892C5F6A-A132-2747-81A2-D4D9739149F9}"/>
                </a:ext>
              </a:extLst>
            </p:cNvPr>
            <p:cNvSpPr/>
            <p:nvPr/>
          </p:nvSpPr>
          <p:spPr>
            <a:xfrm>
              <a:off x="2734434" y="2901356"/>
              <a:ext cx="176922" cy="405855"/>
            </a:xfrm>
            <a:custGeom>
              <a:avLst/>
              <a:gdLst>
                <a:gd name="connsiteX0" fmla="*/ 20430 w 176922"/>
                <a:gd name="connsiteY0" fmla="*/ 0 h 405855"/>
                <a:gd name="connsiteX1" fmla="*/ 156492 w 176922"/>
                <a:gd name="connsiteY1" fmla="*/ 0 h 405855"/>
                <a:gd name="connsiteX2" fmla="*/ 176923 w 176922"/>
                <a:gd name="connsiteY2" fmla="*/ 20430 h 405855"/>
                <a:gd name="connsiteX3" fmla="*/ 176923 w 176922"/>
                <a:gd name="connsiteY3" fmla="*/ 385430 h 405855"/>
                <a:gd name="connsiteX4" fmla="*/ 156492 w 176922"/>
                <a:gd name="connsiteY4" fmla="*/ 405856 h 405855"/>
                <a:gd name="connsiteX5" fmla="*/ 20430 w 176922"/>
                <a:gd name="connsiteY5" fmla="*/ 405856 h 405855"/>
                <a:gd name="connsiteX6" fmla="*/ 0 w 176922"/>
                <a:gd name="connsiteY6" fmla="*/ 385430 h 405855"/>
                <a:gd name="connsiteX7" fmla="*/ 0 w 176922"/>
                <a:gd name="connsiteY7" fmla="*/ 20430 h 405855"/>
                <a:gd name="connsiteX8" fmla="*/ 20430 w 176922"/>
                <a:gd name="connsiteY8" fmla="*/ 0 h 40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22" h="405855">
                  <a:moveTo>
                    <a:pt x="20430" y="0"/>
                  </a:moveTo>
                  <a:lnTo>
                    <a:pt x="156492" y="0"/>
                  </a:lnTo>
                  <a:cubicBezTo>
                    <a:pt x="167671" y="0"/>
                    <a:pt x="176923" y="9252"/>
                    <a:pt x="176923" y="20430"/>
                  </a:cubicBezTo>
                  <a:lnTo>
                    <a:pt x="176923" y="385430"/>
                  </a:lnTo>
                  <a:cubicBezTo>
                    <a:pt x="176923" y="396609"/>
                    <a:pt x="167671" y="405856"/>
                    <a:pt x="156492" y="405856"/>
                  </a:cubicBezTo>
                  <a:lnTo>
                    <a:pt x="20430" y="405856"/>
                  </a:lnTo>
                  <a:cubicBezTo>
                    <a:pt x="9252" y="405856"/>
                    <a:pt x="0" y="396609"/>
                    <a:pt x="0" y="385430"/>
                  </a:cubicBezTo>
                  <a:lnTo>
                    <a:pt x="0" y="20430"/>
                  </a:lnTo>
                  <a:cubicBezTo>
                    <a:pt x="0" y="9252"/>
                    <a:pt x="9252" y="0"/>
                    <a:pt x="20430" y="0"/>
                  </a:cubicBezTo>
                  <a:close/>
                </a:path>
              </a:pathLst>
            </a:custGeom>
            <a:solidFill>
              <a:schemeClr val="bg1"/>
            </a:solidFill>
            <a:ln w="4694"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D782CC85-0DF1-C74C-8EDA-5C7A4096AADF}"/>
                </a:ext>
              </a:extLst>
            </p:cNvPr>
            <p:cNvSpPr/>
            <p:nvPr/>
          </p:nvSpPr>
          <p:spPr>
            <a:xfrm>
              <a:off x="2643466" y="3266699"/>
              <a:ext cx="919247" cy="56277"/>
            </a:xfrm>
            <a:custGeom>
              <a:avLst/>
              <a:gdLst>
                <a:gd name="connsiteX0" fmla="*/ 20430 w 919247"/>
                <a:gd name="connsiteY0" fmla="*/ 56277 h 56277"/>
                <a:gd name="connsiteX1" fmla="*/ 0 w 919247"/>
                <a:gd name="connsiteY1" fmla="*/ 28141 h 56277"/>
                <a:gd name="connsiteX2" fmla="*/ 20430 w 919247"/>
                <a:gd name="connsiteY2" fmla="*/ 0 h 56277"/>
                <a:gd name="connsiteX3" fmla="*/ 898817 w 919247"/>
                <a:gd name="connsiteY3" fmla="*/ 0 h 56277"/>
                <a:gd name="connsiteX4" fmla="*/ 919247 w 919247"/>
                <a:gd name="connsiteY4" fmla="*/ 28141 h 56277"/>
                <a:gd name="connsiteX5" fmla="*/ 898817 w 919247"/>
                <a:gd name="connsiteY5" fmla="*/ 56277 h 5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47" h="56277">
                  <a:moveTo>
                    <a:pt x="20430" y="56277"/>
                  </a:moveTo>
                  <a:cubicBezTo>
                    <a:pt x="9252" y="56277"/>
                    <a:pt x="0" y="43558"/>
                    <a:pt x="0" y="28141"/>
                  </a:cubicBezTo>
                  <a:cubicBezTo>
                    <a:pt x="0" y="12334"/>
                    <a:pt x="9252" y="0"/>
                    <a:pt x="20430" y="0"/>
                  </a:cubicBezTo>
                  <a:lnTo>
                    <a:pt x="898817" y="0"/>
                  </a:lnTo>
                  <a:cubicBezTo>
                    <a:pt x="909995" y="0"/>
                    <a:pt x="919247" y="12720"/>
                    <a:pt x="919247" y="28141"/>
                  </a:cubicBezTo>
                  <a:cubicBezTo>
                    <a:pt x="919247" y="43943"/>
                    <a:pt x="909995" y="56277"/>
                    <a:pt x="898817" y="56277"/>
                  </a:cubicBezTo>
                  <a:close/>
                </a:path>
              </a:pathLst>
            </a:custGeom>
            <a:solidFill>
              <a:schemeClr val="bg1"/>
            </a:solidFill>
            <a:ln w="4694"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2F1E06A3-FFDA-AA40-8467-4FE7C2027E3A}"/>
                </a:ext>
              </a:extLst>
            </p:cNvPr>
            <p:cNvSpPr/>
            <p:nvPr/>
          </p:nvSpPr>
          <p:spPr>
            <a:xfrm>
              <a:off x="3485992" y="3386602"/>
              <a:ext cx="319539" cy="596644"/>
            </a:xfrm>
            <a:custGeom>
              <a:avLst/>
              <a:gdLst>
                <a:gd name="connsiteX0" fmla="*/ 144158 w 319539"/>
                <a:gd name="connsiteY0" fmla="*/ 596644 h 596644"/>
                <a:gd name="connsiteX1" fmla="*/ 144158 w 319539"/>
                <a:gd name="connsiteY1" fmla="*/ 537285 h 596644"/>
                <a:gd name="connsiteX2" fmla="*/ 71694 w 319539"/>
                <a:gd name="connsiteY2" fmla="*/ 517240 h 596644"/>
                <a:gd name="connsiteX3" fmla="*/ 23513 w 319539"/>
                <a:gd name="connsiteY3" fmla="*/ 470990 h 596644"/>
                <a:gd name="connsiteX4" fmla="*/ 0 w 319539"/>
                <a:gd name="connsiteY4" fmla="*/ 393131 h 596644"/>
                <a:gd name="connsiteX5" fmla="*/ 59745 w 319539"/>
                <a:gd name="connsiteY5" fmla="*/ 381953 h 596644"/>
                <a:gd name="connsiteX6" fmla="*/ 84028 w 319539"/>
                <a:gd name="connsiteY6" fmla="*/ 452106 h 596644"/>
                <a:gd name="connsiteX7" fmla="*/ 143773 w 319539"/>
                <a:gd name="connsiteY7" fmla="*/ 487177 h 596644"/>
                <a:gd name="connsiteX8" fmla="*/ 143773 w 319539"/>
                <a:gd name="connsiteY8" fmla="*/ 298719 h 596644"/>
                <a:gd name="connsiteX9" fmla="*/ 68997 w 319539"/>
                <a:gd name="connsiteY9" fmla="*/ 270578 h 596644"/>
                <a:gd name="connsiteX10" fmla="*/ 25444 w 319539"/>
                <a:gd name="connsiteY10" fmla="*/ 226640 h 596644"/>
                <a:gd name="connsiteX11" fmla="*/ 10022 w 319539"/>
                <a:gd name="connsiteY11" fmla="*/ 163042 h 596644"/>
                <a:gd name="connsiteX12" fmla="*/ 54736 w 319539"/>
                <a:gd name="connsiteY12" fmla="*/ 60515 h 596644"/>
                <a:gd name="connsiteX13" fmla="*/ 143773 w 319539"/>
                <a:gd name="connsiteY13" fmla="*/ 28136 h 596644"/>
                <a:gd name="connsiteX14" fmla="*/ 143773 w 319539"/>
                <a:gd name="connsiteY14" fmla="*/ 0 h 596644"/>
                <a:gd name="connsiteX15" fmla="*/ 178849 w 319539"/>
                <a:gd name="connsiteY15" fmla="*/ 0 h 596644"/>
                <a:gd name="connsiteX16" fmla="*/ 178849 w 319539"/>
                <a:gd name="connsiteY16" fmla="*/ 28136 h 596644"/>
                <a:gd name="connsiteX17" fmla="*/ 260951 w 319539"/>
                <a:gd name="connsiteY17" fmla="*/ 58199 h 596644"/>
                <a:gd name="connsiteX18" fmla="*/ 307590 w 319539"/>
                <a:gd name="connsiteY18" fmla="*/ 146850 h 596644"/>
                <a:gd name="connsiteX19" fmla="*/ 246304 w 319539"/>
                <a:gd name="connsiteY19" fmla="*/ 156102 h 596644"/>
                <a:gd name="connsiteX20" fmla="*/ 224333 w 319539"/>
                <a:gd name="connsiteY20" fmla="*/ 102527 h 596644"/>
                <a:gd name="connsiteX21" fmla="*/ 178849 w 319539"/>
                <a:gd name="connsiteY21" fmla="*/ 77859 h 596644"/>
                <a:gd name="connsiteX22" fmla="*/ 178849 w 319539"/>
                <a:gd name="connsiteY22" fmla="*/ 248612 h 596644"/>
                <a:gd name="connsiteX23" fmla="*/ 238209 w 319539"/>
                <a:gd name="connsiteY23" fmla="*/ 265959 h 596644"/>
                <a:gd name="connsiteX24" fmla="*/ 283307 w 319539"/>
                <a:gd name="connsiteY24" fmla="*/ 295637 h 596644"/>
                <a:gd name="connsiteX25" fmla="*/ 310288 w 319539"/>
                <a:gd name="connsiteY25" fmla="*/ 337263 h 596644"/>
                <a:gd name="connsiteX26" fmla="*/ 319539 w 319539"/>
                <a:gd name="connsiteY26" fmla="*/ 389297 h 596644"/>
                <a:gd name="connsiteX27" fmla="*/ 280225 w 319539"/>
                <a:gd name="connsiteY27" fmla="*/ 492209 h 596644"/>
                <a:gd name="connsiteX28" fmla="*/ 178854 w 319539"/>
                <a:gd name="connsiteY28" fmla="*/ 536538 h 596644"/>
                <a:gd name="connsiteX29" fmla="*/ 178854 w 319539"/>
                <a:gd name="connsiteY29" fmla="*/ 596282 h 596644"/>
                <a:gd name="connsiteX30" fmla="*/ 143777 w 319539"/>
                <a:gd name="connsiteY30" fmla="*/ 596282 h 596644"/>
                <a:gd name="connsiteX31" fmla="*/ 144158 w 319539"/>
                <a:gd name="connsiteY31" fmla="*/ 77478 h 596644"/>
                <a:gd name="connsiteX32" fmla="*/ 89812 w 319539"/>
                <a:gd name="connsiteY32" fmla="*/ 105229 h 596644"/>
                <a:gd name="connsiteX33" fmla="*/ 69767 w 319539"/>
                <a:gd name="connsiteY33" fmla="*/ 158419 h 596644"/>
                <a:gd name="connsiteX34" fmla="*/ 86730 w 319539"/>
                <a:gd name="connsiteY34" fmla="*/ 209297 h 596644"/>
                <a:gd name="connsiteX35" fmla="*/ 144163 w 319539"/>
                <a:gd name="connsiteY35" fmla="*/ 242061 h 596644"/>
                <a:gd name="connsiteX36" fmla="*/ 179234 w 319539"/>
                <a:gd name="connsiteY36" fmla="*/ 487186 h 596644"/>
                <a:gd name="connsiteX37" fmla="*/ 236282 w 319539"/>
                <a:gd name="connsiteY37" fmla="*/ 457124 h 596644"/>
                <a:gd name="connsiteX38" fmla="*/ 259024 w 319539"/>
                <a:gd name="connsiteY38" fmla="*/ 393526 h 596644"/>
                <a:gd name="connsiteX39" fmla="*/ 243217 w 319539"/>
                <a:gd name="connsiteY39" fmla="*/ 341877 h 596644"/>
                <a:gd name="connsiteX40" fmla="*/ 179620 w 319539"/>
                <a:gd name="connsiteY40" fmla="*/ 306801 h 596644"/>
                <a:gd name="connsiteX41" fmla="*/ 179620 w 319539"/>
                <a:gd name="connsiteY41" fmla="*/ 487191 h 59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9539" h="596644">
                  <a:moveTo>
                    <a:pt x="144158" y="596644"/>
                  </a:moveTo>
                  <a:lnTo>
                    <a:pt x="144158" y="537285"/>
                  </a:lnTo>
                  <a:cubicBezTo>
                    <a:pt x="114481" y="533432"/>
                    <a:pt x="90583" y="526877"/>
                    <a:pt x="71694" y="517240"/>
                  </a:cubicBezTo>
                  <a:cubicBezTo>
                    <a:pt x="53190" y="507607"/>
                    <a:pt x="37003" y="492186"/>
                    <a:pt x="23513" y="470990"/>
                  </a:cubicBezTo>
                  <a:cubicBezTo>
                    <a:pt x="10022" y="449789"/>
                    <a:pt x="2312" y="423579"/>
                    <a:pt x="0" y="393131"/>
                  </a:cubicBezTo>
                  <a:lnTo>
                    <a:pt x="59745" y="381953"/>
                  </a:lnTo>
                  <a:cubicBezTo>
                    <a:pt x="64368" y="413942"/>
                    <a:pt x="72464" y="437070"/>
                    <a:pt x="84028" y="452106"/>
                  </a:cubicBezTo>
                  <a:cubicBezTo>
                    <a:pt x="100601" y="473302"/>
                    <a:pt x="120645" y="484865"/>
                    <a:pt x="143773" y="487177"/>
                  </a:cubicBezTo>
                  <a:lnTo>
                    <a:pt x="143773" y="298719"/>
                  </a:lnTo>
                  <a:cubicBezTo>
                    <a:pt x="119490" y="294091"/>
                    <a:pt x="94436" y="284839"/>
                    <a:pt x="68997" y="270578"/>
                  </a:cubicBezTo>
                  <a:cubicBezTo>
                    <a:pt x="50112" y="260170"/>
                    <a:pt x="35462" y="245524"/>
                    <a:pt x="25444" y="226640"/>
                  </a:cubicBezTo>
                  <a:cubicBezTo>
                    <a:pt x="15036" y="208136"/>
                    <a:pt x="10022" y="186936"/>
                    <a:pt x="10022" y="163042"/>
                  </a:cubicBezTo>
                  <a:cubicBezTo>
                    <a:pt x="10022" y="121026"/>
                    <a:pt x="25059" y="86725"/>
                    <a:pt x="54736" y="60515"/>
                  </a:cubicBezTo>
                  <a:cubicBezTo>
                    <a:pt x="74781" y="42782"/>
                    <a:pt x="104458" y="32375"/>
                    <a:pt x="143773" y="28136"/>
                  </a:cubicBezTo>
                  <a:lnTo>
                    <a:pt x="143773" y="0"/>
                  </a:lnTo>
                  <a:lnTo>
                    <a:pt x="178849" y="0"/>
                  </a:lnTo>
                  <a:lnTo>
                    <a:pt x="178849" y="28136"/>
                  </a:lnTo>
                  <a:cubicBezTo>
                    <a:pt x="213155" y="31219"/>
                    <a:pt x="240520" y="41626"/>
                    <a:pt x="260951" y="58199"/>
                  </a:cubicBezTo>
                  <a:cubicBezTo>
                    <a:pt x="286775" y="79785"/>
                    <a:pt x="302577" y="109077"/>
                    <a:pt x="307590" y="146850"/>
                  </a:cubicBezTo>
                  <a:lnTo>
                    <a:pt x="246304" y="156102"/>
                  </a:lnTo>
                  <a:cubicBezTo>
                    <a:pt x="242832" y="132975"/>
                    <a:pt x="235511" y="114861"/>
                    <a:pt x="224333" y="102527"/>
                  </a:cubicBezTo>
                  <a:cubicBezTo>
                    <a:pt x="213155" y="90193"/>
                    <a:pt x="198123" y="82097"/>
                    <a:pt x="178849" y="77859"/>
                  </a:cubicBezTo>
                  <a:lnTo>
                    <a:pt x="178849" y="248612"/>
                  </a:lnTo>
                  <a:cubicBezTo>
                    <a:pt x="208531" y="256322"/>
                    <a:pt x="228571" y="262102"/>
                    <a:pt x="238209" y="265959"/>
                  </a:cubicBezTo>
                  <a:cubicBezTo>
                    <a:pt x="256712" y="274051"/>
                    <a:pt x="271744" y="284073"/>
                    <a:pt x="283307" y="295637"/>
                  </a:cubicBezTo>
                  <a:cubicBezTo>
                    <a:pt x="294871" y="307200"/>
                    <a:pt x="304123" y="321076"/>
                    <a:pt x="310288" y="337263"/>
                  </a:cubicBezTo>
                  <a:cubicBezTo>
                    <a:pt x="316457" y="353455"/>
                    <a:pt x="319539" y="370798"/>
                    <a:pt x="319539" y="389297"/>
                  </a:cubicBezTo>
                  <a:cubicBezTo>
                    <a:pt x="319539" y="430543"/>
                    <a:pt x="306435" y="464459"/>
                    <a:pt x="280225" y="492209"/>
                  </a:cubicBezTo>
                  <a:cubicBezTo>
                    <a:pt x="254015" y="519580"/>
                    <a:pt x="220480" y="534226"/>
                    <a:pt x="178854" y="536538"/>
                  </a:cubicBezTo>
                  <a:lnTo>
                    <a:pt x="178854" y="596282"/>
                  </a:lnTo>
                  <a:lnTo>
                    <a:pt x="143777" y="596282"/>
                  </a:lnTo>
                  <a:close/>
                  <a:moveTo>
                    <a:pt x="144158" y="77478"/>
                  </a:moveTo>
                  <a:cubicBezTo>
                    <a:pt x="121031" y="80946"/>
                    <a:pt x="102917" y="90198"/>
                    <a:pt x="89812" y="105229"/>
                  </a:cubicBezTo>
                  <a:cubicBezTo>
                    <a:pt x="76707" y="120260"/>
                    <a:pt x="69767" y="137993"/>
                    <a:pt x="69767" y="158419"/>
                  </a:cubicBezTo>
                  <a:cubicBezTo>
                    <a:pt x="69767" y="178464"/>
                    <a:pt x="75551" y="195422"/>
                    <a:pt x="86730" y="209297"/>
                  </a:cubicBezTo>
                  <a:cubicBezTo>
                    <a:pt x="97908" y="222787"/>
                    <a:pt x="117178" y="233966"/>
                    <a:pt x="144163" y="242061"/>
                  </a:cubicBezTo>
                  <a:close/>
                  <a:moveTo>
                    <a:pt x="179234" y="487186"/>
                  </a:moveTo>
                  <a:cubicBezTo>
                    <a:pt x="202362" y="484490"/>
                    <a:pt x="221246" y="474467"/>
                    <a:pt x="236282" y="457124"/>
                  </a:cubicBezTo>
                  <a:cubicBezTo>
                    <a:pt x="251313" y="440161"/>
                    <a:pt x="259024" y="418961"/>
                    <a:pt x="259024" y="393526"/>
                  </a:cubicBezTo>
                  <a:cubicBezTo>
                    <a:pt x="259024" y="371940"/>
                    <a:pt x="253625" y="354592"/>
                    <a:pt x="243217" y="341877"/>
                  </a:cubicBezTo>
                  <a:cubicBezTo>
                    <a:pt x="232424" y="328772"/>
                    <a:pt x="211228" y="317209"/>
                    <a:pt x="179620" y="306801"/>
                  </a:cubicBezTo>
                  <a:lnTo>
                    <a:pt x="179620" y="487191"/>
                  </a:lnTo>
                  <a:close/>
                </a:path>
              </a:pathLst>
            </a:custGeom>
            <a:solidFill>
              <a:srgbClr val="ECD169"/>
            </a:solidFill>
            <a:ln w="4694"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DBF438EF-4991-1A45-81CE-E774251FD519}"/>
                </a:ext>
              </a:extLst>
            </p:cNvPr>
            <p:cNvSpPr/>
            <p:nvPr/>
          </p:nvSpPr>
          <p:spPr>
            <a:xfrm>
              <a:off x="3863349" y="3293327"/>
              <a:ext cx="277504" cy="218530"/>
            </a:xfrm>
            <a:custGeom>
              <a:avLst/>
              <a:gdLst>
                <a:gd name="connsiteX0" fmla="*/ 0 w 277504"/>
                <a:gd name="connsiteY0" fmla="*/ 0 h 218530"/>
                <a:gd name="connsiteX1" fmla="*/ 277504 w 277504"/>
                <a:gd name="connsiteY1" fmla="*/ 159941 h 218530"/>
                <a:gd name="connsiteX2" fmla="*/ 58956 w 277504"/>
                <a:gd name="connsiteY2" fmla="*/ 218530 h 218530"/>
              </a:gdLst>
              <a:ahLst/>
              <a:cxnLst>
                <a:cxn ang="0">
                  <a:pos x="connsiteX0" y="connsiteY0"/>
                </a:cxn>
                <a:cxn ang="0">
                  <a:pos x="connsiteX1" y="connsiteY1"/>
                </a:cxn>
                <a:cxn ang="0">
                  <a:pos x="connsiteX2" y="connsiteY2"/>
                </a:cxn>
              </a:cxnLst>
              <a:rect l="l" t="t" r="r" b="b"/>
              <a:pathLst>
                <a:path w="277504" h="218530">
                  <a:moveTo>
                    <a:pt x="0" y="0"/>
                  </a:moveTo>
                  <a:lnTo>
                    <a:pt x="277504" y="159941"/>
                  </a:lnTo>
                  <a:lnTo>
                    <a:pt x="58956" y="218530"/>
                  </a:lnTo>
                  <a:close/>
                </a:path>
              </a:pathLst>
            </a:custGeom>
            <a:solidFill>
              <a:srgbClr val="ECD169"/>
            </a:solidFill>
            <a:ln w="4694"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36630959-9F86-9F46-8FE4-298BFC824B99}"/>
                </a:ext>
              </a:extLst>
            </p:cNvPr>
            <p:cNvSpPr/>
            <p:nvPr/>
          </p:nvSpPr>
          <p:spPr>
            <a:xfrm>
              <a:off x="1802921" y="4355236"/>
              <a:ext cx="1248" cy="1468"/>
            </a:xfrm>
            <a:custGeom>
              <a:avLst/>
              <a:gdLst>
                <a:gd name="connsiteX0" fmla="*/ 1318 w 1248"/>
                <a:gd name="connsiteY0" fmla="*/ 1956 h 1468"/>
                <a:gd name="connsiteX1" fmla="*/ 1024 w 1248"/>
                <a:gd name="connsiteY1" fmla="*/ 2030 h 1468"/>
                <a:gd name="connsiteX2" fmla="*/ 804 w 1248"/>
                <a:gd name="connsiteY2" fmla="*/ 2030 h 1468"/>
                <a:gd name="connsiteX3" fmla="*/ 290 w 1248"/>
                <a:gd name="connsiteY3" fmla="*/ 1883 h 1468"/>
                <a:gd name="connsiteX4" fmla="*/ 70 w 1248"/>
                <a:gd name="connsiteY4" fmla="*/ 1369 h 1468"/>
                <a:gd name="connsiteX5" fmla="*/ 290 w 1248"/>
                <a:gd name="connsiteY5" fmla="*/ 781 h 1468"/>
                <a:gd name="connsiteX6" fmla="*/ 804 w 1248"/>
                <a:gd name="connsiteY6" fmla="*/ 561 h 1468"/>
                <a:gd name="connsiteX7" fmla="*/ 1024 w 1248"/>
                <a:gd name="connsiteY7" fmla="*/ 635 h 1468"/>
                <a:gd name="connsiteX8" fmla="*/ 1318 w 1248"/>
                <a:gd name="connsiteY8" fmla="*/ 708 h 1468"/>
                <a:gd name="connsiteX9" fmla="*/ 1318 w 1248"/>
                <a:gd name="connsiteY9" fmla="*/ 1002 h 1468"/>
                <a:gd name="connsiteX10" fmla="*/ 1098 w 1248"/>
                <a:gd name="connsiteY10" fmla="*/ 928 h 1468"/>
                <a:gd name="connsiteX11" fmla="*/ 878 w 1248"/>
                <a:gd name="connsiteY11" fmla="*/ 855 h 1468"/>
                <a:gd name="connsiteX12" fmla="*/ 584 w 1248"/>
                <a:gd name="connsiteY12" fmla="*/ 1002 h 1468"/>
                <a:gd name="connsiteX13" fmla="*/ 511 w 1248"/>
                <a:gd name="connsiteY13" fmla="*/ 1369 h 1468"/>
                <a:gd name="connsiteX14" fmla="*/ 584 w 1248"/>
                <a:gd name="connsiteY14" fmla="*/ 1663 h 1468"/>
                <a:gd name="connsiteX15" fmla="*/ 878 w 1248"/>
                <a:gd name="connsiteY15" fmla="*/ 1809 h 1468"/>
                <a:gd name="connsiteX16" fmla="*/ 1098 w 1248"/>
                <a:gd name="connsiteY16" fmla="*/ 1809 h 1468"/>
                <a:gd name="connsiteX17" fmla="*/ 1318 w 1248"/>
                <a:gd name="connsiteY17" fmla="*/ 1663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8" h="1468">
                  <a:moveTo>
                    <a:pt x="1318" y="1956"/>
                  </a:moveTo>
                  <a:cubicBezTo>
                    <a:pt x="1208" y="2011"/>
                    <a:pt x="1116" y="2030"/>
                    <a:pt x="1024" y="2030"/>
                  </a:cubicBezTo>
                  <a:lnTo>
                    <a:pt x="804" y="2030"/>
                  </a:lnTo>
                  <a:cubicBezTo>
                    <a:pt x="602" y="2030"/>
                    <a:pt x="437" y="1993"/>
                    <a:pt x="290" y="1883"/>
                  </a:cubicBezTo>
                  <a:cubicBezTo>
                    <a:pt x="143" y="1736"/>
                    <a:pt x="70" y="1571"/>
                    <a:pt x="70" y="1369"/>
                  </a:cubicBezTo>
                  <a:cubicBezTo>
                    <a:pt x="70" y="1130"/>
                    <a:pt x="143" y="928"/>
                    <a:pt x="290" y="781"/>
                  </a:cubicBezTo>
                  <a:cubicBezTo>
                    <a:pt x="437" y="635"/>
                    <a:pt x="602" y="561"/>
                    <a:pt x="804" y="561"/>
                  </a:cubicBezTo>
                  <a:cubicBezTo>
                    <a:pt x="896" y="561"/>
                    <a:pt x="969" y="598"/>
                    <a:pt x="1024" y="635"/>
                  </a:cubicBezTo>
                  <a:cubicBezTo>
                    <a:pt x="1116" y="635"/>
                    <a:pt x="1208" y="671"/>
                    <a:pt x="1318" y="708"/>
                  </a:cubicBezTo>
                  <a:lnTo>
                    <a:pt x="1318" y="1002"/>
                  </a:lnTo>
                  <a:cubicBezTo>
                    <a:pt x="1208" y="965"/>
                    <a:pt x="1135" y="928"/>
                    <a:pt x="1098" y="928"/>
                  </a:cubicBezTo>
                  <a:cubicBezTo>
                    <a:pt x="1043" y="892"/>
                    <a:pt x="969" y="855"/>
                    <a:pt x="878" y="855"/>
                  </a:cubicBezTo>
                  <a:cubicBezTo>
                    <a:pt x="731" y="855"/>
                    <a:pt x="621" y="910"/>
                    <a:pt x="584" y="1002"/>
                  </a:cubicBezTo>
                  <a:cubicBezTo>
                    <a:pt x="529" y="1057"/>
                    <a:pt x="511" y="1185"/>
                    <a:pt x="511" y="1369"/>
                  </a:cubicBezTo>
                  <a:cubicBezTo>
                    <a:pt x="511" y="1479"/>
                    <a:pt x="529" y="1571"/>
                    <a:pt x="584" y="1663"/>
                  </a:cubicBezTo>
                  <a:cubicBezTo>
                    <a:pt x="621" y="1773"/>
                    <a:pt x="731" y="1809"/>
                    <a:pt x="878" y="1809"/>
                  </a:cubicBezTo>
                  <a:lnTo>
                    <a:pt x="1098" y="1809"/>
                  </a:lnTo>
                  <a:cubicBezTo>
                    <a:pt x="1135" y="1773"/>
                    <a:pt x="1208" y="1718"/>
                    <a:pt x="1318" y="1663"/>
                  </a:cubicBezTo>
                  <a:close/>
                </a:path>
              </a:pathLst>
            </a:custGeom>
            <a:solidFill>
              <a:srgbClr val="000000"/>
            </a:solidFill>
            <a:ln w="4694"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6A708D2-7370-B34F-B71F-8C23ED0E0C2A}"/>
                </a:ext>
              </a:extLst>
            </p:cNvPr>
            <p:cNvSpPr/>
            <p:nvPr/>
          </p:nvSpPr>
          <p:spPr>
            <a:xfrm>
              <a:off x="1804408" y="4355603"/>
              <a:ext cx="807" cy="1101"/>
            </a:xfrm>
            <a:custGeom>
              <a:avLst/>
              <a:gdLst>
                <a:gd name="connsiteX0" fmla="*/ 878 w 807"/>
                <a:gd name="connsiteY0" fmla="*/ 928 h 1101"/>
                <a:gd name="connsiteX1" fmla="*/ 731 w 807"/>
                <a:gd name="connsiteY1" fmla="*/ 855 h 1101"/>
                <a:gd name="connsiteX2" fmla="*/ 511 w 807"/>
                <a:gd name="connsiteY2" fmla="*/ 928 h 1101"/>
                <a:gd name="connsiteX3" fmla="*/ 437 w 807"/>
                <a:gd name="connsiteY3" fmla="*/ 1149 h 1101"/>
                <a:gd name="connsiteX4" fmla="*/ 437 w 807"/>
                <a:gd name="connsiteY4" fmla="*/ 1663 h 1101"/>
                <a:gd name="connsiteX5" fmla="*/ 70 w 807"/>
                <a:gd name="connsiteY5" fmla="*/ 1663 h 1101"/>
                <a:gd name="connsiteX6" fmla="*/ 70 w 807"/>
                <a:gd name="connsiteY6" fmla="*/ 635 h 1101"/>
                <a:gd name="connsiteX7" fmla="*/ 437 w 807"/>
                <a:gd name="connsiteY7" fmla="*/ 635 h 1101"/>
                <a:gd name="connsiteX8" fmla="*/ 437 w 807"/>
                <a:gd name="connsiteY8" fmla="*/ 781 h 1101"/>
                <a:gd name="connsiteX9" fmla="*/ 584 w 807"/>
                <a:gd name="connsiteY9" fmla="*/ 635 h 1101"/>
                <a:gd name="connsiteX10" fmla="*/ 731 w 807"/>
                <a:gd name="connsiteY10" fmla="*/ 561 h 1101"/>
                <a:gd name="connsiteX11" fmla="*/ 804 w 807"/>
                <a:gd name="connsiteY11" fmla="*/ 561 h 1101"/>
                <a:gd name="connsiteX12" fmla="*/ 878 w 807"/>
                <a:gd name="connsiteY12" fmla="*/ 561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 h="1101">
                  <a:moveTo>
                    <a:pt x="878" y="928"/>
                  </a:moveTo>
                  <a:cubicBezTo>
                    <a:pt x="823" y="892"/>
                    <a:pt x="768" y="855"/>
                    <a:pt x="731" y="855"/>
                  </a:cubicBezTo>
                  <a:cubicBezTo>
                    <a:pt x="621" y="855"/>
                    <a:pt x="548" y="892"/>
                    <a:pt x="511" y="928"/>
                  </a:cubicBezTo>
                  <a:cubicBezTo>
                    <a:pt x="456" y="983"/>
                    <a:pt x="437" y="1057"/>
                    <a:pt x="437" y="1149"/>
                  </a:cubicBezTo>
                  <a:lnTo>
                    <a:pt x="437" y="1663"/>
                  </a:lnTo>
                  <a:lnTo>
                    <a:pt x="70" y="1663"/>
                  </a:lnTo>
                  <a:lnTo>
                    <a:pt x="70" y="635"/>
                  </a:lnTo>
                  <a:lnTo>
                    <a:pt x="437" y="635"/>
                  </a:lnTo>
                  <a:lnTo>
                    <a:pt x="437" y="781"/>
                  </a:lnTo>
                  <a:cubicBezTo>
                    <a:pt x="474" y="690"/>
                    <a:pt x="529" y="635"/>
                    <a:pt x="584" y="635"/>
                  </a:cubicBezTo>
                  <a:cubicBezTo>
                    <a:pt x="621" y="598"/>
                    <a:pt x="676" y="561"/>
                    <a:pt x="731" y="561"/>
                  </a:cubicBezTo>
                  <a:lnTo>
                    <a:pt x="804" y="561"/>
                  </a:lnTo>
                  <a:lnTo>
                    <a:pt x="878" y="561"/>
                  </a:lnTo>
                  <a:close/>
                </a:path>
              </a:pathLst>
            </a:custGeom>
            <a:solidFill>
              <a:srgbClr val="000000"/>
            </a:solidFill>
            <a:ln w="4694"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D5B256C8-89DE-E24A-93F8-941A23E2E00F}"/>
                </a:ext>
              </a:extLst>
            </p:cNvPr>
            <p:cNvSpPr/>
            <p:nvPr/>
          </p:nvSpPr>
          <p:spPr>
            <a:xfrm>
              <a:off x="1805289" y="4355603"/>
              <a:ext cx="1101" cy="1101"/>
            </a:xfrm>
            <a:custGeom>
              <a:avLst/>
              <a:gdLst>
                <a:gd name="connsiteX0" fmla="*/ 1172 w 1101"/>
                <a:gd name="connsiteY0" fmla="*/ 1149 h 1101"/>
                <a:gd name="connsiteX1" fmla="*/ 1172 w 1101"/>
                <a:gd name="connsiteY1" fmla="*/ 1222 h 1101"/>
                <a:gd name="connsiteX2" fmla="*/ 438 w 1101"/>
                <a:gd name="connsiteY2" fmla="*/ 1222 h 1101"/>
                <a:gd name="connsiteX3" fmla="*/ 511 w 1101"/>
                <a:gd name="connsiteY3" fmla="*/ 1442 h 1101"/>
                <a:gd name="connsiteX4" fmla="*/ 731 w 1101"/>
                <a:gd name="connsiteY4" fmla="*/ 1442 h 1101"/>
                <a:gd name="connsiteX5" fmla="*/ 878 w 1101"/>
                <a:gd name="connsiteY5" fmla="*/ 1442 h 1101"/>
                <a:gd name="connsiteX6" fmla="*/ 1172 w 1101"/>
                <a:gd name="connsiteY6" fmla="*/ 1295 h 1101"/>
                <a:gd name="connsiteX7" fmla="*/ 1172 w 1101"/>
                <a:gd name="connsiteY7" fmla="*/ 1589 h 1101"/>
                <a:gd name="connsiteX8" fmla="*/ 878 w 1101"/>
                <a:gd name="connsiteY8" fmla="*/ 1663 h 1101"/>
                <a:gd name="connsiteX9" fmla="*/ 658 w 1101"/>
                <a:gd name="connsiteY9" fmla="*/ 1663 h 1101"/>
                <a:gd name="connsiteX10" fmla="*/ 217 w 1101"/>
                <a:gd name="connsiteY10" fmla="*/ 1516 h 1101"/>
                <a:gd name="connsiteX11" fmla="*/ 71 w 1101"/>
                <a:gd name="connsiteY11" fmla="*/ 1149 h 1101"/>
                <a:gd name="connsiteX12" fmla="*/ 217 w 1101"/>
                <a:gd name="connsiteY12" fmla="*/ 708 h 1101"/>
                <a:gd name="connsiteX13" fmla="*/ 658 w 1101"/>
                <a:gd name="connsiteY13" fmla="*/ 561 h 1101"/>
                <a:gd name="connsiteX14" fmla="*/ 1025 w 1101"/>
                <a:gd name="connsiteY14" fmla="*/ 708 h 1101"/>
                <a:gd name="connsiteX15" fmla="*/ 1172 w 1101"/>
                <a:gd name="connsiteY15" fmla="*/ 1149 h 1101"/>
                <a:gd name="connsiteX16" fmla="*/ 878 w 1101"/>
                <a:gd name="connsiteY16" fmla="*/ 1002 h 1101"/>
                <a:gd name="connsiteX17" fmla="*/ 805 w 1101"/>
                <a:gd name="connsiteY17" fmla="*/ 928 h 1101"/>
                <a:gd name="connsiteX18" fmla="*/ 658 w 1101"/>
                <a:gd name="connsiteY18" fmla="*/ 855 h 1101"/>
                <a:gd name="connsiteX19" fmla="*/ 511 w 1101"/>
                <a:gd name="connsiteY19" fmla="*/ 928 h 1101"/>
                <a:gd name="connsiteX20" fmla="*/ 438 w 1101"/>
                <a:gd name="connsiteY20"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1" h="1101">
                  <a:moveTo>
                    <a:pt x="1172" y="1149"/>
                  </a:moveTo>
                  <a:lnTo>
                    <a:pt x="1172" y="1222"/>
                  </a:lnTo>
                  <a:lnTo>
                    <a:pt x="438" y="1222"/>
                  </a:lnTo>
                  <a:cubicBezTo>
                    <a:pt x="438" y="1332"/>
                    <a:pt x="456" y="1406"/>
                    <a:pt x="511" y="1442"/>
                  </a:cubicBezTo>
                  <a:lnTo>
                    <a:pt x="731" y="1442"/>
                  </a:lnTo>
                  <a:lnTo>
                    <a:pt x="878" y="1442"/>
                  </a:lnTo>
                  <a:cubicBezTo>
                    <a:pt x="970" y="1406"/>
                    <a:pt x="1062" y="1350"/>
                    <a:pt x="1172" y="1295"/>
                  </a:cubicBezTo>
                  <a:lnTo>
                    <a:pt x="1172" y="1589"/>
                  </a:lnTo>
                  <a:cubicBezTo>
                    <a:pt x="1062" y="1644"/>
                    <a:pt x="970" y="1663"/>
                    <a:pt x="878" y="1663"/>
                  </a:cubicBezTo>
                  <a:lnTo>
                    <a:pt x="658" y="1663"/>
                  </a:lnTo>
                  <a:cubicBezTo>
                    <a:pt x="456" y="1663"/>
                    <a:pt x="309" y="1626"/>
                    <a:pt x="217" y="1516"/>
                  </a:cubicBezTo>
                  <a:cubicBezTo>
                    <a:pt x="107" y="1424"/>
                    <a:pt x="71" y="1295"/>
                    <a:pt x="71" y="1149"/>
                  </a:cubicBezTo>
                  <a:cubicBezTo>
                    <a:pt x="71" y="965"/>
                    <a:pt x="107" y="818"/>
                    <a:pt x="217" y="708"/>
                  </a:cubicBezTo>
                  <a:cubicBezTo>
                    <a:pt x="309" y="616"/>
                    <a:pt x="456" y="561"/>
                    <a:pt x="658" y="561"/>
                  </a:cubicBezTo>
                  <a:cubicBezTo>
                    <a:pt x="805" y="561"/>
                    <a:pt x="915" y="616"/>
                    <a:pt x="1025" y="708"/>
                  </a:cubicBezTo>
                  <a:cubicBezTo>
                    <a:pt x="1117" y="818"/>
                    <a:pt x="1172" y="965"/>
                    <a:pt x="1172" y="1149"/>
                  </a:cubicBezTo>
                  <a:close/>
                  <a:moveTo>
                    <a:pt x="878" y="1002"/>
                  </a:moveTo>
                  <a:cubicBezTo>
                    <a:pt x="878" y="965"/>
                    <a:pt x="841" y="928"/>
                    <a:pt x="805" y="928"/>
                  </a:cubicBezTo>
                  <a:cubicBezTo>
                    <a:pt x="750" y="892"/>
                    <a:pt x="695" y="855"/>
                    <a:pt x="658" y="855"/>
                  </a:cubicBezTo>
                  <a:cubicBezTo>
                    <a:pt x="603" y="855"/>
                    <a:pt x="548" y="892"/>
                    <a:pt x="511" y="928"/>
                  </a:cubicBezTo>
                  <a:cubicBezTo>
                    <a:pt x="456" y="928"/>
                    <a:pt x="438" y="965"/>
                    <a:pt x="438" y="1002"/>
                  </a:cubicBezTo>
                  <a:close/>
                </a:path>
              </a:pathLst>
            </a:custGeom>
            <a:solidFill>
              <a:srgbClr val="000000"/>
            </a:solidFill>
            <a:ln w="4694"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03DD3AB6-F98D-AB42-A032-E3319BFD4E2D}"/>
                </a:ext>
              </a:extLst>
            </p:cNvPr>
            <p:cNvSpPr/>
            <p:nvPr/>
          </p:nvSpPr>
          <p:spPr>
            <a:xfrm>
              <a:off x="1806592" y="4355603"/>
              <a:ext cx="1101" cy="1101"/>
            </a:xfrm>
            <a:custGeom>
              <a:avLst/>
              <a:gdLst>
                <a:gd name="connsiteX0" fmla="*/ 658 w 1101"/>
                <a:gd name="connsiteY0" fmla="*/ 1149 h 1101"/>
                <a:gd name="connsiteX1" fmla="*/ 438 w 1101"/>
                <a:gd name="connsiteY1" fmla="*/ 1222 h 1101"/>
                <a:gd name="connsiteX2" fmla="*/ 438 w 1101"/>
                <a:gd name="connsiteY2" fmla="*/ 1295 h 1101"/>
                <a:gd name="connsiteX3" fmla="*/ 438 w 1101"/>
                <a:gd name="connsiteY3" fmla="*/ 1442 h 1101"/>
                <a:gd name="connsiteX4" fmla="*/ 585 w 1101"/>
                <a:gd name="connsiteY4" fmla="*/ 1442 h 1101"/>
                <a:gd name="connsiteX5" fmla="*/ 732 w 1101"/>
                <a:gd name="connsiteY5" fmla="*/ 1369 h 1101"/>
                <a:gd name="connsiteX6" fmla="*/ 805 w 1101"/>
                <a:gd name="connsiteY6" fmla="*/ 1222 h 1101"/>
                <a:gd name="connsiteX7" fmla="*/ 805 w 1101"/>
                <a:gd name="connsiteY7" fmla="*/ 1149 h 1101"/>
                <a:gd name="connsiteX8" fmla="*/ 1172 w 1101"/>
                <a:gd name="connsiteY8" fmla="*/ 1075 h 1101"/>
                <a:gd name="connsiteX9" fmla="*/ 1172 w 1101"/>
                <a:gd name="connsiteY9" fmla="*/ 1663 h 1101"/>
                <a:gd name="connsiteX10" fmla="*/ 805 w 1101"/>
                <a:gd name="connsiteY10" fmla="*/ 1663 h 1101"/>
                <a:gd name="connsiteX11" fmla="*/ 805 w 1101"/>
                <a:gd name="connsiteY11" fmla="*/ 1516 h 1101"/>
                <a:gd name="connsiteX12" fmla="*/ 658 w 1101"/>
                <a:gd name="connsiteY12" fmla="*/ 1663 h 1101"/>
                <a:gd name="connsiteX13" fmla="*/ 438 w 1101"/>
                <a:gd name="connsiteY13" fmla="*/ 1663 h 1101"/>
                <a:gd name="connsiteX14" fmla="*/ 144 w 1101"/>
                <a:gd name="connsiteY14" fmla="*/ 1589 h 1101"/>
                <a:gd name="connsiteX15" fmla="*/ 71 w 1101"/>
                <a:gd name="connsiteY15" fmla="*/ 1295 h 1101"/>
                <a:gd name="connsiteX16" fmla="*/ 218 w 1101"/>
                <a:gd name="connsiteY16" fmla="*/ 1075 h 1101"/>
                <a:gd name="connsiteX17" fmla="*/ 585 w 1101"/>
                <a:gd name="connsiteY17" fmla="*/ 1002 h 1101"/>
                <a:gd name="connsiteX18" fmla="*/ 805 w 1101"/>
                <a:gd name="connsiteY18" fmla="*/ 1002 h 1101"/>
                <a:gd name="connsiteX19" fmla="*/ 732 w 1101"/>
                <a:gd name="connsiteY19" fmla="*/ 855 h 1101"/>
                <a:gd name="connsiteX20" fmla="*/ 511 w 1101"/>
                <a:gd name="connsiteY20" fmla="*/ 855 h 1101"/>
                <a:gd name="connsiteX21" fmla="*/ 291 w 1101"/>
                <a:gd name="connsiteY21" fmla="*/ 855 h 1101"/>
                <a:gd name="connsiteX22" fmla="*/ 144 w 1101"/>
                <a:gd name="connsiteY22" fmla="*/ 855 h 1101"/>
                <a:gd name="connsiteX23" fmla="*/ 144 w 1101"/>
                <a:gd name="connsiteY23" fmla="*/ 635 h 1101"/>
                <a:gd name="connsiteX24" fmla="*/ 364 w 1101"/>
                <a:gd name="connsiteY24" fmla="*/ 635 h 1101"/>
                <a:gd name="connsiteX25" fmla="*/ 585 w 1101"/>
                <a:gd name="connsiteY25" fmla="*/ 561 h 1101"/>
                <a:gd name="connsiteX26" fmla="*/ 1025 w 1101"/>
                <a:gd name="connsiteY26" fmla="*/ 708 h 1101"/>
                <a:gd name="connsiteX27" fmla="*/ 1172 w 1101"/>
                <a:gd name="connsiteY27" fmla="*/ 1075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1" h="1101">
                  <a:moveTo>
                    <a:pt x="658" y="1149"/>
                  </a:moveTo>
                  <a:cubicBezTo>
                    <a:pt x="548" y="1149"/>
                    <a:pt x="475" y="1185"/>
                    <a:pt x="438" y="1222"/>
                  </a:cubicBezTo>
                  <a:lnTo>
                    <a:pt x="438" y="1295"/>
                  </a:lnTo>
                  <a:lnTo>
                    <a:pt x="438" y="1442"/>
                  </a:lnTo>
                  <a:lnTo>
                    <a:pt x="585" y="1442"/>
                  </a:lnTo>
                  <a:cubicBezTo>
                    <a:pt x="621" y="1442"/>
                    <a:pt x="676" y="1424"/>
                    <a:pt x="732" y="1369"/>
                  </a:cubicBezTo>
                  <a:cubicBezTo>
                    <a:pt x="768" y="1332"/>
                    <a:pt x="805" y="1277"/>
                    <a:pt x="805" y="1222"/>
                  </a:cubicBezTo>
                  <a:lnTo>
                    <a:pt x="805" y="1149"/>
                  </a:lnTo>
                  <a:close/>
                  <a:moveTo>
                    <a:pt x="1172" y="1075"/>
                  </a:moveTo>
                  <a:lnTo>
                    <a:pt x="1172" y="1663"/>
                  </a:lnTo>
                  <a:lnTo>
                    <a:pt x="805" y="1663"/>
                  </a:lnTo>
                  <a:lnTo>
                    <a:pt x="805" y="1516"/>
                  </a:lnTo>
                  <a:cubicBezTo>
                    <a:pt x="750" y="1571"/>
                    <a:pt x="695" y="1626"/>
                    <a:pt x="658" y="1663"/>
                  </a:cubicBezTo>
                  <a:lnTo>
                    <a:pt x="438" y="1663"/>
                  </a:lnTo>
                  <a:cubicBezTo>
                    <a:pt x="328" y="1663"/>
                    <a:pt x="236" y="1644"/>
                    <a:pt x="144" y="1589"/>
                  </a:cubicBezTo>
                  <a:cubicBezTo>
                    <a:pt x="89" y="1552"/>
                    <a:pt x="71" y="1442"/>
                    <a:pt x="71" y="1295"/>
                  </a:cubicBezTo>
                  <a:cubicBezTo>
                    <a:pt x="71" y="1204"/>
                    <a:pt x="107" y="1130"/>
                    <a:pt x="218" y="1075"/>
                  </a:cubicBezTo>
                  <a:cubicBezTo>
                    <a:pt x="309" y="1038"/>
                    <a:pt x="438" y="1002"/>
                    <a:pt x="585" y="1002"/>
                  </a:cubicBezTo>
                  <a:lnTo>
                    <a:pt x="805" y="1002"/>
                  </a:lnTo>
                  <a:cubicBezTo>
                    <a:pt x="805" y="910"/>
                    <a:pt x="768" y="855"/>
                    <a:pt x="732" y="855"/>
                  </a:cubicBezTo>
                  <a:lnTo>
                    <a:pt x="511" y="855"/>
                  </a:lnTo>
                  <a:lnTo>
                    <a:pt x="291" y="855"/>
                  </a:lnTo>
                  <a:lnTo>
                    <a:pt x="144" y="855"/>
                  </a:lnTo>
                  <a:lnTo>
                    <a:pt x="144" y="635"/>
                  </a:lnTo>
                  <a:lnTo>
                    <a:pt x="364" y="635"/>
                  </a:lnTo>
                  <a:cubicBezTo>
                    <a:pt x="456" y="598"/>
                    <a:pt x="530" y="561"/>
                    <a:pt x="585" y="561"/>
                  </a:cubicBezTo>
                  <a:cubicBezTo>
                    <a:pt x="768" y="561"/>
                    <a:pt x="915" y="616"/>
                    <a:pt x="1025" y="708"/>
                  </a:cubicBezTo>
                  <a:cubicBezTo>
                    <a:pt x="1117" y="818"/>
                    <a:pt x="1172" y="928"/>
                    <a:pt x="1172" y="1075"/>
                  </a:cubicBezTo>
                  <a:close/>
                </a:path>
              </a:pathLst>
            </a:custGeom>
            <a:solidFill>
              <a:srgbClr val="000000"/>
            </a:solidFill>
            <a:ln w="4694"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6193ABB-1D7E-5A42-ABB7-CDDC4FFC1326}"/>
                </a:ext>
              </a:extLst>
            </p:cNvPr>
            <p:cNvSpPr/>
            <p:nvPr/>
          </p:nvSpPr>
          <p:spPr>
            <a:xfrm>
              <a:off x="1807822" y="4355383"/>
              <a:ext cx="881" cy="1321"/>
            </a:xfrm>
            <a:custGeom>
              <a:avLst/>
              <a:gdLst>
                <a:gd name="connsiteX0" fmla="*/ 585 w 881"/>
                <a:gd name="connsiteY0" fmla="*/ 561 h 1321"/>
                <a:gd name="connsiteX1" fmla="*/ 585 w 881"/>
                <a:gd name="connsiteY1" fmla="*/ 855 h 1321"/>
                <a:gd name="connsiteX2" fmla="*/ 952 w 881"/>
                <a:gd name="connsiteY2" fmla="*/ 855 h 1321"/>
                <a:gd name="connsiteX3" fmla="*/ 952 w 881"/>
                <a:gd name="connsiteY3" fmla="*/ 1075 h 1321"/>
                <a:gd name="connsiteX4" fmla="*/ 585 w 881"/>
                <a:gd name="connsiteY4" fmla="*/ 1075 h 1321"/>
                <a:gd name="connsiteX5" fmla="*/ 585 w 881"/>
                <a:gd name="connsiteY5" fmla="*/ 1516 h 1321"/>
                <a:gd name="connsiteX6" fmla="*/ 585 w 881"/>
                <a:gd name="connsiteY6" fmla="*/ 1663 h 1321"/>
                <a:gd name="connsiteX7" fmla="*/ 732 w 881"/>
                <a:gd name="connsiteY7" fmla="*/ 1663 h 1321"/>
                <a:gd name="connsiteX8" fmla="*/ 879 w 881"/>
                <a:gd name="connsiteY8" fmla="*/ 1663 h 1321"/>
                <a:gd name="connsiteX9" fmla="*/ 879 w 881"/>
                <a:gd name="connsiteY9" fmla="*/ 1883 h 1321"/>
                <a:gd name="connsiteX10" fmla="*/ 658 w 881"/>
                <a:gd name="connsiteY10" fmla="*/ 1883 h 1321"/>
                <a:gd name="connsiteX11" fmla="*/ 291 w 881"/>
                <a:gd name="connsiteY11" fmla="*/ 1809 h 1321"/>
                <a:gd name="connsiteX12" fmla="*/ 218 w 881"/>
                <a:gd name="connsiteY12" fmla="*/ 1516 h 1321"/>
                <a:gd name="connsiteX13" fmla="*/ 218 w 881"/>
                <a:gd name="connsiteY13" fmla="*/ 1075 h 1321"/>
                <a:gd name="connsiteX14" fmla="*/ 71 w 881"/>
                <a:gd name="connsiteY14" fmla="*/ 1075 h 1321"/>
                <a:gd name="connsiteX15" fmla="*/ 71 w 881"/>
                <a:gd name="connsiteY15" fmla="*/ 855 h 1321"/>
                <a:gd name="connsiteX16" fmla="*/ 218 w 881"/>
                <a:gd name="connsiteY16" fmla="*/ 855 h 1321"/>
                <a:gd name="connsiteX17" fmla="*/ 218 w 881"/>
                <a:gd name="connsiteY17" fmla="*/ 561 h 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1" h="1321">
                  <a:moveTo>
                    <a:pt x="585" y="561"/>
                  </a:moveTo>
                  <a:lnTo>
                    <a:pt x="585" y="855"/>
                  </a:lnTo>
                  <a:lnTo>
                    <a:pt x="952" y="855"/>
                  </a:lnTo>
                  <a:lnTo>
                    <a:pt x="952" y="1075"/>
                  </a:lnTo>
                  <a:lnTo>
                    <a:pt x="585" y="1075"/>
                  </a:lnTo>
                  <a:lnTo>
                    <a:pt x="585" y="1516"/>
                  </a:lnTo>
                  <a:lnTo>
                    <a:pt x="585" y="1663"/>
                  </a:lnTo>
                  <a:lnTo>
                    <a:pt x="732" y="1663"/>
                  </a:lnTo>
                  <a:lnTo>
                    <a:pt x="879" y="1663"/>
                  </a:lnTo>
                  <a:lnTo>
                    <a:pt x="879" y="1883"/>
                  </a:lnTo>
                  <a:lnTo>
                    <a:pt x="658" y="1883"/>
                  </a:lnTo>
                  <a:cubicBezTo>
                    <a:pt x="512" y="1883"/>
                    <a:pt x="383" y="1864"/>
                    <a:pt x="291" y="1809"/>
                  </a:cubicBezTo>
                  <a:cubicBezTo>
                    <a:pt x="236" y="1773"/>
                    <a:pt x="218" y="1663"/>
                    <a:pt x="218" y="1516"/>
                  </a:cubicBezTo>
                  <a:lnTo>
                    <a:pt x="218" y="1075"/>
                  </a:lnTo>
                  <a:lnTo>
                    <a:pt x="71" y="1075"/>
                  </a:lnTo>
                  <a:lnTo>
                    <a:pt x="71" y="855"/>
                  </a:lnTo>
                  <a:lnTo>
                    <a:pt x="218" y="855"/>
                  </a:lnTo>
                  <a:lnTo>
                    <a:pt x="218" y="561"/>
                  </a:lnTo>
                  <a:close/>
                </a:path>
              </a:pathLst>
            </a:custGeom>
            <a:solidFill>
              <a:srgbClr val="000000"/>
            </a:solidFill>
            <a:ln w="4694"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42895BEF-15C8-F046-AA8D-FFA7D082F919}"/>
                </a:ext>
              </a:extLst>
            </p:cNvPr>
            <p:cNvSpPr/>
            <p:nvPr/>
          </p:nvSpPr>
          <p:spPr>
            <a:xfrm>
              <a:off x="1808813" y="4355603"/>
              <a:ext cx="1101" cy="1101"/>
            </a:xfrm>
            <a:custGeom>
              <a:avLst/>
              <a:gdLst>
                <a:gd name="connsiteX0" fmla="*/ 1173 w 1101"/>
                <a:gd name="connsiteY0" fmla="*/ 1149 h 1101"/>
                <a:gd name="connsiteX1" fmla="*/ 1173 w 1101"/>
                <a:gd name="connsiteY1" fmla="*/ 1222 h 1101"/>
                <a:gd name="connsiteX2" fmla="*/ 438 w 1101"/>
                <a:gd name="connsiteY2" fmla="*/ 1222 h 1101"/>
                <a:gd name="connsiteX3" fmla="*/ 512 w 1101"/>
                <a:gd name="connsiteY3" fmla="*/ 1442 h 1101"/>
                <a:gd name="connsiteX4" fmla="*/ 732 w 1101"/>
                <a:gd name="connsiteY4" fmla="*/ 1442 h 1101"/>
                <a:gd name="connsiteX5" fmla="*/ 879 w 1101"/>
                <a:gd name="connsiteY5" fmla="*/ 1442 h 1101"/>
                <a:gd name="connsiteX6" fmla="*/ 1173 w 1101"/>
                <a:gd name="connsiteY6" fmla="*/ 1295 h 1101"/>
                <a:gd name="connsiteX7" fmla="*/ 1173 w 1101"/>
                <a:gd name="connsiteY7" fmla="*/ 1589 h 1101"/>
                <a:gd name="connsiteX8" fmla="*/ 879 w 1101"/>
                <a:gd name="connsiteY8" fmla="*/ 1663 h 1101"/>
                <a:gd name="connsiteX9" fmla="*/ 659 w 1101"/>
                <a:gd name="connsiteY9" fmla="*/ 1663 h 1101"/>
                <a:gd name="connsiteX10" fmla="*/ 218 w 1101"/>
                <a:gd name="connsiteY10" fmla="*/ 1516 h 1101"/>
                <a:gd name="connsiteX11" fmla="*/ 71 w 1101"/>
                <a:gd name="connsiteY11" fmla="*/ 1149 h 1101"/>
                <a:gd name="connsiteX12" fmla="*/ 218 w 1101"/>
                <a:gd name="connsiteY12" fmla="*/ 708 h 1101"/>
                <a:gd name="connsiteX13" fmla="*/ 659 w 1101"/>
                <a:gd name="connsiteY13" fmla="*/ 561 h 1101"/>
                <a:gd name="connsiteX14" fmla="*/ 1026 w 1101"/>
                <a:gd name="connsiteY14" fmla="*/ 708 h 1101"/>
                <a:gd name="connsiteX15" fmla="*/ 1173 w 1101"/>
                <a:gd name="connsiteY15" fmla="*/ 1149 h 1101"/>
                <a:gd name="connsiteX16" fmla="*/ 879 w 1101"/>
                <a:gd name="connsiteY16" fmla="*/ 1002 h 1101"/>
                <a:gd name="connsiteX17" fmla="*/ 805 w 1101"/>
                <a:gd name="connsiteY17" fmla="*/ 928 h 1101"/>
                <a:gd name="connsiteX18" fmla="*/ 659 w 1101"/>
                <a:gd name="connsiteY18" fmla="*/ 855 h 1101"/>
                <a:gd name="connsiteX19" fmla="*/ 512 w 1101"/>
                <a:gd name="connsiteY19" fmla="*/ 928 h 1101"/>
                <a:gd name="connsiteX20" fmla="*/ 438 w 1101"/>
                <a:gd name="connsiteY20"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1" h="1101">
                  <a:moveTo>
                    <a:pt x="1173" y="1149"/>
                  </a:moveTo>
                  <a:lnTo>
                    <a:pt x="1173" y="1222"/>
                  </a:lnTo>
                  <a:lnTo>
                    <a:pt x="438" y="1222"/>
                  </a:lnTo>
                  <a:cubicBezTo>
                    <a:pt x="438" y="1332"/>
                    <a:pt x="457" y="1406"/>
                    <a:pt x="512" y="1442"/>
                  </a:cubicBezTo>
                  <a:lnTo>
                    <a:pt x="732" y="1442"/>
                  </a:lnTo>
                  <a:lnTo>
                    <a:pt x="879" y="1442"/>
                  </a:lnTo>
                  <a:cubicBezTo>
                    <a:pt x="971" y="1406"/>
                    <a:pt x="1062" y="1350"/>
                    <a:pt x="1173" y="1295"/>
                  </a:cubicBezTo>
                  <a:lnTo>
                    <a:pt x="1173" y="1589"/>
                  </a:lnTo>
                  <a:cubicBezTo>
                    <a:pt x="1062" y="1644"/>
                    <a:pt x="971" y="1663"/>
                    <a:pt x="879" y="1663"/>
                  </a:cubicBezTo>
                  <a:lnTo>
                    <a:pt x="659" y="1663"/>
                  </a:lnTo>
                  <a:cubicBezTo>
                    <a:pt x="457" y="1663"/>
                    <a:pt x="310" y="1626"/>
                    <a:pt x="218" y="1516"/>
                  </a:cubicBezTo>
                  <a:cubicBezTo>
                    <a:pt x="108" y="1424"/>
                    <a:pt x="71" y="1295"/>
                    <a:pt x="71" y="1149"/>
                  </a:cubicBezTo>
                  <a:cubicBezTo>
                    <a:pt x="71" y="965"/>
                    <a:pt x="108" y="818"/>
                    <a:pt x="218" y="708"/>
                  </a:cubicBezTo>
                  <a:cubicBezTo>
                    <a:pt x="310" y="616"/>
                    <a:pt x="457" y="561"/>
                    <a:pt x="659" y="561"/>
                  </a:cubicBezTo>
                  <a:cubicBezTo>
                    <a:pt x="805" y="561"/>
                    <a:pt x="916" y="616"/>
                    <a:pt x="1026" y="708"/>
                  </a:cubicBezTo>
                  <a:cubicBezTo>
                    <a:pt x="1117" y="818"/>
                    <a:pt x="1173" y="965"/>
                    <a:pt x="1173" y="1149"/>
                  </a:cubicBezTo>
                  <a:close/>
                  <a:moveTo>
                    <a:pt x="879" y="1002"/>
                  </a:moveTo>
                  <a:cubicBezTo>
                    <a:pt x="879" y="965"/>
                    <a:pt x="842" y="928"/>
                    <a:pt x="805" y="928"/>
                  </a:cubicBezTo>
                  <a:cubicBezTo>
                    <a:pt x="750" y="892"/>
                    <a:pt x="695" y="855"/>
                    <a:pt x="659" y="855"/>
                  </a:cubicBezTo>
                  <a:cubicBezTo>
                    <a:pt x="604" y="855"/>
                    <a:pt x="548" y="892"/>
                    <a:pt x="512" y="928"/>
                  </a:cubicBezTo>
                  <a:cubicBezTo>
                    <a:pt x="457" y="928"/>
                    <a:pt x="438" y="965"/>
                    <a:pt x="438" y="1002"/>
                  </a:cubicBezTo>
                  <a:close/>
                </a:path>
              </a:pathLst>
            </a:custGeom>
            <a:solidFill>
              <a:srgbClr val="000000"/>
            </a:solidFill>
            <a:ln w="4694"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FC4056B5-91F6-014E-8AAF-36B6C8FBDED4}"/>
                </a:ext>
              </a:extLst>
            </p:cNvPr>
            <p:cNvSpPr/>
            <p:nvPr/>
          </p:nvSpPr>
          <p:spPr>
            <a:xfrm>
              <a:off x="1810116" y="4355236"/>
              <a:ext cx="1101" cy="1468"/>
            </a:xfrm>
            <a:custGeom>
              <a:avLst/>
              <a:gdLst>
                <a:gd name="connsiteX0" fmla="*/ 879 w 1101"/>
                <a:gd name="connsiteY0" fmla="*/ 1149 h 1468"/>
                <a:gd name="connsiteX1" fmla="*/ 879 w 1101"/>
                <a:gd name="connsiteY1" fmla="*/ 561 h 1468"/>
                <a:gd name="connsiteX2" fmla="*/ 1173 w 1101"/>
                <a:gd name="connsiteY2" fmla="*/ 561 h 1468"/>
                <a:gd name="connsiteX3" fmla="*/ 1173 w 1101"/>
                <a:gd name="connsiteY3" fmla="*/ 2030 h 1468"/>
                <a:gd name="connsiteX4" fmla="*/ 879 w 1101"/>
                <a:gd name="connsiteY4" fmla="*/ 2030 h 1468"/>
                <a:gd name="connsiteX5" fmla="*/ 879 w 1101"/>
                <a:gd name="connsiteY5" fmla="*/ 1883 h 1468"/>
                <a:gd name="connsiteX6" fmla="*/ 732 w 1101"/>
                <a:gd name="connsiteY6" fmla="*/ 2030 h 1468"/>
                <a:gd name="connsiteX7" fmla="*/ 512 w 1101"/>
                <a:gd name="connsiteY7" fmla="*/ 2030 h 1468"/>
                <a:gd name="connsiteX8" fmla="*/ 218 w 1101"/>
                <a:gd name="connsiteY8" fmla="*/ 1883 h 1468"/>
                <a:gd name="connsiteX9" fmla="*/ 72 w 1101"/>
                <a:gd name="connsiteY9" fmla="*/ 1516 h 1468"/>
                <a:gd name="connsiteX10" fmla="*/ 218 w 1101"/>
                <a:gd name="connsiteY10" fmla="*/ 1075 h 1468"/>
                <a:gd name="connsiteX11" fmla="*/ 512 w 1101"/>
                <a:gd name="connsiteY11" fmla="*/ 928 h 1468"/>
                <a:gd name="connsiteX12" fmla="*/ 732 w 1101"/>
                <a:gd name="connsiteY12" fmla="*/ 1002 h 1468"/>
                <a:gd name="connsiteX13" fmla="*/ 879 w 1101"/>
                <a:gd name="connsiteY13" fmla="*/ 1149 h 1468"/>
                <a:gd name="connsiteX14" fmla="*/ 659 w 1101"/>
                <a:gd name="connsiteY14" fmla="*/ 1809 h 1468"/>
                <a:gd name="connsiteX15" fmla="*/ 806 w 1101"/>
                <a:gd name="connsiteY15" fmla="*/ 1736 h 1468"/>
                <a:gd name="connsiteX16" fmla="*/ 879 w 1101"/>
                <a:gd name="connsiteY16" fmla="*/ 1516 h 1468"/>
                <a:gd name="connsiteX17" fmla="*/ 806 w 1101"/>
                <a:gd name="connsiteY17" fmla="*/ 1295 h 1468"/>
                <a:gd name="connsiteX18" fmla="*/ 659 w 1101"/>
                <a:gd name="connsiteY18" fmla="*/ 1222 h 1468"/>
                <a:gd name="connsiteX19" fmla="*/ 439 w 1101"/>
                <a:gd name="connsiteY19" fmla="*/ 1295 h 1468"/>
                <a:gd name="connsiteX20" fmla="*/ 439 w 1101"/>
                <a:gd name="connsiteY20" fmla="*/ 1516 h 1468"/>
                <a:gd name="connsiteX21" fmla="*/ 439 w 1101"/>
                <a:gd name="connsiteY21" fmla="*/ 1736 h 1468"/>
                <a:gd name="connsiteX22" fmla="*/ 659 w 1101"/>
                <a:gd name="connsiteY22" fmla="*/ 1809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1" h="1468">
                  <a:moveTo>
                    <a:pt x="879" y="1149"/>
                  </a:moveTo>
                  <a:lnTo>
                    <a:pt x="879" y="561"/>
                  </a:lnTo>
                  <a:lnTo>
                    <a:pt x="1173" y="561"/>
                  </a:lnTo>
                  <a:lnTo>
                    <a:pt x="1173" y="2030"/>
                  </a:lnTo>
                  <a:lnTo>
                    <a:pt x="879" y="2030"/>
                  </a:lnTo>
                  <a:lnTo>
                    <a:pt x="879" y="1883"/>
                  </a:lnTo>
                  <a:cubicBezTo>
                    <a:pt x="824" y="1938"/>
                    <a:pt x="769" y="1993"/>
                    <a:pt x="732" y="2030"/>
                  </a:cubicBezTo>
                  <a:lnTo>
                    <a:pt x="512" y="2030"/>
                  </a:lnTo>
                  <a:cubicBezTo>
                    <a:pt x="402" y="2030"/>
                    <a:pt x="310" y="1993"/>
                    <a:pt x="218" y="1883"/>
                  </a:cubicBezTo>
                  <a:cubicBezTo>
                    <a:pt x="108" y="1791"/>
                    <a:pt x="72" y="1663"/>
                    <a:pt x="72" y="1516"/>
                  </a:cubicBezTo>
                  <a:cubicBezTo>
                    <a:pt x="72" y="1332"/>
                    <a:pt x="108" y="1185"/>
                    <a:pt x="218" y="1075"/>
                  </a:cubicBezTo>
                  <a:cubicBezTo>
                    <a:pt x="310" y="983"/>
                    <a:pt x="402" y="928"/>
                    <a:pt x="512" y="928"/>
                  </a:cubicBezTo>
                  <a:cubicBezTo>
                    <a:pt x="604" y="928"/>
                    <a:pt x="677" y="965"/>
                    <a:pt x="732" y="1002"/>
                  </a:cubicBezTo>
                  <a:cubicBezTo>
                    <a:pt x="769" y="1002"/>
                    <a:pt x="824" y="1057"/>
                    <a:pt x="879" y="1149"/>
                  </a:cubicBezTo>
                  <a:close/>
                  <a:moveTo>
                    <a:pt x="659" y="1809"/>
                  </a:moveTo>
                  <a:cubicBezTo>
                    <a:pt x="696" y="1809"/>
                    <a:pt x="751" y="1791"/>
                    <a:pt x="806" y="1736"/>
                  </a:cubicBezTo>
                  <a:cubicBezTo>
                    <a:pt x="842" y="1699"/>
                    <a:pt x="879" y="1626"/>
                    <a:pt x="879" y="1516"/>
                  </a:cubicBezTo>
                  <a:cubicBezTo>
                    <a:pt x="879" y="1424"/>
                    <a:pt x="842" y="1350"/>
                    <a:pt x="806" y="1295"/>
                  </a:cubicBezTo>
                  <a:cubicBezTo>
                    <a:pt x="751" y="1259"/>
                    <a:pt x="696" y="1222"/>
                    <a:pt x="659" y="1222"/>
                  </a:cubicBezTo>
                  <a:cubicBezTo>
                    <a:pt x="549" y="1222"/>
                    <a:pt x="475" y="1259"/>
                    <a:pt x="439" y="1295"/>
                  </a:cubicBezTo>
                  <a:lnTo>
                    <a:pt x="439" y="1516"/>
                  </a:lnTo>
                  <a:lnTo>
                    <a:pt x="439" y="1736"/>
                  </a:lnTo>
                  <a:cubicBezTo>
                    <a:pt x="475" y="1791"/>
                    <a:pt x="549" y="1809"/>
                    <a:pt x="659" y="1809"/>
                  </a:cubicBezTo>
                  <a:close/>
                </a:path>
              </a:pathLst>
            </a:custGeom>
            <a:solidFill>
              <a:srgbClr val="000000"/>
            </a:solidFill>
            <a:ln w="4694"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038F68BB-F825-DC42-978A-B0307C4770F9}"/>
                </a:ext>
              </a:extLst>
            </p:cNvPr>
            <p:cNvSpPr/>
            <p:nvPr/>
          </p:nvSpPr>
          <p:spPr>
            <a:xfrm>
              <a:off x="1812246" y="4355236"/>
              <a:ext cx="1174" cy="1468"/>
            </a:xfrm>
            <a:custGeom>
              <a:avLst/>
              <a:gdLst>
                <a:gd name="connsiteX0" fmla="*/ 659 w 1174"/>
                <a:gd name="connsiteY0" fmla="*/ 1809 h 1468"/>
                <a:gd name="connsiteX1" fmla="*/ 806 w 1174"/>
                <a:gd name="connsiteY1" fmla="*/ 1736 h 1468"/>
                <a:gd name="connsiteX2" fmla="*/ 880 w 1174"/>
                <a:gd name="connsiteY2" fmla="*/ 1516 h 1468"/>
                <a:gd name="connsiteX3" fmla="*/ 806 w 1174"/>
                <a:gd name="connsiteY3" fmla="*/ 1295 h 1468"/>
                <a:gd name="connsiteX4" fmla="*/ 659 w 1174"/>
                <a:gd name="connsiteY4" fmla="*/ 1222 h 1468"/>
                <a:gd name="connsiteX5" fmla="*/ 439 w 1174"/>
                <a:gd name="connsiteY5" fmla="*/ 1295 h 1468"/>
                <a:gd name="connsiteX6" fmla="*/ 439 w 1174"/>
                <a:gd name="connsiteY6" fmla="*/ 1516 h 1468"/>
                <a:gd name="connsiteX7" fmla="*/ 439 w 1174"/>
                <a:gd name="connsiteY7" fmla="*/ 1736 h 1468"/>
                <a:gd name="connsiteX8" fmla="*/ 659 w 1174"/>
                <a:gd name="connsiteY8" fmla="*/ 1809 h 1468"/>
                <a:gd name="connsiteX9" fmla="*/ 439 w 1174"/>
                <a:gd name="connsiteY9" fmla="*/ 1149 h 1468"/>
                <a:gd name="connsiteX10" fmla="*/ 586 w 1174"/>
                <a:gd name="connsiteY10" fmla="*/ 1002 h 1468"/>
                <a:gd name="connsiteX11" fmla="*/ 733 w 1174"/>
                <a:gd name="connsiteY11" fmla="*/ 928 h 1468"/>
                <a:gd name="connsiteX12" fmla="*/ 1100 w 1174"/>
                <a:gd name="connsiteY12" fmla="*/ 1075 h 1468"/>
                <a:gd name="connsiteX13" fmla="*/ 1247 w 1174"/>
                <a:gd name="connsiteY13" fmla="*/ 1516 h 1468"/>
                <a:gd name="connsiteX14" fmla="*/ 1100 w 1174"/>
                <a:gd name="connsiteY14" fmla="*/ 1883 h 1468"/>
                <a:gd name="connsiteX15" fmla="*/ 733 w 1174"/>
                <a:gd name="connsiteY15" fmla="*/ 2030 h 1468"/>
                <a:gd name="connsiteX16" fmla="*/ 586 w 1174"/>
                <a:gd name="connsiteY16" fmla="*/ 2030 h 1468"/>
                <a:gd name="connsiteX17" fmla="*/ 439 w 1174"/>
                <a:gd name="connsiteY17" fmla="*/ 1883 h 1468"/>
                <a:gd name="connsiteX18" fmla="*/ 439 w 1174"/>
                <a:gd name="connsiteY18" fmla="*/ 2030 h 1468"/>
                <a:gd name="connsiteX19" fmla="*/ 72 w 1174"/>
                <a:gd name="connsiteY19" fmla="*/ 2030 h 1468"/>
                <a:gd name="connsiteX20" fmla="*/ 72 w 1174"/>
                <a:gd name="connsiteY20" fmla="*/ 561 h 1468"/>
                <a:gd name="connsiteX21" fmla="*/ 439 w 1174"/>
                <a:gd name="connsiteY21" fmla="*/ 561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4" h="1468">
                  <a:moveTo>
                    <a:pt x="659" y="1809"/>
                  </a:moveTo>
                  <a:cubicBezTo>
                    <a:pt x="696" y="1809"/>
                    <a:pt x="751" y="1791"/>
                    <a:pt x="806" y="1736"/>
                  </a:cubicBezTo>
                  <a:cubicBezTo>
                    <a:pt x="843" y="1699"/>
                    <a:pt x="880" y="1626"/>
                    <a:pt x="880" y="1516"/>
                  </a:cubicBezTo>
                  <a:cubicBezTo>
                    <a:pt x="880" y="1424"/>
                    <a:pt x="843" y="1350"/>
                    <a:pt x="806" y="1295"/>
                  </a:cubicBezTo>
                  <a:cubicBezTo>
                    <a:pt x="751" y="1259"/>
                    <a:pt x="696" y="1222"/>
                    <a:pt x="659" y="1222"/>
                  </a:cubicBezTo>
                  <a:cubicBezTo>
                    <a:pt x="549" y="1222"/>
                    <a:pt x="476" y="1259"/>
                    <a:pt x="439" y="1295"/>
                  </a:cubicBezTo>
                  <a:lnTo>
                    <a:pt x="439" y="1516"/>
                  </a:lnTo>
                  <a:lnTo>
                    <a:pt x="439" y="1736"/>
                  </a:lnTo>
                  <a:cubicBezTo>
                    <a:pt x="476" y="1791"/>
                    <a:pt x="549" y="1809"/>
                    <a:pt x="659" y="1809"/>
                  </a:cubicBezTo>
                  <a:close/>
                  <a:moveTo>
                    <a:pt x="439" y="1149"/>
                  </a:moveTo>
                  <a:cubicBezTo>
                    <a:pt x="476" y="1057"/>
                    <a:pt x="531" y="1002"/>
                    <a:pt x="586" y="1002"/>
                  </a:cubicBezTo>
                  <a:cubicBezTo>
                    <a:pt x="623" y="965"/>
                    <a:pt x="678" y="928"/>
                    <a:pt x="733" y="928"/>
                  </a:cubicBezTo>
                  <a:cubicBezTo>
                    <a:pt x="880" y="928"/>
                    <a:pt x="990" y="983"/>
                    <a:pt x="1100" y="1075"/>
                  </a:cubicBezTo>
                  <a:cubicBezTo>
                    <a:pt x="1192" y="1185"/>
                    <a:pt x="1247" y="1332"/>
                    <a:pt x="1247" y="1516"/>
                  </a:cubicBezTo>
                  <a:cubicBezTo>
                    <a:pt x="1247" y="1663"/>
                    <a:pt x="1192" y="1791"/>
                    <a:pt x="1100" y="1883"/>
                  </a:cubicBezTo>
                  <a:cubicBezTo>
                    <a:pt x="990" y="1993"/>
                    <a:pt x="880" y="2030"/>
                    <a:pt x="733" y="2030"/>
                  </a:cubicBezTo>
                  <a:lnTo>
                    <a:pt x="586" y="2030"/>
                  </a:lnTo>
                  <a:cubicBezTo>
                    <a:pt x="531" y="1993"/>
                    <a:pt x="476" y="1938"/>
                    <a:pt x="439" y="1883"/>
                  </a:cubicBezTo>
                  <a:lnTo>
                    <a:pt x="439" y="2030"/>
                  </a:lnTo>
                  <a:lnTo>
                    <a:pt x="72" y="2030"/>
                  </a:lnTo>
                  <a:lnTo>
                    <a:pt x="72" y="561"/>
                  </a:lnTo>
                  <a:lnTo>
                    <a:pt x="439" y="561"/>
                  </a:lnTo>
                  <a:close/>
                </a:path>
              </a:pathLst>
            </a:custGeom>
            <a:solidFill>
              <a:srgbClr val="000000"/>
            </a:solidFill>
            <a:ln w="4694"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A040B169-F084-E442-879D-19C19D0F083B}"/>
                </a:ext>
              </a:extLst>
            </p:cNvPr>
            <p:cNvSpPr/>
            <p:nvPr/>
          </p:nvSpPr>
          <p:spPr>
            <a:xfrm>
              <a:off x="1813475" y="4355676"/>
              <a:ext cx="1248" cy="1468"/>
            </a:xfrm>
            <a:custGeom>
              <a:avLst/>
              <a:gdLst>
                <a:gd name="connsiteX0" fmla="*/ 72 w 1248"/>
                <a:gd name="connsiteY0" fmla="*/ 561 h 1468"/>
                <a:gd name="connsiteX1" fmla="*/ 439 w 1248"/>
                <a:gd name="connsiteY1" fmla="*/ 561 h 1468"/>
                <a:gd name="connsiteX2" fmla="*/ 733 w 1248"/>
                <a:gd name="connsiteY2" fmla="*/ 1222 h 1468"/>
                <a:gd name="connsiteX3" fmla="*/ 953 w 1248"/>
                <a:gd name="connsiteY3" fmla="*/ 561 h 1468"/>
                <a:gd name="connsiteX4" fmla="*/ 1320 w 1248"/>
                <a:gd name="connsiteY4" fmla="*/ 561 h 1468"/>
                <a:gd name="connsiteX5" fmla="*/ 880 w 1248"/>
                <a:gd name="connsiteY5" fmla="*/ 1663 h 1468"/>
                <a:gd name="connsiteX6" fmla="*/ 660 w 1248"/>
                <a:gd name="connsiteY6" fmla="*/ 1956 h 1468"/>
                <a:gd name="connsiteX7" fmla="*/ 439 w 1248"/>
                <a:gd name="connsiteY7" fmla="*/ 2030 h 1468"/>
                <a:gd name="connsiteX8" fmla="*/ 219 w 1248"/>
                <a:gd name="connsiteY8" fmla="*/ 2030 h 1468"/>
                <a:gd name="connsiteX9" fmla="*/ 219 w 1248"/>
                <a:gd name="connsiteY9" fmla="*/ 1736 h 1468"/>
                <a:gd name="connsiteX10" fmla="*/ 366 w 1248"/>
                <a:gd name="connsiteY10" fmla="*/ 1736 h 1468"/>
                <a:gd name="connsiteX11" fmla="*/ 439 w 1248"/>
                <a:gd name="connsiteY11" fmla="*/ 1736 h 1468"/>
                <a:gd name="connsiteX12" fmla="*/ 586 w 1248"/>
                <a:gd name="connsiteY12" fmla="*/ 1663 h 1468"/>
                <a:gd name="connsiteX13" fmla="*/ 586 w 1248"/>
                <a:gd name="connsiteY13" fmla="*/ 1589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 h="1468">
                  <a:moveTo>
                    <a:pt x="72" y="561"/>
                  </a:moveTo>
                  <a:lnTo>
                    <a:pt x="439" y="561"/>
                  </a:lnTo>
                  <a:lnTo>
                    <a:pt x="733" y="1222"/>
                  </a:lnTo>
                  <a:lnTo>
                    <a:pt x="953" y="561"/>
                  </a:lnTo>
                  <a:lnTo>
                    <a:pt x="1320" y="561"/>
                  </a:lnTo>
                  <a:lnTo>
                    <a:pt x="880" y="1663"/>
                  </a:lnTo>
                  <a:cubicBezTo>
                    <a:pt x="825" y="1809"/>
                    <a:pt x="751" y="1901"/>
                    <a:pt x="660" y="1956"/>
                  </a:cubicBezTo>
                  <a:cubicBezTo>
                    <a:pt x="605" y="1993"/>
                    <a:pt x="531" y="2030"/>
                    <a:pt x="439" y="2030"/>
                  </a:cubicBezTo>
                  <a:lnTo>
                    <a:pt x="219" y="2030"/>
                  </a:lnTo>
                  <a:lnTo>
                    <a:pt x="219" y="1736"/>
                  </a:lnTo>
                  <a:lnTo>
                    <a:pt x="366" y="1736"/>
                  </a:lnTo>
                  <a:lnTo>
                    <a:pt x="439" y="1736"/>
                  </a:lnTo>
                  <a:cubicBezTo>
                    <a:pt x="476" y="1736"/>
                    <a:pt x="531" y="1699"/>
                    <a:pt x="586" y="1663"/>
                  </a:cubicBezTo>
                  <a:lnTo>
                    <a:pt x="586" y="1589"/>
                  </a:lnTo>
                  <a:close/>
                </a:path>
              </a:pathLst>
            </a:custGeom>
            <a:solidFill>
              <a:srgbClr val="000000"/>
            </a:solidFill>
            <a:ln w="4694"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3F035B22-1526-FA45-B6C5-80A154194155}"/>
                </a:ext>
              </a:extLst>
            </p:cNvPr>
            <p:cNvSpPr/>
            <p:nvPr/>
          </p:nvSpPr>
          <p:spPr>
            <a:xfrm>
              <a:off x="1815476" y="4355309"/>
              <a:ext cx="1248" cy="1394"/>
            </a:xfrm>
            <a:custGeom>
              <a:avLst/>
              <a:gdLst>
                <a:gd name="connsiteX0" fmla="*/ 146 w 1248"/>
                <a:gd name="connsiteY0" fmla="*/ 561 h 1394"/>
                <a:gd name="connsiteX1" fmla="*/ 1321 w 1248"/>
                <a:gd name="connsiteY1" fmla="*/ 561 h 1394"/>
                <a:gd name="connsiteX2" fmla="*/ 1321 w 1248"/>
                <a:gd name="connsiteY2" fmla="*/ 781 h 1394"/>
                <a:gd name="connsiteX3" fmla="*/ 513 w 1248"/>
                <a:gd name="connsiteY3" fmla="*/ 1663 h 1394"/>
                <a:gd name="connsiteX4" fmla="*/ 1321 w 1248"/>
                <a:gd name="connsiteY4" fmla="*/ 1663 h 1394"/>
                <a:gd name="connsiteX5" fmla="*/ 1321 w 1248"/>
                <a:gd name="connsiteY5" fmla="*/ 1956 h 1394"/>
                <a:gd name="connsiteX6" fmla="*/ 73 w 1248"/>
                <a:gd name="connsiteY6" fmla="*/ 1956 h 1394"/>
                <a:gd name="connsiteX7" fmla="*/ 73 w 1248"/>
                <a:gd name="connsiteY7" fmla="*/ 1736 h 1394"/>
                <a:gd name="connsiteX8" fmla="*/ 807 w 1248"/>
                <a:gd name="connsiteY8" fmla="*/ 782 h 1394"/>
                <a:gd name="connsiteX9" fmla="*/ 146 w 1248"/>
                <a:gd name="connsiteY9" fmla="*/ 782 h 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 h="1394">
                  <a:moveTo>
                    <a:pt x="146" y="561"/>
                  </a:moveTo>
                  <a:lnTo>
                    <a:pt x="1321" y="561"/>
                  </a:lnTo>
                  <a:lnTo>
                    <a:pt x="1321" y="781"/>
                  </a:lnTo>
                  <a:lnTo>
                    <a:pt x="513" y="1663"/>
                  </a:lnTo>
                  <a:lnTo>
                    <a:pt x="1321" y="1663"/>
                  </a:lnTo>
                  <a:lnTo>
                    <a:pt x="1321" y="1956"/>
                  </a:lnTo>
                  <a:lnTo>
                    <a:pt x="73" y="1956"/>
                  </a:lnTo>
                  <a:lnTo>
                    <a:pt x="73" y="1736"/>
                  </a:lnTo>
                  <a:lnTo>
                    <a:pt x="807" y="782"/>
                  </a:lnTo>
                  <a:lnTo>
                    <a:pt x="146" y="782"/>
                  </a:lnTo>
                  <a:close/>
                </a:path>
              </a:pathLst>
            </a:custGeom>
            <a:solidFill>
              <a:srgbClr val="000000"/>
            </a:solidFill>
            <a:ln w="4694"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AE242526-E9D0-7440-8640-E7F9DABDCBBC}"/>
                </a:ext>
              </a:extLst>
            </p:cNvPr>
            <p:cNvSpPr/>
            <p:nvPr/>
          </p:nvSpPr>
          <p:spPr>
            <a:xfrm>
              <a:off x="1816871" y="4355603"/>
              <a:ext cx="1101" cy="1101"/>
            </a:xfrm>
            <a:custGeom>
              <a:avLst/>
              <a:gdLst>
                <a:gd name="connsiteX0" fmla="*/ 660 w 1101"/>
                <a:gd name="connsiteY0" fmla="*/ 1149 h 1101"/>
                <a:gd name="connsiteX1" fmla="*/ 440 w 1101"/>
                <a:gd name="connsiteY1" fmla="*/ 1222 h 1101"/>
                <a:gd name="connsiteX2" fmla="*/ 440 w 1101"/>
                <a:gd name="connsiteY2" fmla="*/ 1295 h 1101"/>
                <a:gd name="connsiteX3" fmla="*/ 440 w 1101"/>
                <a:gd name="connsiteY3" fmla="*/ 1442 h 1101"/>
                <a:gd name="connsiteX4" fmla="*/ 587 w 1101"/>
                <a:gd name="connsiteY4" fmla="*/ 1442 h 1101"/>
                <a:gd name="connsiteX5" fmla="*/ 734 w 1101"/>
                <a:gd name="connsiteY5" fmla="*/ 1369 h 1101"/>
                <a:gd name="connsiteX6" fmla="*/ 807 w 1101"/>
                <a:gd name="connsiteY6" fmla="*/ 1222 h 1101"/>
                <a:gd name="connsiteX7" fmla="*/ 807 w 1101"/>
                <a:gd name="connsiteY7" fmla="*/ 1149 h 1101"/>
                <a:gd name="connsiteX8" fmla="*/ 1174 w 1101"/>
                <a:gd name="connsiteY8" fmla="*/ 1075 h 1101"/>
                <a:gd name="connsiteX9" fmla="*/ 1174 w 1101"/>
                <a:gd name="connsiteY9" fmla="*/ 1663 h 1101"/>
                <a:gd name="connsiteX10" fmla="*/ 807 w 1101"/>
                <a:gd name="connsiteY10" fmla="*/ 1663 h 1101"/>
                <a:gd name="connsiteX11" fmla="*/ 807 w 1101"/>
                <a:gd name="connsiteY11" fmla="*/ 1516 h 1101"/>
                <a:gd name="connsiteX12" fmla="*/ 660 w 1101"/>
                <a:gd name="connsiteY12" fmla="*/ 1663 h 1101"/>
                <a:gd name="connsiteX13" fmla="*/ 440 w 1101"/>
                <a:gd name="connsiteY13" fmla="*/ 1663 h 1101"/>
                <a:gd name="connsiteX14" fmla="*/ 146 w 1101"/>
                <a:gd name="connsiteY14" fmla="*/ 1589 h 1101"/>
                <a:gd name="connsiteX15" fmla="*/ 73 w 1101"/>
                <a:gd name="connsiteY15" fmla="*/ 1295 h 1101"/>
                <a:gd name="connsiteX16" fmla="*/ 220 w 1101"/>
                <a:gd name="connsiteY16" fmla="*/ 1075 h 1101"/>
                <a:gd name="connsiteX17" fmla="*/ 587 w 1101"/>
                <a:gd name="connsiteY17" fmla="*/ 1002 h 1101"/>
                <a:gd name="connsiteX18" fmla="*/ 807 w 1101"/>
                <a:gd name="connsiteY18" fmla="*/ 1002 h 1101"/>
                <a:gd name="connsiteX19" fmla="*/ 734 w 1101"/>
                <a:gd name="connsiteY19" fmla="*/ 855 h 1101"/>
                <a:gd name="connsiteX20" fmla="*/ 513 w 1101"/>
                <a:gd name="connsiteY20" fmla="*/ 855 h 1101"/>
                <a:gd name="connsiteX21" fmla="*/ 293 w 1101"/>
                <a:gd name="connsiteY21" fmla="*/ 855 h 1101"/>
                <a:gd name="connsiteX22" fmla="*/ 146 w 1101"/>
                <a:gd name="connsiteY22" fmla="*/ 855 h 1101"/>
                <a:gd name="connsiteX23" fmla="*/ 146 w 1101"/>
                <a:gd name="connsiteY23" fmla="*/ 635 h 1101"/>
                <a:gd name="connsiteX24" fmla="*/ 367 w 1101"/>
                <a:gd name="connsiteY24" fmla="*/ 635 h 1101"/>
                <a:gd name="connsiteX25" fmla="*/ 587 w 1101"/>
                <a:gd name="connsiteY25" fmla="*/ 561 h 1101"/>
                <a:gd name="connsiteX26" fmla="*/ 1027 w 1101"/>
                <a:gd name="connsiteY26" fmla="*/ 708 h 1101"/>
                <a:gd name="connsiteX27" fmla="*/ 1174 w 1101"/>
                <a:gd name="connsiteY27" fmla="*/ 1075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1" h="1101">
                  <a:moveTo>
                    <a:pt x="660" y="1149"/>
                  </a:moveTo>
                  <a:cubicBezTo>
                    <a:pt x="550" y="1149"/>
                    <a:pt x="477" y="1185"/>
                    <a:pt x="440" y="1222"/>
                  </a:cubicBezTo>
                  <a:lnTo>
                    <a:pt x="440" y="1295"/>
                  </a:lnTo>
                  <a:lnTo>
                    <a:pt x="440" y="1442"/>
                  </a:lnTo>
                  <a:lnTo>
                    <a:pt x="587" y="1442"/>
                  </a:lnTo>
                  <a:cubicBezTo>
                    <a:pt x="624" y="1442"/>
                    <a:pt x="679" y="1424"/>
                    <a:pt x="734" y="1369"/>
                  </a:cubicBezTo>
                  <a:cubicBezTo>
                    <a:pt x="770" y="1332"/>
                    <a:pt x="807" y="1277"/>
                    <a:pt x="807" y="1222"/>
                  </a:cubicBezTo>
                  <a:lnTo>
                    <a:pt x="807" y="1149"/>
                  </a:lnTo>
                  <a:close/>
                  <a:moveTo>
                    <a:pt x="1174" y="1075"/>
                  </a:moveTo>
                  <a:lnTo>
                    <a:pt x="1174" y="1663"/>
                  </a:lnTo>
                  <a:lnTo>
                    <a:pt x="807" y="1663"/>
                  </a:lnTo>
                  <a:lnTo>
                    <a:pt x="807" y="1516"/>
                  </a:lnTo>
                  <a:cubicBezTo>
                    <a:pt x="752" y="1571"/>
                    <a:pt x="697" y="1626"/>
                    <a:pt x="660" y="1663"/>
                  </a:cubicBezTo>
                  <a:lnTo>
                    <a:pt x="440" y="1663"/>
                  </a:lnTo>
                  <a:cubicBezTo>
                    <a:pt x="330" y="1663"/>
                    <a:pt x="238" y="1644"/>
                    <a:pt x="146" y="1589"/>
                  </a:cubicBezTo>
                  <a:cubicBezTo>
                    <a:pt x="91" y="1552"/>
                    <a:pt x="73" y="1442"/>
                    <a:pt x="73" y="1295"/>
                  </a:cubicBezTo>
                  <a:cubicBezTo>
                    <a:pt x="73" y="1204"/>
                    <a:pt x="110" y="1130"/>
                    <a:pt x="220" y="1075"/>
                  </a:cubicBezTo>
                  <a:cubicBezTo>
                    <a:pt x="312" y="1038"/>
                    <a:pt x="440" y="1002"/>
                    <a:pt x="587" y="1002"/>
                  </a:cubicBezTo>
                  <a:lnTo>
                    <a:pt x="807" y="1002"/>
                  </a:lnTo>
                  <a:cubicBezTo>
                    <a:pt x="807" y="910"/>
                    <a:pt x="770" y="855"/>
                    <a:pt x="734" y="855"/>
                  </a:cubicBezTo>
                  <a:lnTo>
                    <a:pt x="513" y="855"/>
                  </a:lnTo>
                  <a:lnTo>
                    <a:pt x="293" y="855"/>
                  </a:lnTo>
                  <a:lnTo>
                    <a:pt x="146" y="855"/>
                  </a:lnTo>
                  <a:lnTo>
                    <a:pt x="146" y="635"/>
                  </a:lnTo>
                  <a:lnTo>
                    <a:pt x="367" y="635"/>
                  </a:lnTo>
                  <a:cubicBezTo>
                    <a:pt x="458" y="598"/>
                    <a:pt x="532" y="561"/>
                    <a:pt x="587" y="561"/>
                  </a:cubicBezTo>
                  <a:cubicBezTo>
                    <a:pt x="770" y="561"/>
                    <a:pt x="917" y="616"/>
                    <a:pt x="1027" y="708"/>
                  </a:cubicBezTo>
                  <a:cubicBezTo>
                    <a:pt x="1119" y="818"/>
                    <a:pt x="1174" y="928"/>
                    <a:pt x="1174" y="1075"/>
                  </a:cubicBezTo>
                  <a:close/>
                </a:path>
              </a:pathLst>
            </a:custGeom>
            <a:solidFill>
              <a:srgbClr val="000000"/>
            </a:solidFill>
            <a:ln w="4694"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FD62A3D9-F2C0-114B-AB8E-E12785515845}"/>
                </a:ext>
              </a:extLst>
            </p:cNvPr>
            <p:cNvSpPr/>
            <p:nvPr/>
          </p:nvSpPr>
          <p:spPr>
            <a:xfrm>
              <a:off x="1818247" y="4355603"/>
              <a:ext cx="1688" cy="1101"/>
            </a:xfrm>
            <a:custGeom>
              <a:avLst/>
              <a:gdLst>
                <a:gd name="connsiteX0" fmla="*/ 1101 w 1688"/>
                <a:gd name="connsiteY0" fmla="*/ 782 h 1101"/>
                <a:gd name="connsiteX1" fmla="*/ 1175 w 1688"/>
                <a:gd name="connsiteY1" fmla="*/ 635 h 1101"/>
                <a:gd name="connsiteX2" fmla="*/ 1395 w 1688"/>
                <a:gd name="connsiteY2" fmla="*/ 561 h 1101"/>
                <a:gd name="connsiteX3" fmla="*/ 1688 w 1688"/>
                <a:gd name="connsiteY3" fmla="*/ 708 h 1101"/>
                <a:gd name="connsiteX4" fmla="*/ 1762 w 1688"/>
                <a:gd name="connsiteY4" fmla="*/ 1002 h 1101"/>
                <a:gd name="connsiteX5" fmla="*/ 1762 w 1688"/>
                <a:gd name="connsiteY5" fmla="*/ 1663 h 1101"/>
                <a:gd name="connsiteX6" fmla="*/ 1468 w 1688"/>
                <a:gd name="connsiteY6" fmla="*/ 1663 h 1101"/>
                <a:gd name="connsiteX7" fmla="*/ 1468 w 1688"/>
                <a:gd name="connsiteY7" fmla="*/ 1149 h 1101"/>
                <a:gd name="connsiteX8" fmla="*/ 1468 w 1688"/>
                <a:gd name="connsiteY8" fmla="*/ 1075 h 1101"/>
                <a:gd name="connsiteX9" fmla="*/ 1395 w 1688"/>
                <a:gd name="connsiteY9" fmla="*/ 928 h 1101"/>
                <a:gd name="connsiteX10" fmla="*/ 1321 w 1688"/>
                <a:gd name="connsiteY10" fmla="*/ 855 h 1101"/>
                <a:gd name="connsiteX11" fmla="*/ 1175 w 1688"/>
                <a:gd name="connsiteY11" fmla="*/ 928 h 1101"/>
                <a:gd name="connsiteX12" fmla="*/ 1101 w 1688"/>
                <a:gd name="connsiteY12" fmla="*/ 1149 h 1101"/>
                <a:gd name="connsiteX13" fmla="*/ 1101 w 1688"/>
                <a:gd name="connsiteY13" fmla="*/ 1663 h 1101"/>
                <a:gd name="connsiteX14" fmla="*/ 734 w 1688"/>
                <a:gd name="connsiteY14" fmla="*/ 1663 h 1101"/>
                <a:gd name="connsiteX15" fmla="*/ 734 w 1688"/>
                <a:gd name="connsiteY15" fmla="*/ 1149 h 1101"/>
                <a:gd name="connsiteX16" fmla="*/ 734 w 1688"/>
                <a:gd name="connsiteY16" fmla="*/ 928 h 1101"/>
                <a:gd name="connsiteX17" fmla="*/ 587 w 1688"/>
                <a:gd name="connsiteY17" fmla="*/ 855 h 1101"/>
                <a:gd name="connsiteX18" fmla="*/ 440 w 1688"/>
                <a:gd name="connsiteY18" fmla="*/ 928 h 1101"/>
                <a:gd name="connsiteX19" fmla="*/ 440 w 1688"/>
                <a:gd name="connsiteY19" fmla="*/ 1149 h 1101"/>
                <a:gd name="connsiteX20" fmla="*/ 440 w 1688"/>
                <a:gd name="connsiteY20" fmla="*/ 1663 h 1101"/>
                <a:gd name="connsiteX21" fmla="*/ 73 w 1688"/>
                <a:gd name="connsiteY21" fmla="*/ 1663 h 1101"/>
                <a:gd name="connsiteX22" fmla="*/ 73 w 1688"/>
                <a:gd name="connsiteY22" fmla="*/ 635 h 1101"/>
                <a:gd name="connsiteX23" fmla="*/ 440 w 1688"/>
                <a:gd name="connsiteY23" fmla="*/ 635 h 1101"/>
                <a:gd name="connsiteX24" fmla="*/ 440 w 1688"/>
                <a:gd name="connsiteY24" fmla="*/ 781 h 1101"/>
                <a:gd name="connsiteX25" fmla="*/ 587 w 1688"/>
                <a:gd name="connsiteY25" fmla="*/ 635 h 1101"/>
                <a:gd name="connsiteX26" fmla="*/ 734 w 1688"/>
                <a:gd name="connsiteY26" fmla="*/ 561 h 1101"/>
                <a:gd name="connsiteX27" fmla="*/ 954 w 1688"/>
                <a:gd name="connsiteY27" fmla="*/ 635 h 1101"/>
                <a:gd name="connsiteX28" fmla="*/ 1101 w 1688"/>
                <a:gd name="connsiteY28" fmla="*/ 781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88" h="1101">
                  <a:moveTo>
                    <a:pt x="1101" y="782"/>
                  </a:moveTo>
                  <a:cubicBezTo>
                    <a:pt x="1101" y="745"/>
                    <a:pt x="1119" y="690"/>
                    <a:pt x="1175" y="635"/>
                  </a:cubicBezTo>
                  <a:cubicBezTo>
                    <a:pt x="1266" y="598"/>
                    <a:pt x="1340" y="561"/>
                    <a:pt x="1395" y="561"/>
                  </a:cubicBezTo>
                  <a:cubicBezTo>
                    <a:pt x="1542" y="561"/>
                    <a:pt x="1633" y="616"/>
                    <a:pt x="1688" y="708"/>
                  </a:cubicBezTo>
                  <a:cubicBezTo>
                    <a:pt x="1725" y="818"/>
                    <a:pt x="1762" y="910"/>
                    <a:pt x="1762" y="1002"/>
                  </a:cubicBezTo>
                  <a:lnTo>
                    <a:pt x="1762" y="1663"/>
                  </a:lnTo>
                  <a:lnTo>
                    <a:pt x="1468" y="1663"/>
                  </a:lnTo>
                  <a:lnTo>
                    <a:pt x="1468" y="1149"/>
                  </a:lnTo>
                  <a:lnTo>
                    <a:pt x="1468" y="1075"/>
                  </a:lnTo>
                  <a:cubicBezTo>
                    <a:pt x="1468" y="983"/>
                    <a:pt x="1431" y="928"/>
                    <a:pt x="1395" y="928"/>
                  </a:cubicBezTo>
                  <a:cubicBezTo>
                    <a:pt x="1395" y="892"/>
                    <a:pt x="1358" y="855"/>
                    <a:pt x="1321" y="855"/>
                  </a:cubicBezTo>
                  <a:cubicBezTo>
                    <a:pt x="1266" y="855"/>
                    <a:pt x="1211" y="892"/>
                    <a:pt x="1175" y="928"/>
                  </a:cubicBezTo>
                  <a:cubicBezTo>
                    <a:pt x="1119" y="983"/>
                    <a:pt x="1101" y="1057"/>
                    <a:pt x="1101" y="1149"/>
                  </a:cubicBezTo>
                  <a:lnTo>
                    <a:pt x="1101" y="1663"/>
                  </a:lnTo>
                  <a:lnTo>
                    <a:pt x="734" y="1663"/>
                  </a:lnTo>
                  <a:lnTo>
                    <a:pt x="734" y="1149"/>
                  </a:lnTo>
                  <a:lnTo>
                    <a:pt x="734" y="928"/>
                  </a:lnTo>
                  <a:cubicBezTo>
                    <a:pt x="734" y="892"/>
                    <a:pt x="679" y="855"/>
                    <a:pt x="587" y="855"/>
                  </a:cubicBezTo>
                  <a:cubicBezTo>
                    <a:pt x="532" y="855"/>
                    <a:pt x="477" y="892"/>
                    <a:pt x="440" y="928"/>
                  </a:cubicBezTo>
                  <a:lnTo>
                    <a:pt x="440" y="1149"/>
                  </a:lnTo>
                  <a:lnTo>
                    <a:pt x="440" y="1663"/>
                  </a:lnTo>
                  <a:lnTo>
                    <a:pt x="73" y="1663"/>
                  </a:lnTo>
                  <a:lnTo>
                    <a:pt x="73" y="635"/>
                  </a:lnTo>
                  <a:lnTo>
                    <a:pt x="440" y="635"/>
                  </a:lnTo>
                  <a:lnTo>
                    <a:pt x="440" y="781"/>
                  </a:lnTo>
                  <a:cubicBezTo>
                    <a:pt x="477" y="690"/>
                    <a:pt x="532" y="635"/>
                    <a:pt x="587" y="635"/>
                  </a:cubicBezTo>
                  <a:cubicBezTo>
                    <a:pt x="624" y="598"/>
                    <a:pt x="679" y="561"/>
                    <a:pt x="734" y="561"/>
                  </a:cubicBezTo>
                  <a:cubicBezTo>
                    <a:pt x="826" y="561"/>
                    <a:pt x="899" y="598"/>
                    <a:pt x="954" y="635"/>
                  </a:cubicBezTo>
                  <a:cubicBezTo>
                    <a:pt x="991" y="690"/>
                    <a:pt x="1046" y="745"/>
                    <a:pt x="1101" y="781"/>
                  </a:cubicBezTo>
                  <a:close/>
                </a:path>
              </a:pathLst>
            </a:custGeom>
            <a:solidFill>
              <a:srgbClr val="000000"/>
            </a:solidFill>
            <a:ln w="4694"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DD45B7EF-8129-C34F-859A-B230E9575707}"/>
                </a:ext>
              </a:extLst>
            </p:cNvPr>
            <p:cNvSpPr/>
            <p:nvPr/>
          </p:nvSpPr>
          <p:spPr>
            <a:xfrm>
              <a:off x="1820193" y="4355603"/>
              <a:ext cx="1101" cy="1101"/>
            </a:xfrm>
            <a:custGeom>
              <a:avLst/>
              <a:gdLst>
                <a:gd name="connsiteX0" fmla="*/ 661 w 1101"/>
                <a:gd name="connsiteY0" fmla="*/ 1149 h 1101"/>
                <a:gd name="connsiteX1" fmla="*/ 441 w 1101"/>
                <a:gd name="connsiteY1" fmla="*/ 1222 h 1101"/>
                <a:gd name="connsiteX2" fmla="*/ 441 w 1101"/>
                <a:gd name="connsiteY2" fmla="*/ 1295 h 1101"/>
                <a:gd name="connsiteX3" fmla="*/ 441 w 1101"/>
                <a:gd name="connsiteY3" fmla="*/ 1442 h 1101"/>
                <a:gd name="connsiteX4" fmla="*/ 588 w 1101"/>
                <a:gd name="connsiteY4" fmla="*/ 1442 h 1101"/>
                <a:gd name="connsiteX5" fmla="*/ 734 w 1101"/>
                <a:gd name="connsiteY5" fmla="*/ 1369 h 1101"/>
                <a:gd name="connsiteX6" fmla="*/ 808 w 1101"/>
                <a:gd name="connsiteY6" fmla="*/ 1222 h 1101"/>
                <a:gd name="connsiteX7" fmla="*/ 808 w 1101"/>
                <a:gd name="connsiteY7" fmla="*/ 1149 h 1101"/>
                <a:gd name="connsiteX8" fmla="*/ 1175 w 1101"/>
                <a:gd name="connsiteY8" fmla="*/ 1075 h 1101"/>
                <a:gd name="connsiteX9" fmla="*/ 1175 w 1101"/>
                <a:gd name="connsiteY9" fmla="*/ 1663 h 1101"/>
                <a:gd name="connsiteX10" fmla="*/ 808 w 1101"/>
                <a:gd name="connsiteY10" fmla="*/ 1663 h 1101"/>
                <a:gd name="connsiteX11" fmla="*/ 808 w 1101"/>
                <a:gd name="connsiteY11" fmla="*/ 1516 h 1101"/>
                <a:gd name="connsiteX12" fmla="*/ 661 w 1101"/>
                <a:gd name="connsiteY12" fmla="*/ 1663 h 1101"/>
                <a:gd name="connsiteX13" fmla="*/ 441 w 1101"/>
                <a:gd name="connsiteY13" fmla="*/ 1663 h 1101"/>
                <a:gd name="connsiteX14" fmla="*/ 147 w 1101"/>
                <a:gd name="connsiteY14" fmla="*/ 1589 h 1101"/>
                <a:gd name="connsiteX15" fmla="*/ 74 w 1101"/>
                <a:gd name="connsiteY15" fmla="*/ 1295 h 1101"/>
                <a:gd name="connsiteX16" fmla="*/ 221 w 1101"/>
                <a:gd name="connsiteY16" fmla="*/ 1075 h 1101"/>
                <a:gd name="connsiteX17" fmla="*/ 588 w 1101"/>
                <a:gd name="connsiteY17" fmla="*/ 1002 h 1101"/>
                <a:gd name="connsiteX18" fmla="*/ 808 w 1101"/>
                <a:gd name="connsiteY18" fmla="*/ 1002 h 1101"/>
                <a:gd name="connsiteX19" fmla="*/ 734 w 1101"/>
                <a:gd name="connsiteY19" fmla="*/ 855 h 1101"/>
                <a:gd name="connsiteX20" fmla="*/ 514 w 1101"/>
                <a:gd name="connsiteY20" fmla="*/ 855 h 1101"/>
                <a:gd name="connsiteX21" fmla="*/ 294 w 1101"/>
                <a:gd name="connsiteY21" fmla="*/ 855 h 1101"/>
                <a:gd name="connsiteX22" fmla="*/ 147 w 1101"/>
                <a:gd name="connsiteY22" fmla="*/ 855 h 1101"/>
                <a:gd name="connsiteX23" fmla="*/ 147 w 1101"/>
                <a:gd name="connsiteY23" fmla="*/ 635 h 1101"/>
                <a:gd name="connsiteX24" fmla="*/ 367 w 1101"/>
                <a:gd name="connsiteY24" fmla="*/ 635 h 1101"/>
                <a:gd name="connsiteX25" fmla="*/ 588 w 1101"/>
                <a:gd name="connsiteY25" fmla="*/ 561 h 1101"/>
                <a:gd name="connsiteX26" fmla="*/ 1028 w 1101"/>
                <a:gd name="connsiteY26" fmla="*/ 708 h 1101"/>
                <a:gd name="connsiteX27" fmla="*/ 1175 w 1101"/>
                <a:gd name="connsiteY27" fmla="*/ 1075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1" h="1101">
                  <a:moveTo>
                    <a:pt x="661" y="1149"/>
                  </a:moveTo>
                  <a:cubicBezTo>
                    <a:pt x="551" y="1149"/>
                    <a:pt x="477" y="1185"/>
                    <a:pt x="441" y="1222"/>
                  </a:cubicBezTo>
                  <a:lnTo>
                    <a:pt x="441" y="1295"/>
                  </a:lnTo>
                  <a:lnTo>
                    <a:pt x="441" y="1442"/>
                  </a:lnTo>
                  <a:lnTo>
                    <a:pt x="588" y="1442"/>
                  </a:lnTo>
                  <a:cubicBezTo>
                    <a:pt x="624" y="1442"/>
                    <a:pt x="679" y="1424"/>
                    <a:pt x="734" y="1369"/>
                  </a:cubicBezTo>
                  <a:cubicBezTo>
                    <a:pt x="771" y="1332"/>
                    <a:pt x="808" y="1277"/>
                    <a:pt x="808" y="1222"/>
                  </a:cubicBezTo>
                  <a:lnTo>
                    <a:pt x="808" y="1149"/>
                  </a:lnTo>
                  <a:close/>
                  <a:moveTo>
                    <a:pt x="1175" y="1075"/>
                  </a:moveTo>
                  <a:lnTo>
                    <a:pt x="1175" y="1663"/>
                  </a:lnTo>
                  <a:lnTo>
                    <a:pt x="808" y="1663"/>
                  </a:lnTo>
                  <a:lnTo>
                    <a:pt x="808" y="1516"/>
                  </a:lnTo>
                  <a:cubicBezTo>
                    <a:pt x="753" y="1571"/>
                    <a:pt x="698" y="1626"/>
                    <a:pt x="661" y="1663"/>
                  </a:cubicBezTo>
                  <a:lnTo>
                    <a:pt x="441" y="1663"/>
                  </a:lnTo>
                  <a:cubicBezTo>
                    <a:pt x="331" y="1663"/>
                    <a:pt x="239" y="1644"/>
                    <a:pt x="147" y="1589"/>
                  </a:cubicBezTo>
                  <a:cubicBezTo>
                    <a:pt x="92" y="1552"/>
                    <a:pt x="74" y="1442"/>
                    <a:pt x="74" y="1295"/>
                  </a:cubicBezTo>
                  <a:cubicBezTo>
                    <a:pt x="74" y="1204"/>
                    <a:pt x="110" y="1130"/>
                    <a:pt x="221" y="1075"/>
                  </a:cubicBezTo>
                  <a:cubicBezTo>
                    <a:pt x="312" y="1038"/>
                    <a:pt x="441" y="1002"/>
                    <a:pt x="588" y="1002"/>
                  </a:cubicBezTo>
                  <a:lnTo>
                    <a:pt x="808" y="1002"/>
                  </a:lnTo>
                  <a:cubicBezTo>
                    <a:pt x="808" y="910"/>
                    <a:pt x="771" y="855"/>
                    <a:pt x="734" y="855"/>
                  </a:cubicBezTo>
                  <a:lnTo>
                    <a:pt x="514" y="855"/>
                  </a:lnTo>
                  <a:lnTo>
                    <a:pt x="294" y="855"/>
                  </a:lnTo>
                  <a:lnTo>
                    <a:pt x="147" y="855"/>
                  </a:lnTo>
                  <a:lnTo>
                    <a:pt x="147" y="635"/>
                  </a:lnTo>
                  <a:lnTo>
                    <a:pt x="367" y="635"/>
                  </a:lnTo>
                  <a:cubicBezTo>
                    <a:pt x="459" y="598"/>
                    <a:pt x="533" y="561"/>
                    <a:pt x="588" y="561"/>
                  </a:cubicBezTo>
                  <a:cubicBezTo>
                    <a:pt x="771" y="561"/>
                    <a:pt x="918" y="616"/>
                    <a:pt x="1028" y="708"/>
                  </a:cubicBezTo>
                  <a:cubicBezTo>
                    <a:pt x="1120" y="818"/>
                    <a:pt x="1175" y="928"/>
                    <a:pt x="1175" y="1075"/>
                  </a:cubicBezTo>
                  <a:close/>
                </a:path>
              </a:pathLst>
            </a:custGeom>
            <a:solidFill>
              <a:srgbClr val="000000"/>
            </a:solidFill>
            <a:ln w="4694"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8ABC77F2-E71E-044C-8D15-9259E7D0857A}"/>
                </a:ext>
              </a:extLst>
            </p:cNvPr>
            <p:cNvSpPr/>
            <p:nvPr/>
          </p:nvSpPr>
          <p:spPr>
            <a:xfrm>
              <a:off x="1821551" y="4355603"/>
              <a:ext cx="1101" cy="1101"/>
            </a:xfrm>
            <a:custGeom>
              <a:avLst/>
              <a:gdLst>
                <a:gd name="connsiteX0" fmla="*/ 1175 w 1101"/>
                <a:gd name="connsiteY0" fmla="*/ 1002 h 1101"/>
                <a:gd name="connsiteX1" fmla="*/ 1175 w 1101"/>
                <a:gd name="connsiteY1" fmla="*/ 1663 h 1101"/>
                <a:gd name="connsiteX2" fmla="*/ 808 w 1101"/>
                <a:gd name="connsiteY2" fmla="*/ 1663 h 1101"/>
                <a:gd name="connsiteX3" fmla="*/ 808 w 1101"/>
                <a:gd name="connsiteY3" fmla="*/ 1149 h 1101"/>
                <a:gd name="connsiteX4" fmla="*/ 808 w 1101"/>
                <a:gd name="connsiteY4" fmla="*/ 1002 h 1101"/>
                <a:gd name="connsiteX5" fmla="*/ 735 w 1101"/>
                <a:gd name="connsiteY5" fmla="*/ 928 h 1101"/>
                <a:gd name="connsiteX6" fmla="*/ 735 w 1101"/>
                <a:gd name="connsiteY6" fmla="*/ 855 h 1101"/>
                <a:gd name="connsiteX7" fmla="*/ 661 w 1101"/>
                <a:gd name="connsiteY7" fmla="*/ 855 h 1101"/>
                <a:gd name="connsiteX8" fmla="*/ 514 w 1101"/>
                <a:gd name="connsiteY8" fmla="*/ 928 h 1101"/>
                <a:gd name="connsiteX9" fmla="*/ 441 w 1101"/>
                <a:gd name="connsiteY9" fmla="*/ 1149 h 1101"/>
                <a:gd name="connsiteX10" fmla="*/ 441 w 1101"/>
                <a:gd name="connsiteY10" fmla="*/ 1663 h 1101"/>
                <a:gd name="connsiteX11" fmla="*/ 74 w 1101"/>
                <a:gd name="connsiteY11" fmla="*/ 1663 h 1101"/>
                <a:gd name="connsiteX12" fmla="*/ 74 w 1101"/>
                <a:gd name="connsiteY12" fmla="*/ 635 h 1101"/>
                <a:gd name="connsiteX13" fmla="*/ 441 w 1101"/>
                <a:gd name="connsiteY13" fmla="*/ 635 h 1101"/>
                <a:gd name="connsiteX14" fmla="*/ 441 w 1101"/>
                <a:gd name="connsiteY14" fmla="*/ 781 h 1101"/>
                <a:gd name="connsiteX15" fmla="*/ 588 w 1101"/>
                <a:gd name="connsiteY15" fmla="*/ 635 h 1101"/>
                <a:gd name="connsiteX16" fmla="*/ 735 w 1101"/>
                <a:gd name="connsiteY16" fmla="*/ 561 h 1101"/>
                <a:gd name="connsiteX17" fmla="*/ 1028 w 1101"/>
                <a:gd name="connsiteY17" fmla="*/ 708 h 1101"/>
                <a:gd name="connsiteX18" fmla="*/ 1175 w 1101"/>
                <a:gd name="connsiteY18"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1" h="1101">
                  <a:moveTo>
                    <a:pt x="1175" y="1002"/>
                  </a:moveTo>
                  <a:lnTo>
                    <a:pt x="1175" y="1663"/>
                  </a:lnTo>
                  <a:lnTo>
                    <a:pt x="808" y="1663"/>
                  </a:lnTo>
                  <a:lnTo>
                    <a:pt x="808" y="1149"/>
                  </a:lnTo>
                  <a:lnTo>
                    <a:pt x="808" y="1002"/>
                  </a:lnTo>
                  <a:cubicBezTo>
                    <a:pt x="808" y="965"/>
                    <a:pt x="771" y="928"/>
                    <a:pt x="735" y="928"/>
                  </a:cubicBezTo>
                  <a:lnTo>
                    <a:pt x="735" y="855"/>
                  </a:lnTo>
                  <a:lnTo>
                    <a:pt x="661" y="855"/>
                  </a:lnTo>
                  <a:cubicBezTo>
                    <a:pt x="606" y="855"/>
                    <a:pt x="551" y="892"/>
                    <a:pt x="514" y="928"/>
                  </a:cubicBezTo>
                  <a:cubicBezTo>
                    <a:pt x="459" y="983"/>
                    <a:pt x="441" y="1057"/>
                    <a:pt x="441" y="1149"/>
                  </a:cubicBezTo>
                  <a:lnTo>
                    <a:pt x="441" y="1663"/>
                  </a:lnTo>
                  <a:lnTo>
                    <a:pt x="74" y="1663"/>
                  </a:lnTo>
                  <a:lnTo>
                    <a:pt x="74" y="635"/>
                  </a:lnTo>
                  <a:lnTo>
                    <a:pt x="441" y="635"/>
                  </a:lnTo>
                  <a:lnTo>
                    <a:pt x="441" y="781"/>
                  </a:lnTo>
                  <a:cubicBezTo>
                    <a:pt x="478" y="690"/>
                    <a:pt x="533" y="635"/>
                    <a:pt x="588" y="635"/>
                  </a:cubicBezTo>
                  <a:cubicBezTo>
                    <a:pt x="625" y="598"/>
                    <a:pt x="680" y="561"/>
                    <a:pt x="735" y="561"/>
                  </a:cubicBezTo>
                  <a:cubicBezTo>
                    <a:pt x="882" y="561"/>
                    <a:pt x="973" y="616"/>
                    <a:pt x="1028" y="708"/>
                  </a:cubicBezTo>
                  <a:cubicBezTo>
                    <a:pt x="1120" y="818"/>
                    <a:pt x="1175" y="910"/>
                    <a:pt x="1175" y="1002"/>
                  </a:cubicBezTo>
                  <a:close/>
                </a:path>
              </a:pathLst>
            </a:custGeom>
            <a:solidFill>
              <a:srgbClr val="000000"/>
            </a:solidFill>
            <a:ln w="4694"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256FE513-E0E1-C04C-9762-45C520512A43}"/>
                </a:ext>
              </a:extLst>
            </p:cNvPr>
            <p:cNvSpPr/>
            <p:nvPr/>
          </p:nvSpPr>
          <p:spPr>
            <a:xfrm>
              <a:off x="1823607" y="4355309"/>
              <a:ext cx="1394" cy="1394"/>
            </a:xfrm>
            <a:custGeom>
              <a:avLst/>
              <a:gdLst>
                <a:gd name="connsiteX0" fmla="*/ 74 w 1394"/>
                <a:gd name="connsiteY0" fmla="*/ 561 h 1394"/>
                <a:gd name="connsiteX1" fmla="*/ 441 w 1394"/>
                <a:gd name="connsiteY1" fmla="*/ 561 h 1394"/>
                <a:gd name="connsiteX2" fmla="*/ 441 w 1394"/>
                <a:gd name="connsiteY2" fmla="*/ 1075 h 1394"/>
                <a:gd name="connsiteX3" fmla="*/ 955 w 1394"/>
                <a:gd name="connsiteY3" fmla="*/ 561 h 1394"/>
                <a:gd name="connsiteX4" fmla="*/ 1396 w 1394"/>
                <a:gd name="connsiteY4" fmla="*/ 561 h 1394"/>
                <a:gd name="connsiteX5" fmla="*/ 735 w 1394"/>
                <a:gd name="connsiteY5" fmla="*/ 1222 h 1394"/>
                <a:gd name="connsiteX6" fmla="*/ 1469 w 1394"/>
                <a:gd name="connsiteY6" fmla="*/ 1956 h 1394"/>
                <a:gd name="connsiteX7" fmla="*/ 1029 w 1394"/>
                <a:gd name="connsiteY7" fmla="*/ 1956 h 1394"/>
                <a:gd name="connsiteX8" fmla="*/ 442 w 1394"/>
                <a:gd name="connsiteY8" fmla="*/ 1442 h 1394"/>
                <a:gd name="connsiteX9" fmla="*/ 442 w 1394"/>
                <a:gd name="connsiteY9" fmla="*/ 1956 h 1394"/>
                <a:gd name="connsiteX10" fmla="*/ 74 w 1394"/>
                <a:gd name="connsiteY10" fmla="*/ 1956 h 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4" h="1394">
                  <a:moveTo>
                    <a:pt x="74" y="561"/>
                  </a:moveTo>
                  <a:lnTo>
                    <a:pt x="441" y="561"/>
                  </a:lnTo>
                  <a:lnTo>
                    <a:pt x="441" y="1075"/>
                  </a:lnTo>
                  <a:lnTo>
                    <a:pt x="955" y="561"/>
                  </a:lnTo>
                  <a:lnTo>
                    <a:pt x="1396" y="561"/>
                  </a:lnTo>
                  <a:lnTo>
                    <a:pt x="735" y="1222"/>
                  </a:lnTo>
                  <a:lnTo>
                    <a:pt x="1469" y="1956"/>
                  </a:lnTo>
                  <a:lnTo>
                    <a:pt x="1029" y="1956"/>
                  </a:lnTo>
                  <a:lnTo>
                    <a:pt x="442" y="1442"/>
                  </a:lnTo>
                  <a:lnTo>
                    <a:pt x="442" y="1956"/>
                  </a:lnTo>
                  <a:lnTo>
                    <a:pt x="74" y="1956"/>
                  </a:lnTo>
                  <a:close/>
                </a:path>
              </a:pathLst>
            </a:custGeom>
            <a:solidFill>
              <a:srgbClr val="000000"/>
            </a:solidFill>
            <a:ln w="4694"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E57B5D61-25DB-574F-82A3-617FC1E1B323}"/>
                </a:ext>
              </a:extLst>
            </p:cNvPr>
            <p:cNvSpPr/>
            <p:nvPr/>
          </p:nvSpPr>
          <p:spPr>
            <a:xfrm>
              <a:off x="1825093" y="4355236"/>
              <a:ext cx="1101" cy="1468"/>
            </a:xfrm>
            <a:custGeom>
              <a:avLst/>
              <a:gdLst>
                <a:gd name="connsiteX0" fmla="*/ 1176 w 1101"/>
                <a:gd name="connsiteY0" fmla="*/ 1369 h 1468"/>
                <a:gd name="connsiteX1" fmla="*/ 1176 w 1101"/>
                <a:gd name="connsiteY1" fmla="*/ 2030 h 1468"/>
                <a:gd name="connsiteX2" fmla="*/ 809 w 1101"/>
                <a:gd name="connsiteY2" fmla="*/ 2030 h 1468"/>
                <a:gd name="connsiteX3" fmla="*/ 809 w 1101"/>
                <a:gd name="connsiteY3" fmla="*/ 1516 h 1468"/>
                <a:gd name="connsiteX4" fmla="*/ 809 w 1101"/>
                <a:gd name="connsiteY4" fmla="*/ 1369 h 1468"/>
                <a:gd name="connsiteX5" fmla="*/ 735 w 1101"/>
                <a:gd name="connsiteY5" fmla="*/ 1295 h 1468"/>
                <a:gd name="connsiteX6" fmla="*/ 735 w 1101"/>
                <a:gd name="connsiteY6" fmla="*/ 1222 h 1468"/>
                <a:gd name="connsiteX7" fmla="*/ 662 w 1101"/>
                <a:gd name="connsiteY7" fmla="*/ 1222 h 1468"/>
                <a:gd name="connsiteX8" fmla="*/ 515 w 1101"/>
                <a:gd name="connsiteY8" fmla="*/ 1295 h 1468"/>
                <a:gd name="connsiteX9" fmla="*/ 442 w 1101"/>
                <a:gd name="connsiteY9" fmla="*/ 1516 h 1468"/>
                <a:gd name="connsiteX10" fmla="*/ 442 w 1101"/>
                <a:gd name="connsiteY10" fmla="*/ 2030 h 1468"/>
                <a:gd name="connsiteX11" fmla="*/ 75 w 1101"/>
                <a:gd name="connsiteY11" fmla="*/ 2030 h 1468"/>
                <a:gd name="connsiteX12" fmla="*/ 75 w 1101"/>
                <a:gd name="connsiteY12" fmla="*/ 561 h 1468"/>
                <a:gd name="connsiteX13" fmla="*/ 442 w 1101"/>
                <a:gd name="connsiteY13" fmla="*/ 561 h 1468"/>
                <a:gd name="connsiteX14" fmla="*/ 442 w 1101"/>
                <a:gd name="connsiteY14" fmla="*/ 1149 h 1468"/>
                <a:gd name="connsiteX15" fmla="*/ 589 w 1101"/>
                <a:gd name="connsiteY15" fmla="*/ 1002 h 1468"/>
                <a:gd name="connsiteX16" fmla="*/ 735 w 1101"/>
                <a:gd name="connsiteY16" fmla="*/ 928 h 1468"/>
                <a:gd name="connsiteX17" fmla="*/ 1029 w 1101"/>
                <a:gd name="connsiteY17" fmla="*/ 1075 h 1468"/>
                <a:gd name="connsiteX18" fmla="*/ 1176 w 1101"/>
                <a:gd name="connsiteY18" fmla="*/ 1369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1" h="1468">
                  <a:moveTo>
                    <a:pt x="1176" y="1369"/>
                  </a:moveTo>
                  <a:lnTo>
                    <a:pt x="1176" y="2030"/>
                  </a:lnTo>
                  <a:lnTo>
                    <a:pt x="809" y="2030"/>
                  </a:lnTo>
                  <a:lnTo>
                    <a:pt x="809" y="1516"/>
                  </a:lnTo>
                  <a:lnTo>
                    <a:pt x="809" y="1369"/>
                  </a:lnTo>
                  <a:cubicBezTo>
                    <a:pt x="809" y="1332"/>
                    <a:pt x="772" y="1295"/>
                    <a:pt x="735" y="1295"/>
                  </a:cubicBezTo>
                  <a:lnTo>
                    <a:pt x="735" y="1222"/>
                  </a:lnTo>
                  <a:lnTo>
                    <a:pt x="662" y="1222"/>
                  </a:lnTo>
                  <a:cubicBezTo>
                    <a:pt x="607" y="1222"/>
                    <a:pt x="552" y="1259"/>
                    <a:pt x="515" y="1295"/>
                  </a:cubicBezTo>
                  <a:cubicBezTo>
                    <a:pt x="460" y="1350"/>
                    <a:pt x="442" y="1424"/>
                    <a:pt x="442" y="1516"/>
                  </a:cubicBezTo>
                  <a:lnTo>
                    <a:pt x="442" y="2030"/>
                  </a:lnTo>
                  <a:lnTo>
                    <a:pt x="75" y="2030"/>
                  </a:lnTo>
                  <a:lnTo>
                    <a:pt x="75" y="561"/>
                  </a:lnTo>
                  <a:lnTo>
                    <a:pt x="442" y="561"/>
                  </a:lnTo>
                  <a:lnTo>
                    <a:pt x="442" y="1149"/>
                  </a:lnTo>
                  <a:cubicBezTo>
                    <a:pt x="479" y="1057"/>
                    <a:pt x="534" y="1002"/>
                    <a:pt x="589" y="1002"/>
                  </a:cubicBezTo>
                  <a:cubicBezTo>
                    <a:pt x="625" y="965"/>
                    <a:pt x="680" y="928"/>
                    <a:pt x="735" y="928"/>
                  </a:cubicBezTo>
                  <a:cubicBezTo>
                    <a:pt x="882" y="928"/>
                    <a:pt x="974" y="983"/>
                    <a:pt x="1029" y="1075"/>
                  </a:cubicBezTo>
                  <a:cubicBezTo>
                    <a:pt x="1121" y="1185"/>
                    <a:pt x="1176" y="1277"/>
                    <a:pt x="1176" y="1369"/>
                  </a:cubicBezTo>
                  <a:close/>
                </a:path>
              </a:pathLst>
            </a:custGeom>
            <a:solidFill>
              <a:srgbClr val="000000"/>
            </a:solidFill>
            <a:ln w="4694"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23B23D0C-72CA-D348-8624-88E1DE88F289}"/>
                </a:ext>
              </a:extLst>
            </p:cNvPr>
            <p:cNvSpPr/>
            <p:nvPr/>
          </p:nvSpPr>
          <p:spPr>
            <a:xfrm>
              <a:off x="1826397" y="4355603"/>
              <a:ext cx="1101" cy="1101"/>
            </a:xfrm>
            <a:custGeom>
              <a:avLst/>
              <a:gdLst>
                <a:gd name="connsiteX0" fmla="*/ 662 w 1101"/>
                <a:gd name="connsiteY0" fmla="*/ 1149 h 1101"/>
                <a:gd name="connsiteX1" fmla="*/ 442 w 1101"/>
                <a:gd name="connsiteY1" fmla="*/ 1222 h 1101"/>
                <a:gd name="connsiteX2" fmla="*/ 442 w 1101"/>
                <a:gd name="connsiteY2" fmla="*/ 1295 h 1101"/>
                <a:gd name="connsiteX3" fmla="*/ 442 w 1101"/>
                <a:gd name="connsiteY3" fmla="*/ 1442 h 1101"/>
                <a:gd name="connsiteX4" fmla="*/ 589 w 1101"/>
                <a:gd name="connsiteY4" fmla="*/ 1442 h 1101"/>
                <a:gd name="connsiteX5" fmla="*/ 736 w 1101"/>
                <a:gd name="connsiteY5" fmla="*/ 1369 h 1101"/>
                <a:gd name="connsiteX6" fmla="*/ 809 w 1101"/>
                <a:gd name="connsiteY6" fmla="*/ 1222 h 1101"/>
                <a:gd name="connsiteX7" fmla="*/ 809 w 1101"/>
                <a:gd name="connsiteY7" fmla="*/ 1149 h 1101"/>
                <a:gd name="connsiteX8" fmla="*/ 1176 w 1101"/>
                <a:gd name="connsiteY8" fmla="*/ 1075 h 1101"/>
                <a:gd name="connsiteX9" fmla="*/ 1176 w 1101"/>
                <a:gd name="connsiteY9" fmla="*/ 1663 h 1101"/>
                <a:gd name="connsiteX10" fmla="*/ 809 w 1101"/>
                <a:gd name="connsiteY10" fmla="*/ 1663 h 1101"/>
                <a:gd name="connsiteX11" fmla="*/ 809 w 1101"/>
                <a:gd name="connsiteY11" fmla="*/ 1516 h 1101"/>
                <a:gd name="connsiteX12" fmla="*/ 662 w 1101"/>
                <a:gd name="connsiteY12" fmla="*/ 1663 h 1101"/>
                <a:gd name="connsiteX13" fmla="*/ 442 w 1101"/>
                <a:gd name="connsiteY13" fmla="*/ 1663 h 1101"/>
                <a:gd name="connsiteX14" fmla="*/ 148 w 1101"/>
                <a:gd name="connsiteY14" fmla="*/ 1589 h 1101"/>
                <a:gd name="connsiteX15" fmla="*/ 75 w 1101"/>
                <a:gd name="connsiteY15" fmla="*/ 1295 h 1101"/>
                <a:gd name="connsiteX16" fmla="*/ 222 w 1101"/>
                <a:gd name="connsiteY16" fmla="*/ 1075 h 1101"/>
                <a:gd name="connsiteX17" fmla="*/ 589 w 1101"/>
                <a:gd name="connsiteY17" fmla="*/ 1002 h 1101"/>
                <a:gd name="connsiteX18" fmla="*/ 809 w 1101"/>
                <a:gd name="connsiteY18" fmla="*/ 1002 h 1101"/>
                <a:gd name="connsiteX19" fmla="*/ 736 w 1101"/>
                <a:gd name="connsiteY19" fmla="*/ 855 h 1101"/>
                <a:gd name="connsiteX20" fmla="*/ 516 w 1101"/>
                <a:gd name="connsiteY20" fmla="*/ 855 h 1101"/>
                <a:gd name="connsiteX21" fmla="*/ 295 w 1101"/>
                <a:gd name="connsiteY21" fmla="*/ 855 h 1101"/>
                <a:gd name="connsiteX22" fmla="*/ 148 w 1101"/>
                <a:gd name="connsiteY22" fmla="*/ 855 h 1101"/>
                <a:gd name="connsiteX23" fmla="*/ 148 w 1101"/>
                <a:gd name="connsiteY23" fmla="*/ 635 h 1101"/>
                <a:gd name="connsiteX24" fmla="*/ 369 w 1101"/>
                <a:gd name="connsiteY24" fmla="*/ 635 h 1101"/>
                <a:gd name="connsiteX25" fmla="*/ 589 w 1101"/>
                <a:gd name="connsiteY25" fmla="*/ 561 h 1101"/>
                <a:gd name="connsiteX26" fmla="*/ 1029 w 1101"/>
                <a:gd name="connsiteY26" fmla="*/ 708 h 1101"/>
                <a:gd name="connsiteX27" fmla="*/ 1176 w 1101"/>
                <a:gd name="connsiteY27" fmla="*/ 1075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1" h="1101">
                  <a:moveTo>
                    <a:pt x="662" y="1149"/>
                  </a:moveTo>
                  <a:cubicBezTo>
                    <a:pt x="552" y="1149"/>
                    <a:pt x="479" y="1185"/>
                    <a:pt x="442" y="1222"/>
                  </a:cubicBezTo>
                  <a:lnTo>
                    <a:pt x="442" y="1295"/>
                  </a:lnTo>
                  <a:lnTo>
                    <a:pt x="442" y="1442"/>
                  </a:lnTo>
                  <a:lnTo>
                    <a:pt x="589" y="1442"/>
                  </a:lnTo>
                  <a:cubicBezTo>
                    <a:pt x="626" y="1442"/>
                    <a:pt x="681" y="1424"/>
                    <a:pt x="736" y="1369"/>
                  </a:cubicBezTo>
                  <a:cubicBezTo>
                    <a:pt x="772" y="1332"/>
                    <a:pt x="809" y="1277"/>
                    <a:pt x="809" y="1222"/>
                  </a:cubicBezTo>
                  <a:lnTo>
                    <a:pt x="809" y="1149"/>
                  </a:lnTo>
                  <a:close/>
                  <a:moveTo>
                    <a:pt x="1176" y="1075"/>
                  </a:moveTo>
                  <a:lnTo>
                    <a:pt x="1176" y="1663"/>
                  </a:lnTo>
                  <a:lnTo>
                    <a:pt x="809" y="1663"/>
                  </a:lnTo>
                  <a:lnTo>
                    <a:pt x="809" y="1516"/>
                  </a:lnTo>
                  <a:cubicBezTo>
                    <a:pt x="754" y="1571"/>
                    <a:pt x="699" y="1626"/>
                    <a:pt x="662" y="1663"/>
                  </a:cubicBezTo>
                  <a:lnTo>
                    <a:pt x="442" y="1663"/>
                  </a:lnTo>
                  <a:cubicBezTo>
                    <a:pt x="332" y="1663"/>
                    <a:pt x="240" y="1644"/>
                    <a:pt x="148" y="1589"/>
                  </a:cubicBezTo>
                  <a:cubicBezTo>
                    <a:pt x="93" y="1552"/>
                    <a:pt x="75" y="1442"/>
                    <a:pt x="75" y="1295"/>
                  </a:cubicBezTo>
                  <a:cubicBezTo>
                    <a:pt x="75" y="1204"/>
                    <a:pt x="112" y="1130"/>
                    <a:pt x="222" y="1075"/>
                  </a:cubicBezTo>
                  <a:cubicBezTo>
                    <a:pt x="314" y="1038"/>
                    <a:pt x="442" y="1002"/>
                    <a:pt x="589" y="1002"/>
                  </a:cubicBezTo>
                  <a:lnTo>
                    <a:pt x="809" y="1002"/>
                  </a:lnTo>
                  <a:cubicBezTo>
                    <a:pt x="809" y="910"/>
                    <a:pt x="772" y="855"/>
                    <a:pt x="736" y="855"/>
                  </a:cubicBezTo>
                  <a:lnTo>
                    <a:pt x="516" y="855"/>
                  </a:lnTo>
                  <a:lnTo>
                    <a:pt x="295" y="855"/>
                  </a:lnTo>
                  <a:lnTo>
                    <a:pt x="148" y="855"/>
                  </a:lnTo>
                  <a:lnTo>
                    <a:pt x="148" y="635"/>
                  </a:lnTo>
                  <a:lnTo>
                    <a:pt x="369" y="635"/>
                  </a:lnTo>
                  <a:cubicBezTo>
                    <a:pt x="460" y="598"/>
                    <a:pt x="534" y="561"/>
                    <a:pt x="589" y="561"/>
                  </a:cubicBezTo>
                  <a:cubicBezTo>
                    <a:pt x="772" y="561"/>
                    <a:pt x="919" y="616"/>
                    <a:pt x="1029" y="708"/>
                  </a:cubicBezTo>
                  <a:cubicBezTo>
                    <a:pt x="1121" y="818"/>
                    <a:pt x="1176" y="928"/>
                    <a:pt x="1176" y="1075"/>
                  </a:cubicBezTo>
                  <a:close/>
                </a:path>
              </a:pathLst>
            </a:custGeom>
            <a:solidFill>
              <a:srgbClr val="000000"/>
            </a:solidFill>
            <a:ln w="4694"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3A2AE0F2-922D-0247-AACE-ED8C6B2D9A9F}"/>
                </a:ext>
              </a:extLst>
            </p:cNvPr>
            <p:cNvSpPr/>
            <p:nvPr/>
          </p:nvSpPr>
          <p:spPr>
            <a:xfrm>
              <a:off x="1827773" y="4355603"/>
              <a:ext cx="1101" cy="1101"/>
            </a:xfrm>
            <a:custGeom>
              <a:avLst/>
              <a:gdLst>
                <a:gd name="connsiteX0" fmla="*/ 1177 w 1101"/>
                <a:gd name="connsiteY0" fmla="*/ 1002 h 1101"/>
                <a:gd name="connsiteX1" fmla="*/ 1177 w 1101"/>
                <a:gd name="connsiteY1" fmla="*/ 1663 h 1101"/>
                <a:gd name="connsiteX2" fmla="*/ 809 w 1101"/>
                <a:gd name="connsiteY2" fmla="*/ 1663 h 1101"/>
                <a:gd name="connsiteX3" fmla="*/ 809 w 1101"/>
                <a:gd name="connsiteY3" fmla="*/ 1149 h 1101"/>
                <a:gd name="connsiteX4" fmla="*/ 809 w 1101"/>
                <a:gd name="connsiteY4" fmla="*/ 1002 h 1101"/>
                <a:gd name="connsiteX5" fmla="*/ 736 w 1101"/>
                <a:gd name="connsiteY5" fmla="*/ 928 h 1101"/>
                <a:gd name="connsiteX6" fmla="*/ 736 w 1101"/>
                <a:gd name="connsiteY6" fmla="*/ 855 h 1101"/>
                <a:gd name="connsiteX7" fmla="*/ 663 w 1101"/>
                <a:gd name="connsiteY7" fmla="*/ 855 h 1101"/>
                <a:gd name="connsiteX8" fmla="*/ 516 w 1101"/>
                <a:gd name="connsiteY8" fmla="*/ 928 h 1101"/>
                <a:gd name="connsiteX9" fmla="*/ 442 w 1101"/>
                <a:gd name="connsiteY9" fmla="*/ 1149 h 1101"/>
                <a:gd name="connsiteX10" fmla="*/ 442 w 1101"/>
                <a:gd name="connsiteY10" fmla="*/ 1663 h 1101"/>
                <a:gd name="connsiteX11" fmla="*/ 75 w 1101"/>
                <a:gd name="connsiteY11" fmla="*/ 1663 h 1101"/>
                <a:gd name="connsiteX12" fmla="*/ 75 w 1101"/>
                <a:gd name="connsiteY12" fmla="*/ 635 h 1101"/>
                <a:gd name="connsiteX13" fmla="*/ 442 w 1101"/>
                <a:gd name="connsiteY13" fmla="*/ 635 h 1101"/>
                <a:gd name="connsiteX14" fmla="*/ 442 w 1101"/>
                <a:gd name="connsiteY14" fmla="*/ 781 h 1101"/>
                <a:gd name="connsiteX15" fmla="*/ 589 w 1101"/>
                <a:gd name="connsiteY15" fmla="*/ 635 h 1101"/>
                <a:gd name="connsiteX16" fmla="*/ 736 w 1101"/>
                <a:gd name="connsiteY16" fmla="*/ 561 h 1101"/>
                <a:gd name="connsiteX17" fmla="*/ 1030 w 1101"/>
                <a:gd name="connsiteY17" fmla="*/ 708 h 1101"/>
                <a:gd name="connsiteX18" fmla="*/ 1177 w 1101"/>
                <a:gd name="connsiteY18"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1" h="1101">
                  <a:moveTo>
                    <a:pt x="1177" y="1002"/>
                  </a:moveTo>
                  <a:lnTo>
                    <a:pt x="1177" y="1663"/>
                  </a:lnTo>
                  <a:lnTo>
                    <a:pt x="809" y="1663"/>
                  </a:lnTo>
                  <a:lnTo>
                    <a:pt x="809" y="1149"/>
                  </a:lnTo>
                  <a:lnTo>
                    <a:pt x="809" y="1002"/>
                  </a:lnTo>
                  <a:cubicBezTo>
                    <a:pt x="809" y="965"/>
                    <a:pt x="773" y="928"/>
                    <a:pt x="736" y="928"/>
                  </a:cubicBezTo>
                  <a:lnTo>
                    <a:pt x="736" y="855"/>
                  </a:lnTo>
                  <a:lnTo>
                    <a:pt x="663" y="855"/>
                  </a:lnTo>
                  <a:cubicBezTo>
                    <a:pt x="608" y="855"/>
                    <a:pt x="552" y="892"/>
                    <a:pt x="516" y="928"/>
                  </a:cubicBezTo>
                  <a:cubicBezTo>
                    <a:pt x="461" y="983"/>
                    <a:pt x="442" y="1057"/>
                    <a:pt x="442" y="1149"/>
                  </a:cubicBezTo>
                  <a:lnTo>
                    <a:pt x="442" y="1663"/>
                  </a:lnTo>
                  <a:lnTo>
                    <a:pt x="75" y="1663"/>
                  </a:lnTo>
                  <a:lnTo>
                    <a:pt x="75" y="635"/>
                  </a:lnTo>
                  <a:lnTo>
                    <a:pt x="442" y="635"/>
                  </a:lnTo>
                  <a:lnTo>
                    <a:pt x="442" y="781"/>
                  </a:lnTo>
                  <a:cubicBezTo>
                    <a:pt x="479" y="690"/>
                    <a:pt x="534" y="635"/>
                    <a:pt x="589" y="635"/>
                  </a:cubicBezTo>
                  <a:cubicBezTo>
                    <a:pt x="626" y="598"/>
                    <a:pt x="681" y="561"/>
                    <a:pt x="736" y="561"/>
                  </a:cubicBezTo>
                  <a:cubicBezTo>
                    <a:pt x="883" y="561"/>
                    <a:pt x="975" y="616"/>
                    <a:pt x="1030" y="708"/>
                  </a:cubicBezTo>
                  <a:cubicBezTo>
                    <a:pt x="1121" y="818"/>
                    <a:pt x="1177" y="910"/>
                    <a:pt x="1177" y="1002"/>
                  </a:cubicBezTo>
                  <a:close/>
                </a:path>
              </a:pathLst>
            </a:custGeom>
            <a:solidFill>
              <a:srgbClr val="000000"/>
            </a:solidFill>
            <a:ln w="4694"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3E685C2F-597B-8842-A918-6EE080D03519}"/>
                </a:ext>
              </a:extLst>
            </p:cNvPr>
            <p:cNvSpPr/>
            <p:nvPr/>
          </p:nvSpPr>
          <p:spPr>
            <a:xfrm>
              <a:off x="1802848" y="4357167"/>
              <a:ext cx="807" cy="1468"/>
            </a:xfrm>
            <a:custGeom>
              <a:avLst/>
              <a:gdLst>
                <a:gd name="connsiteX0" fmla="*/ 878 w 807"/>
                <a:gd name="connsiteY0" fmla="*/ 562 h 1468"/>
                <a:gd name="connsiteX1" fmla="*/ 878 w 807"/>
                <a:gd name="connsiteY1" fmla="*/ 782 h 1468"/>
                <a:gd name="connsiteX2" fmla="*/ 731 w 807"/>
                <a:gd name="connsiteY2" fmla="*/ 782 h 1468"/>
                <a:gd name="connsiteX3" fmla="*/ 584 w 807"/>
                <a:gd name="connsiteY3" fmla="*/ 855 h 1468"/>
                <a:gd name="connsiteX4" fmla="*/ 584 w 807"/>
                <a:gd name="connsiteY4" fmla="*/ 929 h 1468"/>
                <a:gd name="connsiteX5" fmla="*/ 584 w 807"/>
                <a:gd name="connsiteY5" fmla="*/ 1002 h 1468"/>
                <a:gd name="connsiteX6" fmla="*/ 878 w 807"/>
                <a:gd name="connsiteY6" fmla="*/ 1002 h 1468"/>
                <a:gd name="connsiteX7" fmla="*/ 878 w 807"/>
                <a:gd name="connsiteY7" fmla="*/ 1222 h 1468"/>
                <a:gd name="connsiteX8" fmla="*/ 584 w 807"/>
                <a:gd name="connsiteY8" fmla="*/ 1222 h 1468"/>
                <a:gd name="connsiteX9" fmla="*/ 584 w 807"/>
                <a:gd name="connsiteY9" fmla="*/ 2030 h 1468"/>
                <a:gd name="connsiteX10" fmla="*/ 290 w 807"/>
                <a:gd name="connsiteY10" fmla="*/ 2030 h 1468"/>
                <a:gd name="connsiteX11" fmla="*/ 290 w 807"/>
                <a:gd name="connsiteY11" fmla="*/ 1222 h 1468"/>
                <a:gd name="connsiteX12" fmla="*/ 70 w 807"/>
                <a:gd name="connsiteY12" fmla="*/ 1222 h 1468"/>
                <a:gd name="connsiteX13" fmla="*/ 70 w 807"/>
                <a:gd name="connsiteY13" fmla="*/ 1002 h 1468"/>
                <a:gd name="connsiteX14" fmla="*/ 290 w 807"/>
                <a:gd name="connsiteY14" fmla="*/ 1002 h 1468"/>
                <a:gd name="connsiteX15" fmla="*/ 290 w 807"/>
                <a:gd name="connsiteY15" fmla="*/ 929 h 1468"/>
                <a:gd name="connsiteX16" fmla="*/ 364 w 807"/>
                <a:gd name="connsiteY16" fmla="*/ 635 h 1468"/>
                <a:gd name="connsiteX17" fmla="*/ 657 w 807"/>
                <a:gd name="connsiteY17" fmla="*/ 562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7" h="1468">
                  <a:moveTo>
                    <a:pt x="878" y="562"/>
                  </a:moveTo>
                  <a:lnTo>
                    <a:pt x="878" y="782"/>
                  </a:lnTo>
                  <a:lnTo>
                    <a:pt x="731" y="782"/>
                  </a:lnTo>
                  <a:cubicBezTo>
                    <a:pt x="676" y="782"/>
                    <a:pt x="621" y="819"/>
                    <a:pt x="584" y="855"/>
                  </a:cubicBezTo>
                  <a:lnTo>
                    <a:pt x="584" y="929"/>
                  </a:lnTo>
                  <a:lnTo>
                    <a:pt x="584" y="1002"/>
                  </a:lnTo>
                  <a:lnTo>
                    <a:pt x="878" y="1002"/>
                  </a:lnTo>
                  <a:lnTo>
                    <a:pt x="878" y="1222"/>
                  </a:lnTo>
                  <a:lnTo>
                    <a:pt x="584" y="1222"/>
                  </a:lnTo>
                  <a:lnTo>
                    <a:pt x="584" y="2030"/>
                  </a:lnTo>
                  <a:lnTo>
                    <a:pt x="290" y="2030"/>
                  </a:lnTo>
                  <a:lnTo>
                    <a:pt x="290" y="1222"/>
                  </a:lnTo>
                  <a:lnTo>
                    <a:pt x="70" y="1222"/>
                  </a:lnTo>
                  <a:lnTo>
                    <a:pt x="70" y="1002"/>
                  </a:lnTo>
                  <a:lnTo>
                    <a:pt x="290" y="1002"/>
                  </a:lnTo>
                  <a:lnTo>
                    <a:pt x="290" y="929"/>
                  </a:lnTo>
                  <a:cubicBezTo>
                    <a:pt x="290" y="782"/>
                    <a:pt x="309" y="690"/>
                    <a:pt x="364" y="635"/>
                  </a:cubicBezTo>
                  <a:cubicBezTo>
                    <a:pt x="400" y="598"/>
                    <a:pt x="511" y="562"/>
                    <a:pt x="657" y="562"/>
                  </a:cubicBezTo>
                  <a:close/>
                </a:path>
              </a:pathLst>
            </a:custGeom>
            <a:solidFill>
              <a:srgbClr val="000000"/>
            </a:solidFill>
            <a:ln w="4694"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77DE4A66-4570-8646-8EA6-1BF148B885DC}"/>
                </a:ext>
              </a:extLst>
            </p:cNvPr>
            <p:cNvSpPr/>
            <p:nvPr/>
          </p:nvSpPr>
          <p:spPr>
            <a:xfrm>
              <a:off x="1803839" y="4357534"/>
              <a:ext cx="807" cy="1101"/>
            </a:xfrm>
            <a:custGeom>
              <a:avLst/>
              <a:gdLst>
                <a:gd name="connsiteX0" fmla="*/ 878 w 807"/>
                <a:gd name="connsiteY0" fmla="*/ 929 h 1101"/>
                <a:gd name="connsiteX1" fmla="*/ 731 w 807"/>
                <a:gd name="connsiteY1" fmla="*/ 855 h 1101"/>
                <a:gd name="connsiteX2" fmla="*/ 511 w 807"/>
                <a:gd name="connsiteY2" fmla="*/ 929 h 1101"/>
                <a:gd name="connsiteX3" fmla="*/ 437 w 807"/>
                <a:gd name="connsiteY3" fmla="*/ 1149 h 1101"/>
                <a:gd name="connsiteX4" fmla="*/ 437 w 807"/>
                <a:gd name="connsiteY4" fmla="*/ 1663 h 1101"/>
                <a:gd name="connsiteX5" fmla="*/ 70 w 807"/>
                <a:gd name="connsiteY5" fmla="*/ 1663 h 1101"/>
                <a:gd name="connsiteX6" fmla="*/ 70 w 807"/>
                <a:gd name="connsiteY6" fmla="*/ 635 h 1101"/>
                <a:gd name="connsiteX7" fmla="*/ 437 w 807"/>
                <a:gd name="connsiteY7" fmla="*/ 635 h 1101"/>
                <a:gd name="connsiteX8" fmla="*/ 437 w 807"/>
                <a:gd name="connsiteY8" fmla="*/ 782 h 1101"/>
                <a:gd name="connsiteX9" fmla="*/ 584 w 807"/>
                <a:gd name="connsiteY9" fmla="*/ 635 h 1101"/>
                <a:gd name="connsiteX10" fmla="*/ 731 w 807"/>
                <a:gd name="connsiteY10" fmla="*/ 562 h 1101"/>
                <a:gd name="connsiteX11" fmla="*/ 804 w 807"/>
                <a:gd name="connsiteY11" fmla="*/ 562 h 1101"/>
                <a:gd name="connsiteX12" fmla="*/ 878 w 807"/>
                <a:gd name="connsiteY12" fmla="*/ 56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 h="1101">
                  <a:moveTo>
                    <a:pt x="878" y="929"/>
                  </a:moveTo>
                  <a:cubicBezTo>
                    <a:pt x="823" y="892"/>
                    <a:pt x="768" y="855"/>
                    <a:pt x="731" y="855"/>
                  </a:cubicBezTo>
                  <a:cubicBezTo>
                    <a:pt x="621" y="855"/>
                    <a:pt x="547" y="892"/>
                    <a:pt x="511" y="929"/>
                  </a:cubicBezTo>
                  <a:cubicBezTo>
                    <a:pt x="456" y="984"/>
                    <a:pt x="437" y="1057"/>
                    <a:pt x="437" y="1149"/>
                  </a:cubicBezTo>
                  <a:lnTo>
                    <a:pt x="437" y="1663"/>
                  </a:lnTo>
                  <a:lnTo>
                    <a:pt x="70" y="1663"/>
                  </a:lnTo>
                  <a:lnTo>
                    <a:pt x="70" y="635"/>
                  </a:lnTo>
                  <a:lnTo>
                    <a:pt x="437" y="635"/>
                  </a:lnTo>
                  <a:lnTo>
                    <a:pt x="437" y="782"/>
                  </a:lnTo>
                  <a:cubicBezTo>
                    <a:pt x="474" y="690"/>
                    <a:pt x="529" y="635"/>
                    <a:pt x="584" y="635"/>
                  </a:cubicBezTo>
                  <a:cubicBezTo>
                    <a:pt x="621" y="598"/>
                    <a:pt x="676" y="562"/>
                    <a:pt x="731" y="562"/>
                  </a:cubicBezTo>
                  <a:lnTo>
                    <a:pt x="804" y="562"/>
                  </a:lnTo>
                  <a:lnTo>
                    <a:pt x="878" y="562"/>
                  </a:lnTo>
                  <a:close/>
                </a:path>
              </a:pathLst>
            </a:custGeom>
            <a:solidFill>
              <a:srgbClr val="000000"/>
            </a:solidFill>
            <a:ln w="4694"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9C4A6EE9-59E7-AC4C-A25A-542A3420858A}"/>
                </a:ext>
              </a:extLst>
            </p:cNvPr>
            <p:cNvSpPr/>
            <p:nvPr/>
          </p:nvSpPr>
          <p:spPr>
            <a:xfrm>
              <a:off x="1804702" y="4357534"/>
              <a:ext cx="1174" cy="1101"/>
            </a:xfrm>
            <a:custGeom>
              <a:avLst/>
              <a:gdLst>
                <a:gd name="connsiteX0" fmla="*/ 658 w 1174"/>
                <a:gd name="connsiteY0" fmla="*/ 855 h 1101"/>
                <a:gd name="connsiteX1" fmla="*/ 437 w 1174"/>
                <a:gd name="connsiteY1" fmla="*/ 929 h 1101"/>
                <a:gd name="connsiteX2" fmla="*/ 437 w 1174"/>
                <a:gd name="connsiteY2" fmla="*/ 1149 h 1101"/>
                <a:gd name="connsiteX3" fmla="*/ 437 w 1174"/>
                <a:gd name="connsiteY3" fmla="*/ 1369 h 1101"/>
                <a:gd name="connsiteX4" fmla="*/ 658 w 1174"/>
                <a:gd name="connsiteY4" fmla="*/ 1443 h 1101"/>
                <a:gd name="connsiteX5" fmla="*/ 805 w 1174"/>
                <a:gd name="connsiteY5" fmla="*/ 1369 h 1101"/>
                <a:gd name="connsiteX6" fmla="*/ 878 w 1174"/>
                <a:gd name="connsiteY6" fmla="*/ 1149 h 1101"/>
                <a:gd name="connsiteX7" fmla="*/ 805 w 1174"/>
                <a:gd name="connsiteY7" fmla="*/ 929 h 1101"/>
                <a:gd name="connsiteX8" fmla="*/ 658 w 1174"/>
                <a:gd name="connsiteY8" fmla="*/ 855 h 1101"/>
                <a:gd name="connsiteX9" fmla="*/ 658 w 1174"/>
                <a:gd name="connsiteY9" fmla="*/ 562 h 1101"/>
                <a:gd name="connsiteX10" fmla="*/ 1098 w 1174"/>
                <a:gd name="connsiteY10" fmla="*/ 708 h 1101"/>
                <a:gd name="connsiteX11" fmla="*/ 1245 w 1174"/>
                <a:gd name="connsiteY11" fmla="*/ 1149 h 1101"/>
                <a:gd name="connsiteX12" fmla="*/ 1098 w 1174"/>
                <a:gd name="connsiteY12" fmla="*/ 1516 h 1101"/>
                <a:gd name="connsiteX13" fmla="*/ 658 w 1174"/>
                <a:gd name="connsiteY13" fmla="*/ 1663 h 1101"/>
                <a:gd name="connsiteX14" fmla="*/ 217 w 1174"/>
                <a:gd name="connsiteY14" fmla="*/ 1516 h 1101"/>
                <a:gd name="connsiteX15" fmla="*/ 70 w 1174"/>
                <a:gd name="connsiteY15" fmla="*/ 1149 h 1101"/>
                <a:gd name="connsiteX16" fmla="*/ 217 w 1174"/>
                <a:gd name="connsiteY16" fmla="*/ 708 h 1101"/>
                <a:gd name="connsiteX17" fmla="*/ 658 w 1174"/>
                <a:gd name="connsiteY17" fmla="*/ 56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 h="1101">
                  <a:moveTo>
                    <a:pt x="658" y="855"/>
                  </a:moveTo>
                  <a:cubicBezTo>
                    <a:pt x="548" y="855"/>
                    <a:pt x="474" y="892"/>
                    <a:pt x="437" y="929"/>
                  </a:cubicBezTo>
                  <a:lnTo>
                    <a:pt x="437" y="1149"/>
                  </a:lnTo>
                  <a:lnTo>
                    <a:pt x="437" y="1369"/>
                  </a:lnTo>
                  <a:cubicBezTo>
                    <a:pt x="474" y="1424"/>
                    <a:pt x="548" y="1443"/>
                    <a:pt x="658" y="1443"/>
                  </a:cubicBezTo>
                  <a:cubicBezTo>
                    <a:pt x="749" y="1443"/>
                    <a:pt x="805" y="1424"/>
                    <a:pt x="805" y="1369"/>
                  </a:cubicBezTo>
                  <a:cubicBezTo>
                    <a:pt x="841" y="1333"/>
                    <a:pt x="878" y="1259"/>
                    <a:pt x="878" y="1149"/>
                  </a:cubicBezTo>
                  <a:cubicBezTo>
                    <a:pt x="878" y="1057"/>
                    <a:pt x="841" y="984"/>
                    <a:pt x="805" y="929"/>
                  </a:cubicBezTo>
                  <a:cubicBezTo>
                    <a:pt x="805" y="892"/>
                    <a:pt x="749" y="855"/>
                    <a:pt x="658" y="855"/>
                  </a:cubicBezTo>
                  <a:close/>
                  <a:moveTo>
                    <a:pt x="658" y="562"/>
                  </a:moveTo>
                  <a:cubicBezTo>
                    <a:pt x="841" y="562"/>
                    <a:pt x="988" y="617"/>
                    <a:pt x="1098" y="708"/>
                  </a:cubicBezTo>
                  <a:cubicBezTo>
                    <a:pt x="1190" y="819"/>
                    <a:pt x="1245" y="965"/>
                    <a:pt x="1245" y="1149"/>
                  </a:cubicBezTo>
                  <a:cubicBezTo>
                    <a:pt x="1245" y="1296"/>
                    <a:pt x="1190" y="1424"/>
                    <a:pt x="1098" y="1516"/>
                  </a:cubicBezTo>
                  <a:cubicBezTo>
                    <a:pt x="988" y="1626"/>
                    <a:pt x="841" y="1663"/>
                    <a:pt x="658" y="1663"/>
                  </a:cubicBezTo>
                  <a:cubicBezTo>
                    <a:pt x="456" y="1663"/>
                    <a:pt x="309" y="1626"/>
                    <a:pt x="217" y="1516"/>
                  </a:cubicBezTo>
                  <a:cubicBezTo>
                    <a:pt x="107" y="1424"/>
                    <a:pt x="70" y="1296"/>
                    <a:pt x="70" y="1149"/>
                  </a:cubicBezTo>
                  <a:cubicBezTo>
                    <a:pt x="70" y="965"/>
                    <a:pt x="107" y="819"/>
                    <a:pt x="217" y="708"/>
                  </a:cubicBezTo>
                  <a:cubicBezTo>
                    <a:pt x="309" y="617"/>
                    <a:pt x="456" y="562"/>
                    <a:pt x="658" y="562"/>
                  </a:cubicBezTo>
                  <a:close/>
                </a:path>
              </a:pathLst>
            </a:custGeom>
            <a:solidFill>
              <a:srgbClr val="000000"/>
            </a:solidFill>
            <a:ln w="4694"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45FFFA1E-C7B4-864E-8318-985164B253A5}"/>
                </a:ext>
              </a:extLst>
            </p:cNvPr>
            <p:cNvSpPr/>
            <p:nvPr/>
          </p:nvSpPr>
          <p:spPr>
            <a:xfrm>
              <a:off x="1806115" y="4357534"/>
              <a:ext cx="1688" cy="1101"/>
            </a:xfrm>
            <a:custGeom>
              <a:avLst/>
              <a:gdLst>
                <a:gd name="connsiteX0" fmla="*/ 1099 w 1688"/>
                <a:gd name="connsiteY0" fmla="*/ 782 h 1101"/>
                <a:gd name="connsiteX1" fmla="*/ 1172 w 1688"/>
                <a:gd name="connsiteY1" fmla="*/ 635 h 1101"/>
                <a:gd name="connsiteX2" fmla="*/ 1392 w 1688"/>
                <a:gd name="connsiteY2" fmla="*/ 562 h 1101"/>
                <a:gd name="connsiteX3" fmla="*/ 1686 w 1688"/>
                <a:gd name="connsiteY3" fmla="*/ 709 h 1101"/>
                <a:gd name="connsiteX4" fmla="*/ 1759 w 1688"/>
                <a:gd name="connsiteY4" fmla="*/ 1002 h 1101"/>
                <a:gd name="connsiteX5" fmla="*/ 1759 w 1688"/>
                <a:gd name="connsiteY5" fmla="*/ 1663 h 1101"/>
                <a:gd name="connsiteX6" fmla="*/ 1466 w 1688"/>
                <a:gd name="connsiteY6" fmla="*/ 1663 h 1101"/>
                <a:gd name="connsiteX7" fmla="*/ 1466 w 1688"/>
                <a:gd name="connsiteY7" fmla="*/ 1149 h 1101"/>
                <a:gd name="connsiteX8" fmla="*/ 1466 w 1688"/>
                <a:gd name="connsiteY8" fmla="*/ 1076 h 1101"/>
                <a:gd name="connsiteX9" fmla="*/ 1392 w 1688"/>
                <a:gd name="connsiteY9" fmla="*/ 929 h 1101"/>
                <a:gd name="connsiteX10" fmla="*/ 1319 w 1688"/>
                <a:gd name="connsiteY10" fmla="*/ 855 h 1101"/>
                <a:gd name="connsiteX11" fmla="*/ 1172 w 1688"/>
                <a:gd name="connsiteY11" fmla="*/ 929 h 1101"/>
                <a:gd name="connsiteX12" fmla="*/ 1099 w 1688"/>
                <a:gd name="connsiteY12" fmla="*/ 1149 h 1101"/>
                <a:gd name="connsiteX13" fmla="*/ 1099 w 1688"/>
                <a:gd name="connsiteY13" fmla="*/ 1663 h 1101"/>
                <a:gd name="connsiteX14" fmla="*/ 731 w 1688"/>
                <a:gd name="connsiteY14" fmla="*/ 1663 h 1101"/>
                <a:gd name="connsiteX15" fmla="*/ 731 w 1688"/>
                <a:gd name="connsiteY15" fmla="*/ 1149 h 1101"/>
                <a:gd name="connsiteX16" fmla="*/ 731 w 1688"/>
                <a:gd name="connsiteY16" fmla="*/ 929 h 1101"/>
                <a:gd name="connsiteX17" fmla="*/ 585 w 1688"/>
                <a:gd name="connsiteY17" fmla="*/ 855 h 1101"/>
                <a:gd name="connsiteX18" fmla="*/ 438 w 1688"/>
                <a:gd name="connsiteY18" fmla="*/ 929 h 1101"/>
                <a:gd name="connsiteX19" fmla="*/ 438 w 1688"/>
                <a:gd name="connsiteY19" fmla="*/ 1149 h 1101"/>
                <a:gd name="connsiteX20" fmla="*/ 438 w 1688"/>
                <a:gd name="connsiteY20" fmla="*/ 1663 h 1101"/>
                <a:gd name="connsiteX21" fmla="*/ 71 w 1688"/>
                <a:gd name="connsiteY21" fmla="*/ 1663 h 1101"/>
                <a:gd name="connsiteX22" fmla="*/ 71 w 1688"/>
                <a:gd name="connsiteY22" fmla="*/ 635 h 1101"/>
                <a:gd name="connsiteX23" fmla="*/ 438 w 1688"/>
                <a:gd name="connsiteY23" fmla="*/ 635 h 1101"/>
                <a:gd name="connsiteX24" fmla="*/ 438 w 1688"/>
                <a:gd name="connsiteY24" fmla="*/ 782 h 1101"/>
                <a:gd name="connsiteX25" fmla="*/ 585 w 1688"/>
                <a:gd name="connsiteY25" fmla="*/ 635 h 1101"/>
                <a:gd name="connsiteX26" fmla="*/ 731 w 1688"/>
                <a:gd name="connsiteY26" fmla="*/ 562 h 1101"/>
                <a:gd name="connsiteX27" fmla="*/ 952 w 1688"/>
                <a:gd name="connsiteY27" fmla="*/ 635 h 1101"/>
                <a:gd name="connsiteX28" fmla="*/ 1099 w 1688"/>
                <a:gd name="connsiteY28" fmla="*/ 78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88" h="1101">
                  <a:moveTo>
                    <a:pt x="1099" y="782"/>
                  </a:moveTo>
                  <a:cubicBezTo>
                    <a:pt x="1099" y="745"/>
                    <a:pt x="1117" y="690"/>
                    <a:pt x="1172" y="635"/>
                  </a:cubicBezTo>
                  <a:cubicBezTo>
                    <a:pt x="1264" y="598"/>
                    <a:pt x="1337" y="562"/>
                    <a:pt x="1392" y="562"/>
                  </a:cubicBezTo>
                  <a:cubicBezTo>
                    <a:pt x="1539" y="562"/>
                    <a:pt x="1631" y="617"/>
                    <a:pt x="1686" y="709"/>
                  </a:cubicBezTo>
                  <a:cubicBezTo>
                    <a:pt x="1723" y="819"/>
                    <a:pt x="1759" y="910"/>
                    <a:pt x="1759" y="1002"/>
                  </a:cubicBezTo>
                  <a:lnTo>
                    <a:pt x="1759" y="1663"/>
                  </a:lnTo>
                  <a:lnTo>
                    <a:pt x="1466" y="1663"/>
                  </a:lnTo>
                  <a:lnTo>
                    <a:pt x="1466" y="1149"/>
                  </a:lnTo>
                  <a:lnTo>
                    <a:pt x="1466" y="1076"/>
                  </a:lnTo>
                  <a:cubicBezTo>
                    <a:pt x="1466" y="984"/>
                    <a:pt x="1429" y="929"/>
                    <a:pt x="1392" y="929"/>
                  </a:cubicBezTo>
                  <a:cubicBezTo>
                    <a:pt x="1392" y="892"/>
                    <a:pt x="1355" y="855"/>
                    <a:pt x="1319" y="855"/>
                  </a:cubicBezTo>
                  <a:cubicBezTo>
                    <a:pt x="1264" y="855"/>
                    <a:pt x="1209" y="892"/>
                    <a:pt x="1172" y="929"/>
                  </a:cubicBezTo>
                  <a:cubicBezTo>
                    <a:pt x="1117" y="984"/>
                    <a:pt x="1099" y="1057"/>
                    <a:pt x="1099" y="1149"/>
                  </a:cubicBezTo>
                  <a:lnTo>
                    <a:pt x="1099" y="1663"/>
                  </a:lnTo>
                  <a:lnTo>
                    <a:pt x="731" y="1663"/>
                  </a:lnTo>
                  <a:lnTo>
                    <a:pt x="731" y="1149"/>
                  </a:lnTo>
                  <a:lnTo>
                    <a:pt x="731" y="929"/>
                  </a:lnTo>
                  <a:cubicBezTo>
                    <a:pt x="731" y="892"/>
                    <a:pt x="676" y="855"/>
                    <a:pt x="585" y="855"/>
                  </a:cubicBezTo>
                  <a:cubicBezTo>
                    <a:pt x="530" y="855"/>
                    <a:pt x="474" y="892"/>
                    <a:pt x="438" y="929"/>
                  </a:cubicBezTo>
                  <a:lnTo>
                    <a:pt x="438" y="1149"/>
                  </a:lnTo>
                  <a:lnTo>
                    <a:pt x="438" y="1663"/>
                  </a:lnTo>
                  <a:lnTo>
                    <a:pt x="71" y="1663"/>
                  </a:lnTo>
                  <a:lnTo>
                    <a:pt x="71" y="635"/>
                  </a:lnTo>
                  <a:lnTo>
                    <a:pt x="438" y="635"/>
                  </a:lnTo>
                  <a:lnTo>
                    <a:pt x="438" y="782"/>
                  </a:lnTo>
                  <a:cubicBezTo>
                    <a:pt x="474" y="690"/>
                    <a:pt x="530" y="635"/>
                    <a:pt x="585" y="635"/>
                  </a:cubicBezTo>
                  <a:cubicBezTo>
                    <a:pt x="621" y="598"/>
                    <a:pt x="676" y="562"/>
                    <a:pt x="731" y="562"/>
                  </a:cubicBezTo>
                  <a:cubicBezTo>
                    <a:pt x="823" y="562"/>
                    <a:pt x="897" y="598"/>
                    <a:pt x="952" y="635"/>
                  </a:cubicBezTo>
                  <a:cubicBezTo>
                    <a:pt x="988" y="690"/>
                    <a:pt x="1043" y="745"/>
                    <a:pt x="1099" y="782"/>
                  </a:cubicBezTo>
                  <a:close/>
                </a:path>
              </a:pathLst>
            </a:custGeom>
            <a:solidFill>
              <a:srgbClr val="000000"/>
            </a:solidFill>
            <a:ln w="4694"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A1DE5C83-32FB-B041-B867-52E31565D572}"/>
                </a:ext>
              </a:extLst>
            </p:cNvPr>
            <p:cNvSpPr/>
            <p:nvPr/>
          </p:nvSpPr>
          <p:spPr>
            <a:xfrm>
              <a:off x="1808648" y="4357314"/>
              <a:ext cx="881" cy="1321"/>
            </a:xfrm>
            <a:custGeom>
              <a:avLst/>
              <a:gdLst>
                <a:gd name="connsiteX0" fmla="*/ 585 w 881"/>
                <a:gd name="connsiteY0" fmla="*/ 562 h 1321"/>
                <a:gd name="connsiteX1" fmla="*/ 585 w 881"/>
                <a:gd name="connsiteY1" fmla="*/ 855 h 1321"/>
                <a:gd name="connsiteX2" fmla="*/ 952 w 881"/>
                <a:gd name="connsiteY2" fmla="*/ 855 h 1321"/>
                <a:gd name="connsiteX3" fmla="*/ 952 w 881"/>
                <a:gd name="connsiteY3" fmla="*/ 1076 h 1321"/>
                <a:gd name="connsiteX4" fmla="*/ 585 w 881"/>
                <a:gd name="connsiteY4" fmla="*/ 1076 h 1321"/>
                <a:gd name="connsiteX5" fmla="*/ 585 w 881"/>
                <a:gd name="connsiteY5" fmla="*/ 1516 h 1321"/>
                <a:gd name="connsiteX6" fmla="*/ 585 w 881"/>
                <a:gd name="connsiteY6" fmla="*/ 1663 h 1321"/>
                <a:gd name="connsiteX7" fmla="*/ 732 w 881"/>
                <a:gd name="connsiteY7" fmla="*/ 1663 h 1321"/>
                <a:gd name="connsiteX8" fmla="*/ 879 w 881"/>
                <a:gd name="connsiteY8" fmla="*/ 1663 h 1321"/>
                <a:gd name="connsiteX9" fmla="*/ 879 w 881"/>
                <a:gd name="connsiteY9" fmla="*/ 1883 h 1321"/>
                <a:gd name="connsiteX10" fmla="*/ 659 w 881"/>
                <a:gd name="connsiteY10" fmla="*/ 1883 h 1321"/>
                <a:gd name="connsiteX11" fmla="*/ 291 w 881"/>
                <a:gd name="connsiteY11" fmla="*/ 1810 h 1321"/>
                <a:gd name="connsiteX12" fmla="*/ 218 w 881"/>
                <a:gd name="connsiteY12" fmla="*/ 1516 h 1321"/>
                <a:gd name="connsiteX13" fmla="*/ 218 w 881"/>
                <a:gd name="connsiteY13" fmla="*/ 1076 h 1321"/>
                <a:gd name="connsiteX14" fmla="*/ 71 w 881"/>
                <a:gd name="connsiteY14" fmla="*/ 1076 h 1321"/>
                <a:gd name="connsiteX15" fmla="*/ 71 w 881"/>
                <a:gd name="connsiteY15" fmla="*/ 855 h 1321"/>
                <a:gd name="connsiteX16" fmla="*/ 218 w 881"/>
                <a:gd name="connsiteY16" fmla="*/ 855 h 1321"/>
                <a:gd name="connsiteX17" fmla="*/ 218 w 881"/>
                <a:gd name="connsiteY17" fmla="*/ 562 h 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1" h="1321">
                  <a:moveTo>
                    <a:pt x="585" y="562"/>
                  </a:moveTo>
                  <a:lnTo>
                    <a:pt x="585" y="855"/>
                  </a:lnTo>
                  <a:lnTo>
                    <a:pt x="952" y="855"/>
                  </a:lnTo>
                  <a:lnTo>
                    <a:pt x="952" y="1076"/>
                  </a:lnTo>
                  <a:lnTo>
                    <a:pt x="585" y="1076"/>
                  </a:lnTo>
                  <a:lnTo>
                    <a:pt x="585" y="1516"/>
                  </a:lnTo>
                  <a:lnTo>
                    <a:pt x="585" y="1663"/>
                  </a:lnTo>
                  <a:lnTo>
                    <a:pt x="732" y="1663"/>
                  </a:lnTo>
                  <a:lnTo>
                    <a:pt x="879" y="1663"/>
                  </a:lnTo>
                  <a:lnTo>
                    <a:pt x="879" y="1883"/>
                  </a:lnTo>
                  <a:lnTo>
                    <a:pt x="659" y="1883"/>
                  </a:lnTo>
                  <a:cubicBezTo>
                    <a:pt x="512" y="1883"/>
                    <a:pt x="383" y="1865"/>
                    <a:pt x="291" y="1810"/>
                  </a:cubicBezTo>
                  <a:cubicBezTo>
                    <a:pt x="236" y="1773"/>
                    <a:pt x="218" y="1663"/>
                    <a:pt x="218" y="1516"/>
                  </a:cubicBezTo>
                  <a:lnTo>
                    <a:pt x="218" y="1076"/>
                  </a:lnTo>
                  <a:lnTo>
                    <a:pt x="71" y="1076"/>
                  </a:lnTo>
                  <a:lnTo>
                    <a:pt x="71" y="855"/>
                  </a:lnTo>
                  <a:lnTo>
                    <a:pt x="218" y="855"/>
                  </a:lnTo>
                  <a:lnTo>
                    <a:pt x="218" y="562"/>
                  </a:lnTo>
                  <a:close/>
                </a:path>
              </a:pathLst>
            </a:custGeom>
            <a:solidFill>
              <a:srgbClr val="000000"/>
            </a:solidFill>
            <a:ln w="4694"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BD4A6608-BDD8-A64B-923C-6307A1B7456F}"/>
                </a:ext>
              </a:extLst>
            </p:cNvPr>
            <p:cNvSpPr/>
            <p:nvPr/>
          </p:nvSpPr>
          <p:spPr>
            <a:xfrm>
              <a:off x="1809713" y="4357167"/>
              <a:ext cx="1101" cy="1468"/>
            </a:xfrm>
            <a:custGeom>
              <a:avLst/>
              <a:gdLst>
                <a:gd name="connsiteX0" fmla="*/ 1173 w 1101"/>
                <a:gd name="connsiteY0" fmla="*/ 1369 h 1468"/>
                <a:gd name="connsiteX1" fmla="*/ 1173 w 1101"/>
                <a:gd name="connsiteY1" fmla="*/ 2030 h 1468"/>
                <a:gd name="connsiteX2" fmla="*/ 806 w 1101"/>
                <a:gd name="connsiteY2" fmla="*/ 2030 h 1468"/>
                <a:gd name="connsiteX3" fmla="*/ 806 w 1101"/>
                <a:gd name="connsiteY3" fmla="*/ 1516 h 1468"/>
                <a:gd name="connsiteX4" fmla="*/ 806 w 1101"/>
                <a:gd name="connsiteY4" fmla="*/ 1369 h 1468"/>
                <a:gd name="connsiteX5" fmla="*/ 732 w 1101"/>
                <a:gd name="connsiteY5" fmla="*/ 1296 h 1468"/>
                <a:gd name="connsiteX6" fmla="*/ 732 w 1101"/>
                <a:gd name="connsiteY6" fmla="*/ 1222 h 1468"/>
                <a:gd name="connsiteX7" fmla="*/ 659 w 1101"/>
                <a:gd name="connsiteY7" fmla="*/ 1222 h 1468"/>
                <a:gd name="connsiteX8" fmla="*/ 512 w 1101"/>
                <a:gd name="connsiteY8" fmla="*/ 1296 h 1468"/>
                <a:gd name="connsiteX9" fmla="*/ 439 w 1101"/>
                <a:gd name="connsiteY9" fmla="*/ 1516 h 1468"/>
                <a:gd name="connsiteX10" fmla="*/ 439 w 1101"/>
                <a:gd name="connsiteY10" fmla="*/ 2030 h 1468"/>
                <a:gd name="connsiteX11" fmla="*/ 71 w 1101"/>
                <a:gd name="connsiteY11" fmla="*/ 2030 h 1468"/>
                <a:gd name="connsiteX12" fmla="*/ 71 w 1101"/>
                <a:gd name="connsiteY12" fmla="*/ 562 h 1468"/>
                <a:gd name="connsiteX13" fmla="*/ 439 w 1101"/>
                <a:gd name="connsiteY13" fmla="*/ 562 h 1468"/>
                <a:gd name="connsiteX14" fmla="*/ 439 w 1101"/>
                <a:gd name="connsiteY14" fmla="*/ 1149 h 1468"/>
                <a:gd name="connsiteX15" fmla="*/ 585 w 1101"/>
                <a:gd name="connsiteY15" fmla="*/ 1002 h 1468"/>
                <a:gd name="connsiteX16" fmla="*/ 732 w 1101"/>
                <a:gd name="connsiteY16" fmla="*/ 929 h 1468"/>
                <a:gd name="connsiteX17" fmla="*/ 1026 w 1101"/>
                <a:gd name="connsiteY17" fmla="*/ 1076 h 1468"/>
                <a:gd name="connsiteX18" fmla="*/ 1173 w 1101"/>
                <a:gd name="connsiteY18" fmla="*/ 1369 h 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1" h="1468">
                  <a:moveTo>
                    <a:pt x="1173" y="1369"/>
                  </a:moveTo>
                  <a:lnTo>
                    <a:pt x="1173" y="2030"/>
                  </a:lnTo>
                  <a:lnTo>
                    <a:pt x="806" y="2030"/>
                  </a:lnTo>
                  <a:lnTo>
                    <a:pt x="806" y="1516"/>
                  </a:lnTo>
                  <a:lnTo>
                    <a:pt x="806" y="1369"/>
                  </a:lnTo>
                  <a:cubicBezTo>
                    <a:pt x="806" y="1333"/>
                    <a:pt x="769" y="1296"/>
                    <a:pt x="732" y="1296"/>
                  </a:cubicBezTo>
                  <a:lnTo>
                    <a:pt x="732" y="1222"/>
                  </a:lnTo>
                  <a:lnTo>
                    <a:pt x="659" y="1222"/>
                  </a:lnTo>
                  <a:cubicBezTo>
                    <a:pt x="604" y="1222"/>
                    <a:pt x="549" y="1259"/>
                    <a:pt x="512" y="1296"/>
                  </a:cubicBezTo>
                  <a:cubicBezTo>
                    <a:pt x="457" y="1351"/>
                    <a:pt x="439" y="1424"/>
                    <a:pt x="439" y="1516"/>
                  </a:cubicBezTo>
                  <a:lnTo>
                    <a:pt x="439" y="2030"/>
                  </a:lnTo>
                  <a:lnTo>
                    <a:pt x="71" y="2030"/>
                  </a:lnTo>
                  <a:lnTo>
                    <a:pt x="71" y="562"/>
                  </a:lnTo>
                  <a:lnTo>
                    <a:pt x="439" y="562"/>
                  </a:lnTo>
                  <a:lnTo>
                    <a:pt x="439" y="1149"/>
                  </a:lnTo>
                  <a:cubicBezTo>
                    <a:pt x="475" y="1057"/>
                    <a:pt x="530" y="1002"/>
                    <a:pt x="585" y="1002"/>
                  </a:cubicBezTo>
                  <a:cubicBezTo>
                    <a:pt x="622" y="965"/>
                    <a:pt x="677" y="929"/>
                    <a:pt x="732" y="929"/>
                  </a:cubicBezTo>
                  <a:cubicBezTo>
                    <a:pt x="879" y="929"/>
                    <a:pt x="971" y="984"/>
                    <a:pt x="1026" y="1076"/>
                  </a:cubicBezTo>
                  <a:cubicBezTo>
                    <a:pt x="1118" y="1186"/>
                    <a:pt x="1173" y="1277"/>
                    <a:pt x="1173" y="1369"/>
                  </a:cubicBezTo>
                  <a:close/>
                </a:path>
              </a:pathLst>
            </a:custGeom>
            <a:solidFill>
              <a:srgbClr val="000000"/>
            </a:solidFill>
            <a:ln w="4694"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79828099-D4B3-E74D-9F3E-259EE2DC0F2D}"/>
                </a:ext>
              </a:extLst>
            </p:cNvPr>
            <p:cNvSpPr/>
            <p:nvPr/>
          </p:nvSpPr>
          <p:spPr>
            <a:xfrm>
              <a:off x="1810998" y="4357534"/>
              <a:ext cx="1101" cy="1101"/>
            </a:xfrm>
            <a:custGeom>
              <a:avLst/>
              <a:gdLst>
                <a:gd name="connsiteX0" fmla="*/ 1173 w 1101"/>
                <a:gd name="connsiteY0" fmla="*/ 1149 h 1101"/>
                <a:gd name="connsiteX1" fmla="*/ 1173 w 1101"/>
                <a:gd name="connsiteY1" fmla="*/ 1222 h 1101"/>
                <a:gd name="connsiteX2" fmla="*/ 439 w 1101"/>
                <a:gd name="connsiteY2" fmla="*/ 1222 h 1101"/>
                <a:gd name="connsiteX3" fmla="*/ 512 w 1101"/>
                <a:gd name="connsiteY3" fmla="*/ 1443 h 1101"/>
                <a:gd name="connsiteX4" fmla="*/ 732 w 1101"/>
                <a:gd name="connsiteY4" fmla="*/ 1443 h 1101"/>
                <a:gd name="connsiteX5" fmla="*/ 879 w 1101"/>
                <a:gd name="connsiteY5" fmla="*/ 1443 h 1101"/>
                <a:gd name="connsiteX6" fmla="*/ 1173 w 1101"/>
                <a:gd name="connsiteY6" fmla="*/ 1296 h 1101"/>
                <a:gd name="connsiteX7" fmla="*/ 1173 w 1101"/>
                <a:gd name="connsiteY7" fmla="*/ 1589 h 1101"/>
                <a:gd name="connsiteX8" fmla="*/ 879 w 1101"/>
                <a:gd name="connsiteY8" fmla="*/ 1663 h 1101"/>
                <a:gd name="connsiteX9" fmla="*/ 659 w 1101"/>
                <a:gd name="connsiteY9" fmla="*/ 1663 h 1101"/>
                <a:gd name="connsiteX10" fmla="*/ 219 w 1101"/>
                <a:gd name="connsiteY10" fmla="*/ 1516 h 1101"/>
                <a:gd name="connsiteX11" fmla="*/ 72 w 1101"/>
                <a:gd name="connsiteY11" fmla="*/ 1149 h 1101"/>
                <a:gd name="connsiteX12" fmla="*/ 219 w 1101"/>
                <a:gd name="connsiteY12" fmla="*/ 708 h 1101"/>
                <a:gd name="connsiteX13" fmla="*/ 659 w 1101"/>
                <a:gd name="connsiteY13" fmla="*/ 562 h 1101"/>
                <a:gd name="connsiteX14" fmla="*/ 1026 w 1101"/>
                <a:gd name="connsiteY14" fmla="*/ 708 h 1101"/>
                <a:gd name="connsiteX15" fmla="*/ 1173 w 1101"/>
                <a:gd name="connsiteY15" fmla="*/ 1149 h 1101"/>
                <a:gd name="connsiteX16" fmla="*/ 879 w 1101"/>
                <a:gd name="connsiteY16" fmla="*/ 1002 h 1101"/>
                <a:gd name="connsiteX17" fmla="*/ 806 w 1101"/>
                <a:gd name="connsiteY17" fmla="*/ 929 h 1101"/>
                <a:gd name="connsiteX18" fmla="*/ 659 w 1101"/>
                <a:gd name="connsiteY18" fmla="*/ 855 h 1101"/>
                <a:gd name="connsiteX19" fmla="*/ 512 w 1101"/>
                <a:gd name="connsiteY19" fmla="*/ 929 h 1101"/>
                <a:gd name="connsiteX20" fmla="*/ 439 w 1101"/>
                <a:gd name="connsiteY20"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1" h="1101">
                  <a:moveTo>
                    <a:pt x="1173" y="1149"/>
                  </a:moveTo>
                  <a:lnTo>
                    <a:pt x="1173" y="1222"/>
                  </a:lnTo>
                  <a:lnTo>
                    <a:pt x="439" y="1222"/>
                  </a:lnTo>
                  <a:cubicBezTo>
                    <a:pt x="439" y="1333"/>
                    <a:pt x="457" y="1406"/>
                    <a:pt x="512" y="1443"/>
                  </a:cubicBezTo>
                  <a:lnTo>
                    <a:pt x="732" y="1443"/>
                  </a:lnTo>
                  <a:lnTo>
                    <a:pt x="879" y="1443"/>
                  </a:lnTo>
                  <a:cubicBezTo>
                    <a:pt x="971" y="1406"/>
                    <a:pt x="1063" y="1351"/>
                    <a:pt x="1173" y="1296"/>
                  </a:cubicBezTo>
                  <a:lnTo>
                    <a:pt x="1173" y="1589"/>
                  </a:lnTo>
                  <a:cubicBezTo>
                    <a:pt x="1063" y="1645"/>
                    <a:pt x="971" y="1663"/>
                    <a:pt x="879" y="1663"/>
                  </a:cubicBezTo>
                  <a:lnTo>
                    <a:pt x="659" y="1663"/>
                  </a:lnTo>
                  <a:cubicBezTo>
                    <a:pt x="457" y="1663"/>
                    <a:pt x="310" y="1626"/>
                    <a:pt x="219" y="1516"/>
                  </a:cubicBezTo>
                  <a:cubicBezTo>
                    <a:pt x="108" y="1424"/>
                    <a:pt x="72" y="1296"/>
                    <a:pt x="72" y="1149"/>
                  </a:cubicBezTo>
                  <a:cubicBezTo>
                    <a:pt x="72" y="965"/>
                    <a:pt x="108" y="819"/>
                    <a:pt x="219" y="708"/>
                  </a:cubicBezTo>
                  <a:cubicBezTo>
                    <a:pt x="310" y="617"/>
                    <a:pt x="457" y="562"/>
                    <a:pt x="659" y="562"/>
                  </a:cubicBezTo>
                  <a:cubicBezTo>
                    <a:pt x="806" y="562"/>
                    <a:pt x="916" y="617"/>
                    <a:pt x="1026" y="708"/>
                  </a:cubicBezTo>
                  <a:cubicBezTo>
                    <a:pt x="1118" y="819"/>
                    <a:pt x="1173" y="965"/>
                    <a:pt x="1173" y="1149"/>
                  </a:cubicBezTo>
                  <a:close/>
                  <a:moveTo>
                    <a:pt x="879" y="1002"/>
                  </a:moveTo>
                  <a:cubicBezTo>
                    <a:pt x="879" y="965"/>
                    <a:pt x="843" y="929"/>
                    <a:pt x="806" y="929"/>
                  </a:cubicBezTo>
                  <a:cubicBezTo>
                    <a:pt x="751" y="892"/>
                    <a:pt x="696" y="855"/>
                    <a:pt x="659" y="855"/>
                  </a:cubicBezTo>
                  <a:cubicBezTo>
                    <a:pt x="604" y="855"/>
                    <a:pt x="549" y="892"/>
                    <a:pt x="512" y="929"/>
                  </a:cubicBezTo>
                  <a:cubicBezTo>
                    <a:pt x="457" y="929"/>
                    <a:pt x="439" y="965"/>
                    <a:pt x="439" y="1002"/>
                  </a:cubicBezTo>
                  <a:close/>
                </a:path>
              </a:pathLst>
            </a:custGeom>
            <a:solidFill>
              <a:srgbClr val="000000"/>
            </a:solidFill>
            <a:ln w="4694"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1B2FB703-4F7B-FD42-AD64-F2A016B5AC36}"/>
                </a:ext>
              </a:extLst>
            </p:cNvPr>
            <p:cNvSpPr/>
            <p:nvPr/>
          </p:nvSpPr>
          <p:spPr>
            <a:xfrm>
              <a:off x="1813053" y="4357240"/>
              <a:ext cx="1321" cy="1394"/>
            </a:xfrm>
            <a:custGeom>
              <a:avLst/>
              <a:gdLst>
                <a:gd name="connsiteX0" fmla="*/ 72 w 1321"/>
                <a:gd name="connsiteY0" fmla="*/ 562 h 1394"/>
                <a:gd name="connsiteX1" fmla="*/ 513 w 1321"/>
                <a:gd name="connsiteY1" fmla="*/ 562 h 1394"/>
                <a:gd name="connsiteX2" fmla="*/ 1027 w 1321"/>
                <a:gd name="connsiteY2" fmla="*/ 1516 h 1394"/>
                <a:gd name="connsiteX3" fmla="*/ 1027 w 1321"/>
                <a:gd name="connsiteY3" fmla="*/ 562 h 1394"/>
                <a:gd name="connsiteX4" fmla="*/ 1394 w 1321"/>
                <a:gd name="connsiteY4" fmla="*/ 562 h 1394"/>
                <a:gd name="connsiteX5" fmla="*/ 1394 w 1321"/>
                <a:gd name="connsiteY5" fmla="*/ 1957 h 1394"/>
                <a:gd name="connsiteX6" fmla="*/ 953 w 1321"/>
                <a:gd name="connsiteY6" fmla="*/ 1957 h 1394"/>
                <a:gd name="connsiteX7" fmla="*/ 439 w 1321"/>
                <a:gd name="connsiteY7" fmla="*/ 1002 h 1394"/>
                <a:gd name="connsiteX8" fmla="*/ 439 w 1321"/>
                <a:gd name="connsiteY8" fmla="*/ 1957 h 1394"/>
                <a:gd name="connsiteX9" fmla="*/ 72 w 1321"/>
                <a:gd name="connsiteY9" fmla="*/ 1957 h 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1" h="1394">
                  <a:moveTo>
                    <a:pt x="72" y="562"/>
                  </a:moveTo>
                  <a:lnTo>
                    <a:pt x="513" y="562"/>
                  </a:lnTo>
                  <a:lnTo>
                    <a:pt x="1027" y="1516"/>
                  </a:lnTo>
                  <a:lnTo>
                    <a:pt x="1027" y="562"/>
                  </a:lnTo>
                  <a:lnTo>
                    <a:pt x="1394" y="562"/>
                  </a:lnTo>
                  <a:lnTo>
                    <a:pt x="1394" y="1957"/>
                  </a:lnTo>
                  <a:lnTo>
                    <a:pt x="953" y="1957"/>
                  </a:lnTo>
                  <a:lnTo>
                    <a:pt x="439" y="1002"/>
                  </a:lnTo>
                  <a:lnTo>
                    <a:pt x="439" y="1957"/>
                  </a:lnTo>
                  <a:lnTo>
                    <a:pt x="72" y="1957"/>
                  </a:lnTo>
                  <a:close/>
                </a:path>
              </a:pathLst>
            </a:custGeom>
            <a:solidFill>
              <a:srgbClr val="000000"/>
            </a:solidFill>
            <a:ln w="4694"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9F10BAE6-86EA-DC40-A716-A1EDFD87504A}"/>
                </a:ext>
              </a:extLst>
            </p:cNvPr>
            <p:cNvSpPr/>
            <p:nvPr/>
          </p:nvSpPr>
          <p:spPr>
            <a:xfrm>
              <a:off x="1814595" y="4357534"/>
              <a:ext cx="1174" cy="1101"/>
            </a:xfrm>
            <a:custGeom>
              <a:avLst/>
              <a:gdLst>
                <a:gd name="connsiteX0" fmla="*/ 660 w 1174"/>
                <a:gd name="connsiteY0" fmla="*/ 855 h 1101"/>
                <a:gd name="connsiteX1" fmla="*/ 440 w 1174"/>
                <a:gd name="connsiteY1" fmla="*/ 929 h 1101"/>
                <a:gd name="connsiteX2" fmla="*/ 440 w 1174"/>
                <a:gd name="connsiteY2" fmla="*/ 1149 h 1101"/>
                <a:gd name="connsiteX3" fmla="*/ 440 w 1174"/>
                <a:gd name="connsiteY3" fmla="*/ 1369 h 1101"/>
                <a:gd name="connsiteX4" fmla="*/ 660 w 1174"/>
                <a:gd name="connsiteY4" fmla="*/ 1443 h 1101"/>
                <a:gd name="connsiteX5" fmla="*/ 807 w 1174"/>
                <a:gd name="connsiteY5" fmla="*/ 1369 h 1101"/>
                <a:gd name="connsiteX6" fmla="*/ 880 w 1174"/>
                <a:gd name="connsiteY6" fmla="*/ 1149 h 1101"/>
                <a:gd name="connsiteX7" fmla="*/ 807 w 1174"/>
                <a:gd name="connsiteY7" fmla="*/ 929 h 1101"/>
                <a:gd name="connsiteX8" fmla="*/ 660 w 1174"/>
                <a:gd name="connsiteY8" fmla="*/ 855 h 1101"/>
                <a:gd name="connsiteX9" fmla="*/ 660 w 1174"/>
                <a:gd name="connsiteY9" fmla="*/ 562 h 1101"/>
                <a:gd name="connsiteX10" fmla="*/ 1100 w 1174"/>
                <a:gd name="connsiteY10" fmla="*/ 708 h 1101"/>
                <a:gd name="connsiteX11" fmla="*/ 1247 w 1174"/>
                <a:gd name="connsiteY11" fmla="*/ 1149 h 1101"/>
                <a:gd name="connsiteX12" fmla="*/ 1100 w 1174"/>
                <a:gd name="connsiteY12" fmla="*/ 1516 h 1101"/>
                <a:gd name="connsiteX13" fmla="*/ 660 w 1174"/>
                <a:gd name="connsiteY13" fmla="*/ 1663 h 1101"/>
                <a:gd name="connsiteX14" fmla="*/ 219 w 1174"/>
                <a:gd name="connsiteY14" fmla="*/ 1516 h 1101"/>
                <a:gd name="connsiteX15" fmla="*/ 72 w 1174"/>
                <a:gd name="connsiteY15" fmla="*/ 1149 h 1101"/>
                <a:gd name="connsiteX16" fmla="*/ 219 w 1174"/>
                <a:gd name="connsiteY16" fmla="*/ 708 h 1101"/>
                <a:gd name="connsiteX17" fmla="*/ 660 w 1174"/>
                <a:gd name="connsiteY17" fmla="*/ 56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 h="1101">
                  <a:moveTo>
                    <a:pt x="660" y="855"/>
                  </a:moveTo>
                  <a:cubicBezTo>
                    <a:pt x="550" y="855"/>
                    <a:pt x="476" y="892"/>
                    <a:pt x="440" y="929"/>
                  </a:cubicBezTo>
                  <a:lnTo>
                    <a:pt x="440" y="1149"/>
                  </a:lnTo>
                  <a:lnTo>
                    <a:pt x="440" y="1369"/>
                  </a:lnTo>
                  <a:cubicBezTo>
                    <a:pt x="476" y="1424"/>
                    <a:pt x="550" y="1443"/>
                    <a:pt x="660" y="1443"/>
                  </a:cubicBezTo>
                  <a:cubicBezTo>
                    <a:pt x="752" y="1443"/>
                    <a:pt x="807" y="1424"/>
                    <a:pt x="807" y="1369"/>
                  </a:cubicBezTo>
                  <a:cubicBezTo>
                    <a:pt x="843" y="1333"/>
                    <a:pt x="880" y="1259"/>
                    <a:pt x="880" y="1149"/>
                  </a:cubicBezTo>
                  <a:cubicBezTo>
                    <a:pt x="880" y="1057"/>
                    <a:pt x="843" y="984"/>
                    <a:pt x="807" y="929"/>
                  </a:cubicBezTo>
                  <a:cubicBezTo>
                    <a:pt x="807" y="892"/>
                    <a:pt x="752" y="855"/>
                    <a:pt x="660" y="855"/>
                  </a:cubicBezTo>
                  <a:close/>
                  <a:moveTo>
                    <a:pt x="660" y="562"/>
                  </a:moveTo>
                  <a:cubicBezTo>
                    <a:pt x="843" y="562"/>
                    <a:pt x="990" y="617"/>
                    <a:pt x="1100" y="708"/>
                  </a:cubicBezTo>
                  <a:cubicBezTo>
                    <a:pt x="1192" y="819"/>
                    <a:pt x="1247" y="965"/>
                    <a:pt x="1247" y="1149"/>
                  </a:cubicBezTo>
                  <a:cubicBezTo>
                    <a:pt x="1247" y="1296"/>
                    <a:pt x="1192" y="1424"/>
                    <a:pt x="1100" y="1516"/>
                  </a:cubicBezTo>
                  <a:cubicBezTo>
                    <a:pt x="990" y="1626"/>
                    <a:pt x="843" y="1663"/>
                    <a:pt x="660" y="1663"/>
                  </a:cubicBezTo>
                  <a:cubicBezTo>
                    <a:pt x="458" y="1663"/>
                    <a:pt x="311" y="1626"/>
                    <a:pt x="219" y="1516"/>
                  </a:cubicBezTo>
                  <a:cubicBezTo>
                    <a:pt x="109" y="1424"/>
                    <a:pt x="72" y="1296"/>
                    <a:pt x="72" y="1149"/>
                  </a:cubicBezTo>
                  <a:cubicBezTo>
                    <a:pt x="72" y="965"/>
                    <a:pt x="109" y="819"/>
                    <a:pt x="219" y="708"/>
                  </a:cubicBezTo>
                  <a:cubicBezTo>
                    <a:pt x="311" y="617"/>
                    <a:pt x="458" y="562"/>
                    <a:pt x="660" y="562"/>
                  </a:cubicBezTo>
                  <a:close/>
                </a:path>
              </a:pathLst>
            </a:custGeom>
            <a:solidFill>
              <a:srgbClr val="000000"/>
            </a:solidFill>
            <a:ln w="4694"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0D561360-60A1-C94A-9407-E0D4C45DCA52}"/>
                </a:ext>
              </a:extLst>
            </p:cNvPr>
            <p:cNvSpPr/>
            <p:nvPr/>
          </p:nvSpPr>
          <p:spPr>
            <a:xfrm>
              <a:off x="1815990" y="4357607"/>
              <a:ext cx="1027" cy="1027"/>
            </a:xfrm>
            <a:custGeom>
              <a:avLst/>
              <a:gdLst>
                <a:gd name="connsiteX0" fmla="*/ 73 w 1027"/>
                <a:gd name="connsiteY0" fmla="*/ 1149 h 1027"/>
                <a:gd name="connsiteX1" fmla="*/ 73 w 1027"/>
                <a:gd name="connsiteY1" fmla="*/ 562 h 1027"/>
                <a:gd name="connsiteX2" fmla="*/ 440 w 1027"/>
                <a:gd name="connsiteY2" fmla="*/ 562 h 1027"/>
                <a:gd name="connsiteX3" fmla="*/ 440 w 1027"/>
                <a:gd name="connsiteY3" fmla="*/ 635 h 1027"/>
                <a:gd name="connsiteX4" fmla="*/ 440 w 1027"/>
                <a:gd name="connsiteY4" fmla="*/ 855 h 1027"/>
                <a:gd name="connsiteX5" fmla="*/ 440 w 1027"/>
                <a:gd name="connsiteY5" fmla="*/ 1002 h 1027"/>
                <a:gd name="connsiteX6" fmla="*/ 440 w 1027"/>
                <a:gd name="connsiteY6" fmla="*/ 1222 h 1027"/>
                <a:gd name="connsiteX7" fmla="*/ 440 w 1027"/>
                <a:gd name="connsiteY7" fmla="*/ 1296 h 1027"/>
                <a:gd name="connsiteX8" fmla="*/ 440 w 1027"/>
                <a:gd name="connsiteY8" fmla="*/ 1369 h 1027"/>
                <a:gd name="connsiteX9" fmla="*/ 587 w 1027"/>
                <a:gd name="connsiteY9" fmla="*/ 1369 h 1027"/>
                <a:gd name="connsiteX10" fmla="*/ 734 w 1027"/>
                <a:gd name="connsiteY10" fmla="*/ 1296 h 1027"/>
                <a:gd name="connsiteX11" fmla="*/ 807 w 1027"/>
                <a:gd name="connsiteY11" fmla="*/ 1076 h 1027"/>
                <a:gd name="connsiteX12" fmla="*/ 807 w 1027"/>
                <a:gd name="connsiteY12" fmla="*/ 562 h 1027"/>
                <a:gd name="connsiteX13" fmla="*/ 1101 w 1027"/>
                <a:gd name="connsiteY13" fmla="*/ 562 h 1027"/>
                <a:gd name="connsiteX14" fmla="*/ 1101 w 1027"/>
                <a:gd name="connsiteY14" fmla="*/ 1589 h 1027"/>
                <a:gd name="connsiteX15" fmla="*/ 807 w 1027"/>
                <a:gd name="connsiteY15" fmla="*/ 1589 h 1027"/>
                <a:gd name="connsiteX16" fmla="*/ 807 w 1027"/>
                <a:gd name="connsiteY16" fmla="*/ 1443 h 1027"/>
                <a:gd name="connsiteX17" fmla="*/ 660 w 1027"/>
                <a:gd name="connsiteY17" fmla="*/ 1589 h 1027"/>
                <a:gd name="connsiteX18" fmla="*/ 440 w 1027"/>
                <a:gd name="connsiteY18" fmla="*/ 1589 h 1027"/>
                <a:gd name="connsiteX19" fmla="*/ 146 w 1027"/>
                <a:gd name="connsiteY19" fmla="*/ 1516 h 1027"/>
                <a:gd name="connsiteX20" fmla="*/ 73 w 1027"/>
                <a:gd name="connsiteY20" fmla="*/ 1149 h 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7" h="1027">
                  <a:moveTo>
                    <a:pt x="73" y="1149"/>
                  </a:moveTo>
                  <a:lnTo>
                    <a:pt x="73" y="562"/>
                  </a:lnTo>
                  <a:lnTo>
                    <a:pt x="440" y="562"/>
                  </a:lnTo>
                  <a:lnTo>
                    <a:pt x="440" y="635"/>
                  </a:lnTo>
                  <a:lnTo>
                    <a:pt x="440" y="855"/>
                  </a:lnTo>
                  <a:lnTo>
                    <a:pt x="440" y="1002"/>
                  </a:lnTo>
                  <a:lnTo>
                    <a:pt x="440" y="1222"/>
                  </a:lnTo>
                  <a:lnTo>
                    <a:pt x="440" y="1296"/>
                  </a:lnTo>
                  <a:lnTo>
                    <a:pt x="440" y="1369"/>
                  </a:lnTo>
                  <a:lnTo>
                    <a:pt x="587" y="1369"/>
                  </a:lnTo>
                  <a:cubicBezTo>
                    <a:pt x="623" y="1369"/>
                    <a:pt x="678" y="1351"/>
                    <a:pt x="734" y="1296"/>
                  </a:cubicBezTo>
                  <a:cubicBezTo>
                    <a:pt x="770" y="1259"/>
                    <a:pt x="807" y="1186"/>
                    <a:pt x="807" y="1076"/>
                  </a:cubicBezTo>
                  <a:lnTo>
                    <a:pt x="807" y="562"/>
                  </a:lnTo>
                  <a:lnTo>
                    <a:pt x="1101" y="562"/>
                  </a:lnTo>
                  <a:lnTo>
                    <a:pt x="1101" y="1589"/>
                  </a:lnTo>
                  <a:lnTo>
                    <a:pt x="807" y="1589"/>
                  </a:lnTo>
                  <a:lnTo>
                    <a:pt x="807" y="1443"/>
                  </a:lnTo>
                  <a:cubicBezTo>
                    <a:pt x="752" y="1498"/>
                    <a:pt x="697" y="1553"/>
                    <a:pt x="660" y="1589"/>
                  </a:cubicBezTo>
                  <a:lnTo>
                    <a:pt x="440" y="1589"/>
                  </a:lnTo>
                  <a:cubicBezTo>
                    <a:pt x="330" y="1589"/>
                    <a:pt x="238" y="1571"/>
                    <a:pt x="146" y="1516"/>
                  </a:cubicBezTo>
                  <a:cubicBezTo>
                    <a:pt x="91" y="1424"/>
                    <a:pt x="73" y="1296"/>
                    <a:pt x="73" y="1149"/>
                  </a:cubicBezTo>
                  <a:close/>
                </a:path>
              </a:pathLst>
            </a:custGeom>
            <a:solidFill>
              <a:srgbClr val="000000"/>
            </a:solidFill>
            <a:ln w="4694"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22154054-9813-BA40-81F0-6CE5D18A09AB}"/>
                </a:ext>
              </a:extLst>
            </p:cNvPr>
            <p:cNvSpPr/>
            <p:nvPr/>
          </p:nvSpPr>
          <p:spPr>
            <a:xfrm>
              <a:off x="1817366" y="4357534"/>
              <a:ext cx="1101" cy="1101"/>
            </a:xfrm>
            <a:custGeom>
              <a:avLst/>
              <a:gdLst>
                <a:gd name="connsiteX0" fmla="*/ 1174 w 1101"/>
                <a:gd name="connsiteY0" fmla="*/ 1002 h 1101"/>
                <a:gd name="connsiteX1" fmla="*/ 1174 w 1101"/>
                <a:gd name="connsiteY1" fmla="*/ 1663 h 1101"/>
                <a:gd name="connsiteX2" fmla="*/ 807 w 1101"/>
                <a:gd name="connsiteY2" fmla="*/ 1663 h 1101"/>
                <a:gd name="connsiteX3" fmla="*/ 807 w 1101"/>
                <a:gd name="connsiteY3" fmla="*/ 1149 h 1101"/>
                <a:gd name="connsiteX4" fmla="*/ 807 w 1101"/>
                <a:gd name="connsiteY4" fmla="*/ 1002 h 1101"/>
                <a:gd name="connsiteX5" fmla="*/ 734 w 1101"/>
                <a:gd name="connsiteY5" fmla="*/ 929 h 1101"/>
                <a:gd name="connsiteX6" fmla="*/ 734 w 1101"/>
                <a:gd name="connsiteY6" fmla="*/ 855 h 1101"/>
                <a:gd name="connsiteX7" fmla="*/ 660 w 1101"/>
                <a:gd name="connsiteY7" fmla="*/ 855 h 1101"/>
                <a:gd name="connsiteX8" fmla="*/ 514 w 1101"/>
                <a:gd name="connsiteY8" fmla="*/ 929 h 1101"/>
                <a:gd name="connsiteX9" fmla="*/ 440 w 1101"/>
                <a:gd name="connsiteY9" fmla="*/ 1149 h 1101"/>
                <a:gd name="connsiteX10" fmla="*/ 440 w 1101"/>
                <a:gd name="connsiteY10" fmla="*/ 1663 h 1101"/>
                <a:gd name="connsiteX11" fmla="*/ 73 w 1101"/>
                <a:gd name="connsiteY11" fmla="*/ 1663 h 1101"/>
                <a:gd name="connsiteX12" fmla="*/ 73 w 1101"/>
                <a:gd name="connsiteY12" fmla="*/ 635 h 1101"/>
                <a:gd name="connsiteX13" fmla="*/ 440 w 1101"/>
                <a:gd name="connsiteY13" fmla="*/ 635 h 1101"/>
                <a:gd name="connsiteX14" fmla="*/ 440 w 1101"/>
                <a:gd name="connsiteY14" fmla="*/ 782 h 1101"/>
                <a:gd name="connsiteX15" fmla="*/ 587 w 1101"/>
                <a:gd name="connsiteY15" fmla="*/ 635 h 1101"/>
                <a:gd name="connsiteX16" fmla="*/ 734 w 1101"/>
                <a:gd name="connsiteY16" fmla="*/ 562 h 1101"/>
                <a:gd name="connsiteX17" fmla="*/ 1027 w 1101"/>
                <a:gd name="connsiteY17" fmla="*/ 708 h 1101"/>
                <a:gd name="connsiteX18" fmla="*/ 1174 w 1101"/>
                <a:gd name="connsiteY18"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1" h="1101">
                  <a:moveTo>
                    <a:pt x="1174" y="1002"/>
                  </a:moveTo>
                  <a:lnTo>
                    <a:pt x="1174" y="1663"/>
                  </a:lnTo>
                  <a:lnTo>
                    <a:pt x="807" y="1663"/>
                  </a:lnTo>
                  <a:lnTo>
                    <a:pt x="807" y="1149"/>
                  </a:lnTo>
                  <a:lnTo>
                    <a:pt x="807" y="1002"/>
                  </a:lnTo>
                  <a:cubicBezTo>
                    <a:pt x="807" y="965"/>
                    <a:pt x="771" y="929"/>
                    <a:pt x="734" y="929"/>
                  </a:cubicBezTo>
                  <a:lnTo>
                    <a:pt x="734" y="855"/>
                  </a:lnTo>
                  <a:lnTo>
                    <a:pt x="660" y="855"/>
                  </a:lnTo>
                  <a:cubicBezTo>
                    <a:pt x="605" y="855"/>
                    <a:pt x="550" y="892"/>
                    <a:pt x="514" y="929"/>
                  </a:cubicBezTo>
                  <a:cubicBezTo>
                    <a:pt x="459" y="984"/>
                    <a:pt x="440" y="1057"/>
                    <a:pt x="440" y="1149"/>
                  </a:cubicBezTo>
                  <a:lnTo>
                    <a:pt x="440" y="1663"/>
                  </a:lnTo>
                  <a:lnTo>
                    <a:pt x="73" y="1663"/>
                  </a:lnTo>
                  <a:lnTo>
                    <a:pt x="73" y="635"/>
                  </a:lnTo>
                  <a:lnTo>
                    <a:pt x="440" y="635"/>
                  </a:lnTo>
                  <a:lnTo>
                    <a:pt x="440" y="782"/>
                  </a:lnTo>
                  <a:cubicBezTo>
                    <a:pt x="477" y="690"/>
                    <a:pt x="532" y="635"/>
                    <a:pt x="587" y="635"/>
                  </a:cubicBezTo>
                  <a:cubicBezTo>
                    <a:pt x="624" y="598"/>
                    <a:pt x="679" y="562"/>
                    <a:pt x="734" y="562"/>
                  </a:cubicBezTo>
                  <a:cubicBezTo>
                    <a:pt x="881" y="562"/>
                    <a:pt x="972" y="617"/>
                    <a:pt x="1027" y="708"/>
                  </a:cubicBezTo>
                  <a:cubicBezTo>
                    <a:pt x="1119" y="819"/>
                    <a:pt x="1174" y="910"/>
                    <a:pt x="1174" y="1002"/>
                  </a:cubicBezTo>
                  <a:close/>
                </a:path>
              </a:pathLst>
            </a:custGeom>
            <a:solidFill>
              <a:srgbClr val="000000"/>
            </a:solidFill>
            <a:ln w="4694"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68A834E6-1B63-AF44-8AD8-247D44C314F3}"/>
                </a:ext>
              </a:extLst>
            </p:cNvPr>
            <p:cNvSpPr/>
            <p:nvPr/>
          </p:nvSpPr>
          <p:spPr>
            <a:xfrm>
              <a:off x="1819404" y="4357240"/>
              <a:ext cx="1174" cy="1394"/>
            </a:xfrm>
            <a:custGeom>
              <a:avLst/>
              <a:gdLst>
                <a:gd name="connsiteX0" fmla="*/ 74 w 1174"/>
                <a:gd name="connsiteY0" fmla="*/ 562 h 1394"/>
                <a:gd name="connsiteX1" fmla="*/ 734 w 1174"/>
                <a:gd name="connsiteY1" fmla="*/ 562 h 1394"/>
                <a:gd name="connsiteX2" fmla="*/ 1101 w 1174"/>
                <a:gd name="connsiteY2" fmla="*/ 708 h 1394"/>
                <a:gd name="connsiteX3" fmla="*/ 1248 w 1174"/>
                <a:gd name="connsiteY3" fmla="*/ 1002 h 1394"/>
                <a:gd name="connsiteX4" fmla="*/ 1101 w 1174"/>
                <a:gd name="connsiteY4" fmla="*/ 1369 h 1394"/>
                <a:gd name="connsiteX5" fmla="*/ 734 w 1174"/>
                <a:gd name="connsiteY5" fmla="*/ 1443 h 1394"/>
                <a:gd name="connsiteX6" fmla="*/ 441 w 1174"/>
                <a:gd name="connsiteY6" fmla="*/ 1443 h 1394"/>
                <a:gd name="connsiteX7" fmla="*/ 441 w 1174"/>
                <a:gd name="connsiteY7" fmla="*/ 1957 h 1394"/>
                <a:gd name="connsiteX8" fmla="*/ 73 w 1174"/>
                <a:gd name="connsiteY8" fmla="*/ 1957 h 1394"/>
                <a:gd name="connsiteX9" fmla="*/ 441 w 1174"/>
                <a:gd name="connsiteY9" fmla="*/ 782 h 1394"/>
                <a:gd name="connsiteX10" fmla="*/ 441 w 1174"/>
                <a:gd name="connsiteY10" fmla="*/ 1222 h 1394"/>
                <a:gd name="connsiteX11" fmla="*/ 661 w 1174"/>
                <a:gd name="connsiteY11" fmla="*/ 1222 h 1394"/>
                <a:gd name="connsiteX12" fmla="*/ 808 w 1174"/>
                <a:gd name="connsiteY12" fmla="*/ 1222 h 1394"/>
                <a:gd name="connsiteX13" fmla="*/ 881 w 1174"/>
                <a:gd name="connsiteY13" fmla="*/ 1002 h 1394"/>
                <a:gd name="connsiteX14" fmla="*/ 808 w 1174"/>
                <a:gd name="connsiteY14" fmla="*/ 855 h 1394"/>
                <a:gd name="connsiteX15" fmla="*/ 661 w 1174"/>
                <a:gd name="connsiteY15" fmla="*/ 782 h 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 h="1394">
                  <a:moveTo>
                    <a:pt x="74" y="562"/>
                  </a:moveTo>
                  <a:lnTo>
                    <a:pt x="734" y="562"/>
                  </a:lnTo>
                  <a:cubicBezTo>
                    <a:pt x="881" y="562"/>
                    <a:pt x="991" y="617"/>
                    <a:pt x="1101" y="708"/>
                  </a:cubicBezTo>
                  <a:cubicBezTo>
                    <a:pt x="1193" y="764"/>
                    <a:pt x="1248" y="855"/>
                    <a:pt x="1248" y="1002"/>
                  </a:cubicBezTo>
                  <a:cubicBezTo>
                    <a:pt x="1248" y="1149"/>
                    <a:pt x="1193" y="1277"/>
                    <a:pt x="1101" y="1369"/>
                  </a:cubicBezTo>
                  <a:cubicBezTo>
                    <a:pt x="991" y="1424"/>
                    <a:pt x="881" y="1443"/>
                    <a:pt x="734" y="1443"/>
                  </a:cubicBezTo>
                  <a:lnTo>
                    <a:pt x="441" y="1443"/>
                  </a:lnTo>
                  <a:lnTo>
                    <a:pt x="441" y="1957"/>
                  </a:lnTo>
                  <a:lnTo>
                    <a:pt x="73" y="1957"/>
                  </a:lnTo>
                  <a:close/>
                  <a:moveTo>
                    <a:pt x="441" y="782"/>
                  </a:moveTo>
                  <a:lnTo>
                    <a:pt x="441" y="1222"/>
                  </a:lnTo>
                  <a:lnTo>
                    <a:pt x="661" y="1222"/>
                  </a:lnTo>
                  <a:lnTo>
                    <a:pt x="808" y="1222"/>
                  </a:lnTo>
                  <a:cubicBezTo>
                    <a:pt x="844" y="1186"/>
                    <a:pt x="881" y="1112"/>
                    <a:pt x="881" y="1002"/>
                  </a:cubicBezTo>
                  <a:cubicBezTo>
                    <a:pt x="881" y="965"/>
                    <a:pt x="844" y="910"/>
                    <a:pt x="808" y="855"/>
                  </a:cubicBezTo>
                  <a:cubicBezTo>
                    <a:pt x="753" y="819"/>
                    <a:pt x="698" y="782"/>
                    <a:pt x="661" y="782"/>
                  </a:cubicBezTo>
                  <a:close/>
                </a:path>
              </a:pathLst>
            </a:custGeom>
            <a:solidFill>
              <a:srgbClr val="000000"/>
            </a:solidFill>
            <a:ln w="4694"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53D821FD-E90D-3248-A9F2-DF2FEC12A8A2}"/>
                </a:ext>
              </a:extLst>
            </p:cNvPr>
            <p:cNvSpPr/>
            <p:nvPr/>
          </p:nvSpPr>
          <p:spPr>
            <a:xfrm>
              <a:off x="1820817" y="4357534"/>
              <a:ext cx="807" cy="1101"/>
            </a:xfrm>
            <a:custGeom>
              <a:avLst/>
              <a:gdLst>
                <a:gd name="connsiteX0" fmla="*/ 881 w 807"/>
                <a:gd name="connsiteY0" fmla="*/ 929 h 1101"/>
                <a:gd name="connsiteX1" fmla="*/ 735 w 807"/>
                <a:gd name="connsiteY1" fmla="*/ 855 h 1101"/>
                <a:gd name="connsiteX2" fmla="*/ 514 w 807"/>
                <a:gd name="connsiteY2" fmla="*/ 929 h 1101"/>
                <a:gd name="connsiteX3" fmla="*/ 441 w 807"/>
                <a:gd name="connsiteY3" fmla="*/ 1149 h 1101"/>
                <a:gd name="connsiteX4" fmla="*/ 441 w 807"/>
                <a:gd name="connsiteY4" fmla="*/ 1663 h 1101"/>
                <a:gd name="connsiteX5" fmla="*/ 74 w 807"/>
                <a:gd name="connsiteY5" fmla="*/ 1663 h 1101"/>
                <a:gd name="connsiteX6" fmla="*/ 74 w 807"/>
                <a:gd name="connsiteY6" fmla="*/ 635 h 1101"/>
                <a:gd name="connsiteX7" fmla="*/ 441 w 807"/>
                <a:gd name="connsiteY7" fmla="*/ 635 h 1101"/>
                <a:gd name="connsiteX8" fmla="*/ 441 w 807"/>
                <a:gd name="connsiteY8" fmla="*/ 782 h 1101"/>
                <a:gd name="connsiteX9" fmla="*/ 588 w 807"/>
                <a:gd name="connsiteY9" fmla="*/ 635 h 1101"/>
                <a:gd name="connsiteX10" fmla="*/ 735 w 807"/>
                <a:gd name="connsiteY10" fmla="*/ 562 h 1101"/>
                <a:gd name="connsiteX11" fmla="*/ 808 w 807"/>
                <a:gd name="connsiteY11" fmla="*/ 562 h 1101"/>
                <a:gd name="connsiteX12" fmla="*/ 881 w 807"/>
                <a:gd name="connsiteY12" fmla="*/ 56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 h="1101">
                  <a:moveTo>
                    <a:pt x="881" y="929"/>
                  </a:moveTo>
                  <a:cubicBezTo>
                    <a:pt x="826" y="892"/>
                    <a:pt x="771" y="855"/>
                    <a:pt x="735" y="855"/>
                  </a:cubicBezTo>
                  <a:cubicBezTo>
                    <a:pt x="624" y="855"/>
                    <a:pt x="551" y="892"/>
                    <a:pt x="514" y="929"/>
                  </a:cubicBezTo>
                  <a:cubicBezTo>
                    <a:pt x="459" y="984"/>
                    <a:pt x="441" y="1057"/>
                    <a:pt x="441" y="1149"/>
                  </a:cubicBezTo>
                  <a:lnTo>
                    <a:pt x="441" y="1663"/>
                  </a:lnTo>
                  <a:lnTo>
                    <a:pt x="74" y="1663"/>
                  </a:lnTo>
                  <a:lnTo>
                    <a:pt x="74" y="635"/>
                  </a:lnTo>
                  <a:lnTo>
                    <a:pt x="441" y="635"/>
                  </a:lnTo>
                  <a:lnTo>
                    <a:pt x="441" y="782"/>
                  </a:lnTo>
                  <a:cubicBezTo>
                    <a:pt x="478" y="690"/>
                    <a:pt x="533" y="635"/>
                    <a:pt x="588" y="635"/>
                  </a:cubicBezTo>
                  <a:cubicBezTo>
                    <a:pt x="624" y="598"/>
                    <a:pt x="679" y="562"/>
                    <a:pt x="735" y="562"/>
                  </a:cubicBezTo>
                  <a:lnTo>
                    <a:pt x="808" y="562"/>
                  </a:lnTo>
                  <a:lnTo>
                    <a:pt x="881" y="562"/>
                  </a:lnTo>
                  <a:close/>
                </a:path>
              </a:pathLst>
            </a:custGeom>
            <a:solidFill>
              <a:srgbClr val="000000"/>
            </a:solidFill>
            <a:ln w="4694"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5F440FA9-4A46-9545-8A6C-5F2FD24F3760}"/>
                </a:ext>
              </a:extLst>
            </p:cNvPr>
            <p:cNvSpPr/>
            <p:nvPr/>
          </p:nvSpPr>
          <p:spPr>
            <a:xfrm>
              <a:off x="1821698" y="4357534"/>
              <a:ext cx="1174" cy="1101"/>
            </a:xfrm>
            <a:custGeom>
              <a:avLst/>
              <a:gdLst>
                <a:gd name="connsiteX0" fmla="*/ 661 w 1174"/>
                <a:gd name="connsiteY0" fmla="*/ 855 h 1101"/>
                <a:gd name="connsiteX1" fmla="*/ 441 w 1174"/>
                <a:gd name="connsiteY1" fmla="*/ 929 h 1101"/>
                <a:gd name="connsiteX2" fmla="*/ 441 w 1174"/>
                <a:gd name="connsiteY2" fmla="*/ 1149 h 1101"/>
                <a:gd name="connsiteX3" fmla="*/ 441 w 1174"/>
                <a:gd name="connsiteY3" fmla="*/ 1369 h 1101"/>
                <a:gd name="connsiteX4" fmla="*/ 661 w 1174"/>
                <a:gd name="connsiteY4" fmla="*/ 1443 h 1101"/>
                <a:gd name="connsiteX5" fmla="*/ 808 w 1174"/>
                <a:gd name="connsiteY5" fmla="*/ 1369 h 1101"/>
                <a:gd name="connsiteX6" fmla="*/ 882 w 1174"/>
                <a:gd name="connsiteY6" fmla="*/ 1149 h 1101"/>
                <a:gd name="connsiteX7" fmla="*/ 808 w 1174"/>
                <a:gd name="connsiteY7" fmla="*/ 929 h 1101"/>
                <a:gd name="connsiteX8" fmla="*/ 661 w 1174"/>
                <a:gd name="connsiteY8" fmla="*/ 855 h 1101"/>
                <a:gd name="connsiteX9" fmla="*/ 661 w 1174"/>
                <a:gd name="connsiteY9" fmla="*/ 562 h 1101"/>
                <a:gd name="connsiteX10" fmla="*/ 1102 w 1174"/>
                <a:gd name="connsiteY10" fmla="*/ 708 h 1101"/>
                <a:gd name="connsiteX11" fmla="*/ 1249 w 1174"/>
                <a:gd name="connsiteY11" fmla="*/ 1149 h 1101"/>
                <a:gd name="connsiteX12" fmla="*/ 1102 w 1174"/>
                <a:gd name="connsiteY12" fmla="*/ 1516 h 1101"/>
                <a:gd name="connsiteX13" fmla="*/ 661 w 1174"/>
                <a:gd name="connsiteY13" fmla="*/ 1663 h 1101"/>
                <a:gd name="connsiteX14" fmla="*/ 221 w 1174"/>
                <a:gd name="connsiteY14" fmla="*/ 1516 h 1101"/>
                <a:gd name="connsiteX15" fmla="*/ 74 w 1174"/>
                <a:gd name="connsiteY15" fmla="*/ 1149 h 1101"/>
                <a:gd name="connsiteX16" fmla="*/ 221 w 1174"/>
                <a:gd name="connsiteY16" fmla="*/ 708 h 1101"/>
                <a:gd name="connsiteX17" fmla="*/ 661 w 1174"/>
                <a:gd name="connsiteY17" fmla="*/ 56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 h="1101">
                  <a:moveTo>
                    <a:pt x="661" y="855"/>
                  </a:moveTo>
                  <a:cubicBezTo>
                    <a:pt x="551" y="855"/>
                    <a:pt x="478" y="892"/>
                    <a:pt x="441" y="929"/>
                  </a:cubicBezTo>
                  <a:lnTo>
                    <a:pt x="441" y="1149"/>
                  </a:lnTo>
                  <a:lnTo>
                    <a:pt x="441" y="1369"/>
                  </a:lnTo>
                  <a:cubicBezTo>
                    <a:pt x="478" y="1424"/>
                    <a:pt x="551" y="1443"/>
                    <a:pt x="661" y="1443"/>
                  </a:cubicBezTo>
                  <a:cubicBezTo>
                    <a:pt x="753" y="1443"/>
                    <a:pt x="808" y="1424"/>
                    <a:pt x="808" y="1369"/>
                  </a:cubicBezTo>
                  <a:cubicBezTo>
                    <a:pt x="845" y="1333"/>
                    <a:pt x="882" y="1259"/>
                    <a:pt x="882" y="1149"/>
                  </a:cubicBezTo>
                  <a:cubicBezTo>
                    <a:pt x="882" y="1057"/>
                    <a:pt x="845" y="984"/>
                    <a:pt x="808" y="929"/>
                  </a:cubicBezTo>
                  <a:cubicBezTo>
                    <a:pt x="808" y="892"/>
                    <a:pt x="753" y="855"/>
                    <a:pt x="661" y="855"/>
                  </a:cubicBezTo>
                  <a:close/>
                  <a:moveTo>
                    <a:pt x="661" y="562"/>
                  </a:moveTo>
                  <a:cubicBezTo>
                    <a:pt x="845" y="562"/>
                    <a:pt x="992" y="617"/>
                    <a:pt x="1102" y="708"/>
                  </a:cubicBezTo>
                  <a:cubicBezTo>
                    <a:pt x="1194" y="819"/>
                    <a:pt x="1249" y="965"/>
                    <a:pt x="1249" y="1149"/>
                  </a:cubicBezTo>
                  <a:cubicBezTo>
                    <a:pt x="1249" y="1296"/>
                    <a:pt x="1194" y="1424"/>
                    <a:pt x="1102" y="1516"/>
                  </a:cubicBezTo>
                  <a:cubicBezTo>
                    <a:pt x="992" y="1626"/>
                    <a:pt x="845" y="1663"/>
                    <a:pt x="661" y="1663"/>
                  </a:cubicBezTo>
                  <a:cubicBezTo>
                    <a:pt x="459" y="1663"/>
                    <a:pt x="313" y="1626"/>
                    <a:pt x="221" y="1516"/>
                  </a:cubicBezTo>
                  <a:cubicBezTo>
                    <a:pt x="111" y="1424"/>
                    <a:pt x="74" y="1296"/>
                    <a:pt x="74" y="1149"/>
                  </a:cubicBezTo>
                  <a:cubicBezTo>
                    <a:pt x="74" y="965"/>
                    <a:pt x="111" y="819"/>
                    <a:pt x="221" y="708"/>
                  </a:cubicBezTo>
                  <a:cubicBezTo>
                    <a:pt x="313" y="617"/>
                    <a:pt x="459" y="562"/>
                    <a:pt x="661" y="562"/>
                  </a:cubicBezTo>
                  <a:close/>
                </a:path>
              </a:pathLst>
            </a:custGeom>
            <a:solidFill>
              <a:srgbClr val="000000"/>
            </a:solidFill>
            <a:ln w="4694"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446A0124-8412-B94B-8DAB-0FF68CE93A4A}"/>
                </a:ext>
              </a:extLst>
            </p:cNvPr>
            <p:cNvSpPr/>
            <p:nvPr/>
          </p:nvSpPr>
          <p:spPr>
            <a:xfrm>
              <a:off x="1823680" y="4357534"/>
              <a:ext cx="1101" cy="1101"/>
            </a:xfrm>
            <a:custGeom>
              <a:avLst/>
              <a:gdLst>
                <a:gd name="connsiteX0" fmla="*/ 1176 w 1101"/>
                <a:gd name="connsiteY0" fmla="*/ 1149 h 1101"/>
                <a:gd name="connsiteX1" fmla="*/ 1176 w 1101"/>
                <a:gd name="connsiteY1" fmla="*/ 1222 h 1101"/>
                <a:gd name="connsiteX2" fmla="*/ 442 w 1101"/>
                <a:gd name="connsiteY2" fmla="*/ 1222 h 1101"/>
                <a:gd name="connsiteX3" fmla="*/ 515 w 1101"/>
                <a:gd name="connsiteY3" fmla="*/ 1443 h 1101"/>
                <a:gd name="connsiteX4" fmla="*/ 735 w 1101"/>
                <a:gd name="connsiteY4" fmla="*/ 1443 h 1101"/>
                <a:gd name="connsiteX5" fmla="*/ 882 w 1101"/>
                <a:gd name="connsiteY5" fmla="*/ 1443 h 1101"/>
                <a:gd name="connsiteX6" fmla="*/ 1176 w 1101"/>
                <a:gd name="connsiteY6" fmla="*/ 1296 h 1101"/>
                <a:gd name="connsiteX7" fmla="*/ 1176 w 1101"/>
                <a:gd name="connsiteY7" fmla="*/ 1589 h 1101"/>
                <a:gd name="connsiteX8" fmla="*/ 882 w 1101"/>
                <a:gd name="connsiteY8" fmla="*/ 1663 h 1101"/>
                <a:gd name="connsiteX9" fmla="*/ 662 w 1101"/>
                <a:gd name="connsiteY9" fmla="*/ 1663 h 1101"/>
                <a:gd name="connsiteX10" fmla="*/ 221 w 1101"/>
                <a:gd name="connsiteY10" fmla="*/ 1516 h 1101"/>
                <a:gd name="connsiteX11" fmla="*/ 74 w 1101"/>
                <a:gd name="connsiteY11" fmla="*/ 1149 h 1101"/>
                <a:gd name="connsiteX12" fmla="*/ 221 w 1101"/>
                <a:gd name="connsiteY12" fmla="*/ 708 h 1101"/>
                <a:gd name="connsiteX13" fmla="*/ 662 w 1101"/>
                <a:gd name="connsiteY13" fmla="*/ 562 h 1101"/>
                <a:gd name="connsiteX14" fmla="*/ 1029 w 1101"/>
                <a:gd name="connsiteY14" fmla="*/ 708 h 1101"/>
                <a:gd name="connsiteX15" fmla="*/ 1176 w 1101"/>
                <a:gd name="connsiteY15" fmla="*/ 1149 h 1101"/>
                <a:gd name="connsiteX16" fmla="*/ 882 w 1101"/>
                <a:gd name="connsiteY16" fmla="*/ 1002 h 1101"/>
                <a:gd name="connsiteX17" fmla="*/ 809 w 1101"/>
                <a:gd name="connsiteY17" fmla="*/ 929 h 1101"/>
                <a:gd name="connsiteX18" fmla="*/ 662 w 1101"/>
                <a:gd name="connsiteY18" fmla="*/ 855 h 1101"/>
                <a:gd name="connsiteX19" fmla="*/ 515 w 1101"/>
                <a:gd name="connsiteY19" fmla="*/ 929 h 1101"/>
                <a:gd name="connsiteX20" fmla="*/ 442 w 1101"/>
                <a:gd name="connsiteY20" fmla="*/ 100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1" h="1101">
                  <a:moveTo>
                    <a:pt x="1176" y="1149"/>
                  </a:moveTo>
                  <a:lnTo>
                    <a:pt x="1176" y="1222"/>
                  </a:lnTo>
                  <a:lnTo>
                    <a:pt x="442" y="1222"/>
                  </a:lnTo>
                  <a:cubicBezTo>
                    <a:pt x="442" y="1333"/>
                    <a:pt x="460" y="1406"/>
                    <a:pt x="515" y="1443"/>
                  </a:cubicBezTo>
                  <a:lnTo>
                    <a:pt x="735" y="1443"/>
                  </a:lnTo>
                  <a:lnTo>
                    <a:pt x="882" y="1443"/>
                  </a:lnTo>
                  <a:cubicBezTo>
                    <a:pt x="974" y="1406"/>
                    <a:pt x="1066" y="1351"/>
                    <a:pt x="1176" y="1296"/>
                  </a:cubicBezTo>
                  <a:lnTo>
                    <a:pt x="1176" y="1589"/>
                  </a:lnTo>
                  <a:cubicBezTo>
                    <a:pt x="1066" y="1645"/>
                    <a:pt x="974" y="1663"/>
                    <a:pt x="882" y="1663"/>
                  </a:cubicBezTo>
                  <a:lnTo>
                    <a:pt x="662" y="1663"/>
                  </a:lnTo>
                  <a:cubicBezTo>
                    <a:pt x="460" y="1663"/>
                    <a:pt x="313" y="1626"/>
                    <a:pt x="221" y="1516"/>
                  </a:cubicBezTo>
                  <a:cubicBezTo>
                    <a:pt x="111" y="1424"/>
                    <a:pt x="74" y="1296"/>
                    <a:pt x="74" y="1149"/>
                  </a:cubicBezTo>
                  <a:cubicBezTo>
                    <a:pt x="74" y="965"/>
                    <a:pt x="111" y="819"/>
                    <a:pt x="221" y="708"/>
                  </a:cubicBezTo>
                  <a:cubicBezTo>
                    <a:pt x="313" y="617"/>
                    <a:pt x="460" y="562"/>
                    <a:pt x="662" y="562"/>
                  </a:cubicBezTo>
                  <a:cubicBezTo>
                    <a:pt x="809" y="562"/>
                    <a:pt x="919" y="617"/>
                    <a:pt x="1029" y="708"/>
                  </a:cubicBezTo>
                  <a:cubicBezTo>
                    <a:pt x="1121" y="819"/>
                    <a:pt x="1176" y="965"/>
                    <a:pt x="1176" y="1149"/>
                  </a:cubicBezTo>
                  <a:close/>
                  <a:moveTo>
                    <a:pt x="882" y="1002"/>
                  </a:moveTo>
                  <a:cubicBezTo>
                    <a:pt x="882" y="965"/>
                    <a:pt x="845" y="929"/>
                    <a:pt x="809" y="929"/>
                  </a:cubicBezTo>
                  <a:cubicBezTo>
                    <a:pt x="754" y="892"/>
                    <a:pt x="698" y="855"/>
                    <a:pt x="662" y="855"/>
                  </a:cubicBezTo>
                  <a:cubicBezTo>
                    <a:pt x="607" y="855"/>
                    <a:pt x="552" y="892"/>
                    <a:pt x="515" y="929"/>
                  </a:cubicBezTo>
                  <a:cubicBezTo>
                    <a:pt x="460" y="929"/>
                    <a:pt x="442" y="965"/>
                    <a:pt x="442" y="1002"/>
                  </a:cubicBezTo>
                  <a:close/>
                </a:path>
              </a:pathLst>
            </a:custGeom>
            <a:solidFill>
              <a:srgbClr val="000000"/>
            </a:solidFill>
            <a:ln w="4694"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B754632A-13FD-7D42-A1EB-0049AA3E46FA}"/>
                </a:ext>
              </a:extLst>
            </p:cNvPr>
            <p:cNvSpPr/>
            <p:nvPr/>
          </p:nvSpPr>
          <p:spPr>
            <a:xfrm>
              <a:off x="1824983" y="4357534"/>
              <a:ext cx="954" cy="1101"/>
            </a:xfrm>
            <a:custGeom>
              <a:avLst/>
              <a:gdLst>
                <a:gd name="connsiteX0" fmla="*/ 1029 w 954"/>
                <a:gd name="connsiteY0" fmla="*/ 635 h 1101"/>
                <a:gd name="connsiteX1" fmla="*/ 1029 w 954"/>
                <a:gd name="connsiteY1" fmla="*/ 929 h 1101"/>
                <a:gd name="connsiteX2" fmla="*/ 882 w 954"/>
                <a:gd name="connsiteY2" fmla="*/ 855 h 1101"/>
                <a:gd name="connsiteX3" fmla="*/ 735 w 954"/>
                <a:gd name="connsiteY3" fmla="*/ 855 h 1101"/>
                <a:gd name="connsiteX4" fmla="*/ 515 w 954"/>
                <a:gd name="connsiteY4" fmla="*/ 929 h 1101"/>
                <a:gd name="connsiteX5" fmla="*/ 442 w 954"/>
                <a:gd name="connsiteY5" fmla="*/ 1149 h 1101"/>
                <a:gd name="connsiteX6" fmla="*/ 515 w 954"/>
                <a:gd name="connsiteY6" fmla="*/ 1369 h 1101"/>
                <a:gd name="connsiteX7" fmla="*/ 735 w 954"/>
                <a:gd name="connsiteY7" fmla="*/ 1443 h 1101"/>
                <a:gd name="connsiteX8" fmla="*/ 882 w 954"/>
                <a:gd name="connsiteY8" fmla="*/ 1443 h 1101"/>
                <a:gd name="connsiteX9" fmla="*/ 1029 w 954"/>
                <a:gd name="connsiteY9" fmla="*/ 1369 h 1101"/>
                <a:gd name="connsiteX10" fmla="*/ 1029 w 954"/>
                <a:gd name="connsiteY10" fmla="*/ 1663 h 1101"/>
                <a:gd name="connsiteX11" fmla="*/ 882 w 954"/>
                <a:gd name="connsiteY11" fmla="*/ 1663 h 1101"/>
                <a:gd name="connsiteX12" fmla="*/ 662 w 954"/>
                <a:gd name="connsiteY12" fmla="*/ 1663 h 1101"/>
                <a:gd name="connsiteX13" fmla="*/ 222 w 954"/>
                <a:gd name="connsiteY13" fmla="*/ 1516 h 1101"/>
                <a:gd name="connsiteX14" fmla="*/ 75 w 954"/>
                <a:gd name="connsiteY14" fmla="*/ 1149 h 1101"/>
                <a:gd name="connsiteX15" fmla="*/ 222 w 954"/>
                <a:gd name="connsiteY15" fmla="*/ 708 h 1101"/>
                <a:gd name="connsiteX16" fmla="*/ 662 w 954"/>
                <a:gd name="connsiteY16" fmla="*/ 562 h 1101"/>
                <a:gd name="connsiteX17" fmla="*/ 882 w 954"/>
                <a:gd name="connsiteY17" fmla="*/ 635 h 1101"/>
                <a:gd name="connsiteX18" fmla="*/ 1029 w 954"/>
                <a:gd name="connsiteY18" fmla="*/ 635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4" h="1101">
                  <a:moveTo>
                    <a:pt x="1029" y="635"/>
                  </a:moveTo>
                  <a:lnTo>
                    <a:pt x="1029" y="929"/>
                  </a:lnTo>
                  <a:cubicBezTo>
                    <a:pt x="974" y="892"/>
                    <a:pt x="919" y="855"/>
                    <a:pt x="882" y="855"/>
                  </a:cubicBezTo>
                  <a:lnTo>
                    <a:pt x="735" y="855"/>
                  </a:lnTo>
                  <a:cubicBezTo>
                    <a:pt x="625" y="855"/>
                    <a:pt x="552" y="892"/>
                    <a:pt x="515" y="929"/>
                  </a:cubicBezTo>
                  <a:cubicBezTo>
                    <a:pt x="460" y="984"/>
                    <a:pt x="442" y="1057"/>
                    <a:pt x="442" y="1149"/>
                  </a:cubicBezTo>
                  <a:cubicBezTo>
                    <a:pt x="442" y="1259"/>
                    <a:pt x="460" y="1333"/>
                    <a:pt x="515" y="1369"/>
                  </a:cubicBezTo>
                  <a:cubicBezTo>
                    <a:pt x="552" y="1424"/>
                    <a:pt x="625" y="1443"/>
                    <a:pt x="735" y="1443"/>
                  </a:cubicBezTo>
                  <a:lnTo>
                    <a:pt x="882" y="1443"/>
                  </a:lnTo>
                  <a:cubicBezTo>
                    <a:pt x="919" y="1406"/>
                    <a:pt x="974" y="1369"/>
                    <a:pt x="1029" y="1369"/>
                  </a:cubicBezTo>
                  <a:lnTo>
                    <a:pt x="1029" y="1663"/>
                  </a:lnTo>
                  <a:lnTo>
                    <a:pt x="882" y="1663"/>
                  </a:lnTo>
                  <a:lnTo>
                    <a:pt x="662" y="1663"/>
                  </a:lnTo>
                  <a:cubicBezTo>
                    <a:pt x="460" y="1663"/>
                    <a:pt x="313" y="1626"/>
                    <a:pt x="222" y="1516"/>
                  </a:cubicBezTo>
                  <a:cubicBezTo>
                    <a:pt x="111" y="1424"/>
                    <a:pt x="75" y="1296"/>
                    <a:pt x="75" y="1149"/>
                  </a:cubicBezTo>
                  <a:cubicBezTo>
                    <a:pt x="75" y="965"/>
                    <a:pt x="111" y="819"/>
                    <a:pt x="222" y="708"/>
                  </a:cubicBezTo>
                  <a:cubicBezTo>
                    <a:pt x="313" y="617"/>
                    <a:pt x="460" y="562"/>
                    <a:pt x="662" y="562"/>
                  </a:cubicBezTo>
                  <a:cubicBezTo>
                    <a:pt x="754" y="562"/>
                    <a:pt x="827" y="598"/>
                    <a:pt x="882" y="635"/>
                  </a:cubicBezTo>
                  <a:lnTo>
                    <a:pt x="1029" y="635"/>
                  </a:lnTo>
                  <a:close/>
                </a:path>
              </a:pathLst>
            </a:custGeom>
            <a:solidFill>
              <a:srgbClr val="000000"/>
            </a:solidFill>
            <a:ln w="4694"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3BECBEE5-5FB4-7B43-91C0-575EB07B9FEE}"/>
                </a:ext>
              </a:extLst>
            </p:cNvPr>
            <p:cNvSpPr/>
            <p:nvPr/>
          </p:nvSpPr>
          <p:spPr>
            <a:xfrm>
              <a:off x="1826066" y="4357314"/>
              <a:ext cx="881" cy="1321"/>
            </a:xfrm>
            <a:custGeom>
              <a:avLst/>
              <a:gdLst>
                <a:gd name="connsiteX0" fmla="*/ 589 w 881"/>
                <a:gd name="connsiteY0" fmla="*/ 562 h 1321"/>
                <a:gd name="connsiteX1" fmla="*/ 589 w 881"/>
                <a:gd name="connsiteY1" fmla="*/ 855 h 1321"/>
                <a:gd name="connsiteX2" fmla="*/ 956 w 881"/>
                <a:gd name="connsiteY2" fmla="*/ 855 h 1321"/>
                <a:gd name="connsiteX3" fmla="*/ 956 w 881"/>
                <a:gd name="connsiteY3" fmla="*/ 1076 h 1321"/>
                <a:gd name="connsiteX4" fmla="*/ 589 w 881"/>
                <a:gd name="connsiteY4" fmla="*/ 1076 h 1321"/>
                <a:gd name="connsiteX5" fmla="*/ 589 w 881"/>
                <a:gd name="connsiteY5" fmla="*/ 1516 h 1321"/>
                <a:gd name="connsiteX6" fmla="*/ 589 w 881"/>
                <a:gd name="connsiteY6" fmla="*/ 1663 h 1321"/>
                <a:gd name="connsiteX7" fmla="*/ 736 w 881"/>
                <a:gd name="connsiteY7" fmla="*/ 1663 h 1321"/>
                <a:gd name="connsiteX8" fmla="*/ 883 w 881"/>
                <a:gd name="connsiteY8" fmla="*/ 1663 h 1321"/>
                <a:gd name="connsiteX9" fmla="*/ 883 w 881"/>
                <a:gd name="connsiteY9" fmla="*/ 1883 h 1321"/>
                <a:gd name="connsiteX10" fmla="*/ 662 w 881"/>
                <a:gd name="connsiteY10" fmla="*/ 1883 h 1321"/>
                <a:gd name="connsiteX11" fmla="*/ 295 w 881"/>
                <a:gd name="connsiteY11" fmla="*/ 1810 h 1321"/>
                <a:gd name="connsiteX12" fmla="*/ 222 w 881"/>
                <a:gd name="connsiteY12" fmla="*/ 1516 h 1321"/>
                <a:gd name="connsiteX13" fmla="*/ 222 w 881"/>
                <a:gd name="connsiteY13" fmla="*/ 1076 h 1321"/>
                <a:gd name="connsiteX14" fmla="*/ 75 w 881"/>
                <a:gd name="connsiteY14" fmla="*/ 1076 h 1321"/>
                <a:gd name="connsiteX15" fmla="*/ 75 w 881"/>
                <a:gd name="connsiteY15" fmla="*/ 855 h 1321"/>
                <a:gd name="connsiteX16" fmla="*/ 222 w 881"/>
                <a:gd name="connsiteY16" fmla="*/ 855 h 1321"/>
                <a:gd name="connsiteX17" fmla="*/ 222 w 881"/>
                <a:gd name="connsiteY17" fmla="*/ 562 h 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1" h="1321">
                  <a:moveTo>
                    <a:pt x="589" y="562"/>
                  </a:moveTo>
                  <a:lnTo>
                    <a:pt x="589" y="855"/>
                  </a:lnTo>
                  <a:lnTo>
                    <a:pt x="956" y="855"/>
                  </a:lnTo>
                  <a:lnTo>
                    <a:pt x="956" y="1076"/>
                  </a:lnTo>
                  <a:lnTo>
                    <a:pt x="589" y="1076"/>
                  </a:lnTo>
                  <a:lnTo>
                    <a:pt x="589" y="1516"/>
                  </a:lnTo>
                  <a:lnTo>
                    <a:pt x="589" y="1663"/>
                  </a:lnTo>
                  <a:lnTo>
                    <a:pt x="736" y="1663"/>
                  </a:lnTo>
                  <a:lnTo>
                    <a:pt x="883" y="1663"/>
                  </a:lnTo>
                  <a:lnTo>
                    <a:pt x="883" y="1883"/>
                  </a:lnTo>
                  <a:lnTo>
                    <a:pt x="662" y="1883"/>
                  </a:lnTo>
                  <a:cubicBezTo>
                    <a:pt x="515" y="1883"/>
                    <a:pt x="387" y="1865"/>
                    <a:pt x="295" y="1810"/>
                  </a:cubicBezTo>
                  <a:cubicBezTo>
                    <a:pt x="240" y="1773"/>
                    <a:pt x="222" y="1663"/>
                    <a:pt x="222" y="1516"/>
                  </a:cubicBezTo>
                  <a:lnTo>
                    <a:pt x="222" y="1076"/>
                  </a:lnTo>
                  <a:lnTo>
                    <a:pt x="75" y="1076"/>
                  </a:lnTo>
                  <a:lnTo>
                    <a:pt x="75" y="855"/>
                  </a:lnTo>
                  <a:lnTo>
                    <a:pt x="222" y="855"/>
                  </a:lnTo>
                  <a:lnTo>
                    <a:pt x="222" y="562"/>
                  </a:lnTo>
                  <a:close/>
                </a:path>
              </a:pathLst>
            </a:custGeom>
            <a:solidFill>
              <a:srgbClr val="000000"/>
            </a:solidFill>
            <a:ln w="4694" cap="flat">
              <a:noFill/>
              <a:prstDash val="solid"/>
              <a:miter/>
            </a:ln>
          </p:spPr>
          <p:txBody>
            <a:bodyPr rtlCol="0" anchor="ctr"/>
            <a:lstStyle/>
            <a:p>
              <a:endParaRPr lang="en-RO"/>
            </a:p>
          </p:txBody>
        </p:sp>
      </p:grpSp>
      <p:grpSp>
        <p:nvGrpSpPr>
          <p:cNvPr id="68" name="Group 67">
            <a:extLst>
              <a:ext uri="{FF2B5EF4-FFF2-40B4-BE49-F238E27FC236}">
                <a16:creationId xmlns:a16="http://schemas.microsoft.com/office/drawing/2014/main" id="{B3EAFF1D-1C52-D343-9A41-0575308E9C82}"/>
              </a:ext>
            </a:extLst>
          </p:cNvPr>
          <p:cNvGrpSpPr/>
          <p:nvPr/>
        </p:nvGrpSpPr>
        <p:grpSpPr>
          <a:xfrm>
            <a:off x="919242" y="2617938"/>
            <a:ext cx="1101709" cy="1123243"/>
            <a:chOff x="3468421" y="1179459"/>
            <a:chExt cx="3124868" cy="3124841"/>
          </a:xfrm>
        </p:grpSpPr>
        <p:sp>
          <p:nvSpPr>
            <p:cNvPr id="69" name="Oval 68">
              <a:extLst>
                <a:ext uri="{FF2B5EF4-FFF2-40B4-BE49-F238E27FC236}">
                  <a16:creationId xmlns:a16="http://schemas.microsoft.com/office/drawing/2014/main" id="{3DA07B07-D651-C946-BA2A-B7234127757C}"/>
                </a:ext>
              </a:extLst>
            </p:cNvPr>
            <p:cNvSpPr/>
            <p:nvPr/>
          </p:nvSpPr>
          <p:spPr>
            <a:xfrm>
              <a:off x="4354994" y="2059392"/>
              <a:ext cx="1351722" cy="1364974"/>
            </a:xfrm>
            <a:prstGeom prst="ellipse">
              <a:avLst/>
            </a:prstGeom>
            <a:solidFill>
              <a:srgbClr val="ECD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0" name="Freeform 69">
              <a:extLst>
                <a:ext uri="{FF2B5EF4-FFF2-40B4-BE49-F238E27FC236}">
                  <a16:creationId xmlns:a16="http://schemas.microsoft.com/office/drawing/2014/main" id="{71928957-B9CA-4A4F-893A-C016BBD5A52E}"/>
                </a:ext>
              </a:extLst>
            </p:cNvPr>
            <p:cNvSpPr/>
            <p:nvPr/>
          </p:nvSpPr>
          <p:spPr>
            <a:xfrm>
              <a:off x="3468421" y="1179459"/>
              <a:ext cx="3124868" cy="3124841"/>
            </a:xfrm>
            <a:custGeom>
              <a:avLst/>
              <a:gdLst>
                <a:gd name="connsiteX0" fmla="*/ 1562434 w 3124868"/>
                <a:gd name="connsiteY0" fmla="*/ 878851 h 3124841"/>
                <a:gd name="connsiteX1" fmla="*/ 1079080 w 3124868"/>
                <a:gd name="connsiteY1" fmla="*/ 1079060 h 3124841"/>
                <a:gd name="connsiteX2" fmla="*/ 878871 w 3124868"/>
                <a:gd name="connsiteY2" fmla="*/ 1562415 h 3124841"/>
                <a:gd name="connsiteX3" fmla="*/ 1079080 w 3124868"/>
                <a:gd name="connsiteY3" fmla="*/ 2045770 h 3124841"/>
                <a:gd name="connsiteX4" fmla="*/ 1562434 w 3124868"/>
                <a:gd name="connsiteY4" fmla="*/ 2245979 h 3124841"/>
                <a:gd name="connsiteX5" fmla="*/ 2045789 w 3124868"/>
                <a:gd name="connsiteY5" fmla="*/ 2045770 h 3124841"/>
                <a:gd name="connsiteX6" fmla="*/ 2245998 w 3124868"/>
                <a:gd name="connsiteY6" fmla="*/ 1562415 h 3124841"/>
                <a:gd name="connsiteX7" fmla="*/ 2045572 w 3124868"/>
                <a:gd name="connsiteY7" fmla="*/ 1079278 h 3124841"/>
                <a:gd name="connsiteX8" fmla="*/ 1562434 w 3124868"/>
                <a:gd name="connsiteY8" fmla="*/ 878851 h 3124841"/>
                <a:gd name="connsiteX9" fmla="*/ 1698405 w 3124868"/>
                <a:gd name="connsiteY9" fmla="*/ 1539816 h 3124841"/>
                <a:gd name="connsiteX10" fmla="*/ 1811012 w 3124868"/>
                <a:gd name="connsiteY10" fmla="*/ 1607603 h 3124841"/>
                <a:gd name="connsiteX11" fmla="*/ 1855390 w 3124868"/>
                <a:gd name="connsiteY11" fmla="*/ 1731303 h 3124841"/>
                <a:gd name="connsiteX12" fmla="*/ 1855390 w 3124868"/>
                <a:gd name="connsiteY12" fmla="*/ 1757719 h 3124841"/>
                <a:gd name="connsiteX13" fmla="*/ 1798194 w 3124868"/>
                <a:gd name="connsiteY13" fmla="*/ 1895827 h 3124841"/>
                <a:gd name="connsiteX14" fmla="*/ 1660086 w 3124868"/>
                <a:gd name="connsiteY14" fmla="*/ 1953023 h 3124841"/>
                <a:gd name="connsiteX15" fmla="*/ 1611260 w 3124868"/>
                <a:gd name="connsiteY15" fmla="*/ 1953023 h 3124841"/>
                <a:gd name="connsiteX16" fmla="*/ 1611260 w 3124868"/>
                <a:gd name="connsiteY16" fmla="*/ 2001849 h 3124841"/>
                <a:gd name="connsiteX17" fmla="*/ 1562434 w 3124868"/>
                <a:gd name="connsiteY17" fmla="*/ 2050675 h 3124841"/>
                <a:gd name="connsiteX18" fmla="*/ 1513609 w 3124868"/>
                <a:gd name="connsiteY18" fmla="*/ 2001849 h 3124841"/>
                <a:gd name="connsiteX19" fmla="*/ 1513609 w 3124868"/>
                <a:gd name="connsiteY19" fmla="*/ 1953023 h 3124841"/>
                <a:gd name="connsiteX20" fmla="*/ 1464783 w 3124868"/>
                <a:gd name="connsiteY20" fmla="*/ 1953023 h 3124841"/>
                <a:gd name="connsiteX21" fmla="*/ 1326675 w 3124868"/>
                <a:gd name="connsiteY21" fmla="*/ 1895827 h 3124841"/>
                <a:gd name="connsiteX22" fmla="*/ 1269479 w 3124868"/>
                <a:gd name="connsiteY22" fmla="*/ 1757719 h 3124841"/>
                <a:gd name="connsiteX23" fmla="*/ 1318305 w 3124868"/>
                <a:gd name="connsiteY23" fmla="*/ 1708893 h 3124841"/>
                <a:gd name="connsiteX24" fmla="*/ 1367131 w 3124868"/>
                <a:gd name="connsiteY24" fmla="*/ 1757719 h 3124841"/>
                <a:gd name="connsiteX25" fmla="*/ 1395729 w 3124868"/>
                <a:gd name="connsiteY25" fmla="*/ 1826773 h 3124841"/>
                <a:gd name="connsiteX26" fmla="*/ 1464783 w 3124868"/>
                <a:gd name="connsiteY26" fmla="*/ 1855371 h 3124841"/>
                <a:gd name="connsiteX27" fmla="*/ 1513609 w 3124868"/>
                <a:gd name="connsiteY27" fmla="*/ 1855371 h 3124841"/>
                <a:gd name="connsiteX28" fmla="*/ 1513609 w 3124868"/>
                <a:gd name="connsiteY28" fmla="*/ 1602458 h 3124841"/>
                <a:gd name="connsiteX29" fmla="*/ 1426464 w 3124868"/>
                <a:gd name="connsiteY29" fmla="*/ 1585020 h 3124841"/>
                <a:gd name="connsiteX30" fmla="*/ 1313857 w 3124868"/>
                <a:gd name="connsiteY30" fmla="*/ 1517233 h 3124841"/>
                <a:gd name="connsiteX31" fmla="*/ 1269479 w 3124868"/>
                <a:gd name="connsiteY31" fmla="*/ 1393533 h 3124841"/>
                <a:gd name="connsiteX32" fmla="*/ 1269479 w 3124868"/>
                <a:gd name="connsiteY32" fmla="*/ 1367117 h 3124841"/>
                <a:gd name="connsiteX33" fmla="*/ 1326675 w 3124868"/>
                <a:gd name="connsiteY33" fmla="*/ 1229009 h 3124841"/>
                <a:gd name="connsiteX34" fmla="*/ 1464783 w 3124868"/>
                <a:gd name="connsiteY34" fmla="*/ 1171813 h 3124841"/>
                <a:gd name="connsiteX35" fmla="*/ 1513609 w 3124868"/>
                <a:gd name="connsiteY35" fmla="*/ 1171813 h 3124841"/>
                <a:gd name="connsiteX36" fmla="*/ 1513609 w 3124868"/>
                <a:gd name="connsiteY36" fmla="*/ 1122987 h 3124841"/>
                <a:gd name="connsiteX37" fmla="*/ 1562434 w 3124868"/>
                <a:gd name="connsiteY37" fmla="*/ 1074161 h 3124841"/>
                <a:gd name="connsiteX38" fmla="*/ 1611260 w 3124868"/>
                <a:gd name="connsiteY38" fmla="*/ 1122987 h 3124841"/>
                <a:gd name="connsiteX39" fmla="*/ 1611260 w 3124868"/>
                <a:gd name="connsiteY39" fmla="*/ 1171813 h 3124841"/>
                <a:gd name="connsiteX40" fmla="*/ 1660086 w 3124868"/>
                <a:gd name="connsiteY40" fmla="*/ 1171813 h 3124841"/>
                <a:gd name="connsiteX41" fmla="*/ 1798194 w 3124868"/>
                <a:gd name="connsiteY41" fmla="*/ 1229009 h 3124841"/>
                <a:gd name="connsiteX42" fmla="*/ 1855390 w 3124868"/>
                <a:gd name="connsiteY42" fmla="*/ 1367117 h 3124841"/>
                <a:gd name="connsiteX43" fmla="*/ 1806564 w 3124868"/>
                <a:gd name="connsiteY43" fmla="*/ 1415943 h 3124841"/>
                <a:gd name="connsiteX44" fmla="*/ 1757738 w 3124868"/>
                <a:gd name="connsiteY44" fmla="*/ 1367117 h 3124841"/>
                <a:gd name="connsiteX45" fmla="*/ 1729140 w 3124868"/>
                <a:gd name="connsiteY45" fmla="*/ 1298063 h 3124841"/>
                <a:gd name="connsiteX46" fmla="*/ 1660086 w 3124868"/>
                <a:gd name="connsiteY46" fmla="*/ 1269465 h 3124841"/>
                <a:gd name="connsiteX47" fmla="*/ 1611260 w 3124868"/>
                <a:gd name="connsiteY47" fmla="*/ 1269465 h 3124841"/>
                <a:gd name="connsiteX48" fmla="*/ 1611260 w 3124868"/>
                <a:gd name="connsiteY48" fmla="*/ 1522378 h 3124841"/>
                <a:gd name="connsiteX49" fmla="*/ 1611260 w 3124868"/>
                <a:gd name="connsiteY49" fmla="*/ 1621994 h 3124841"/>
                <a:gd name="connsiteX50" fmla="*/ 1679271 w 3124868"/>
                <a:gd name="connsiteY50" fmla="*/ 1635576 h 3124841"/>
                <a:gd name="connsiteX51" fmla="*/ 1735552 w 3124868"/>
                <a:gd name="connsiteY51" fmla="*/ 1669469 h 3124841"/>
                <a:gd name="connsiteX52" fmla="*/ 1757744 w 3124868"/>
                <a:gd name="connsiteY52" fmla="*/ 1731308 h 3124841"/>
                <a:gd name="connsiteX53" fmla="*/ 1757744 w 3124868"/>
                <a:gd name="connsiteY53" fmla="*/ 1757724 h 3124841"/>
                <a:gd name="connsiteX54" fmla="*/ 1729146 w 3124868"/>
                <a:gd name="connsiteY54" fmla="*/ 1826778 h 3124841"/>
                <a:gd name="connsiteX55" fmla="*/ 1660092 w 3124868"/>
                <a:gd name="connsiteY55" fmla="*/ 1855376 h 3124841"/>
                <a:gd name="connsiteX56" fmla="*/ 1611266 w 3124868"/>
                <a:gd name="connsiteY56" fmla="*/ 1855376 h 3124841"/>
                <a:gd name="connsiteX57" fmla="*/ 1464783 w 3124868"/>
                <a:gd name="connsiteY57" fmla="*/ 1269465 h 3124841"/>
                <a:gd name="connsiteX58" fmla="*/ 1513609 w 3124868"/>
                <a:gd name="connsiteY58" fmla="*/ 1269465 h 3124841"/>
                <a:gd name="connsiteX59" fmla="*/ 1513609 w 3124868"/>
                <a:gd name="connsiteY59" fmla="*/ 1502847 h 3124841"/>
                <a:gd name="connsiteX60" fmla="*/ 1445598 w 3124868"/>
                <a:gd name="connsiteY60" fmla="*/ 1489182 h 3124841"/>
                <a:gd name="connsiteX61" fmla="*/ 1389339 w 3124868"/>
                <a:gd name="connsiteY61" fmla="*/ 1455310 h 3124841"/>
                <a:gd name="connsiteX62" fmla="*/ 1367131 w 3124868"/>
                <a:gd name="connsiteY62" fmla="*/ 1393538 h 3124841"/>
                <a:gd name="connsiteX63" fmla="*/ 1367131 w 3124868"/>
                <a:gd name="connsiteY63" fmla="*/ 1367117 h 3124841"/>
                <a:gd name="connsiteX64" fmla="*/ 1395729 w 3124868"/>
                <a:gd name="connsiteY64" fmla="*/ 1298063 h 3124841"/>
                <a:gd name="connsiteX65" fmla="*/ 1464783 w 3124868"/>
                <a:gd name="connsiteY65" fmla="*/ 1269465 h 3124841"/>
                <a:gd name="connsiteX66" fmla="*/ 14288 w 3124868"/>
                <a:gd name="connsiteY66" fmla="*/ 376312 h 3124841"/>
                <a:gd name="connsiteX67" fmla="*/ 14288 w 3124868"/>
                <a:gd name="connsiteY67" fmla="*/ 307258 h 3124841"/>
                <a:gd name="connsiteX68" fmla="*/ 307244 w 3124868"/>
                <a:gd name="connsiteY68" fmla="*/ 14302 h 3124841"/>
                <a:gd name="connsiteX69" fmla="*/ 376298 w 3124868"/>
                <a:gd name="connsiteY69" fmla="*/ 14302 h 3124841"/>
                <a:gd name="connsiteX70" fmla="*/ 781202 w 3124868"/>
                <a:gd name="connsiteY70" fmla="*/ 419229 h 3124841"/>
                <a:gd name="connsiteX71" fmla="*/ 941976 w 3124868"/>
                <a:gd name="connsiteY71" fmla="*/ 258454 h 3124841"/>
                <a:gd name="connsiteX72" fmla="*/ 941976 w 3124868"/>
                <a:gd name="connsiteY72" fmla="*/ 258433 h 3124841"/>
                <a:gd name="connsiteX73" fmla="*/ 995183 w 3124868"/>
                <a:gd name="connsiteY73" fmla="*/ 247861 h 3124841"/>
                <a:gd name="connsiteX74" fmla="*/ 1025332 w 3124868"/>
                <a:gd name="connsiteY74" fmla="*/ 292960 h 3124841"/>
                <a:gd name="connsiteX75" fmla="*/ 1025332 w 3124868"/>
                <a:gd name="connsiteY75" fmla="*/ 976526 h 3124841"/>
                <a:gd name="connsiteX76" fmla="*/ 1011030 w 3124868"/>
                <a:gd name="connsiteY76" fmla="*/ 1011050 h 3124841"/>
                <a:gd name="connsiteX77" fmla="*/ 976506 w 3124868"/>
                <a:gd name="connsiteY77" fmla="*/ 1025351 h 3124841"/>
                <a:gd name="connsiteX78" fmla="*/ 292937 w 3124868"/>
                <a:gd name="connsiteY78" fmla="*/ 1025351 h 3124841"/>
                <a:gd name="connsiteX79" fmla="*/ 247838 w 3124868"/>
                <a:gd name="connsiteY79" fmla="*/ 995202 h 3124841"/>
                <a:gd name="connsiteX80" fmla="*/ 258413 w 3124868"/>
                <a:gd name="connsiteY80" fmla="*/ 941996 h 3124841"/>
                <a:gd name="connsiteX81" fmla="*/ 419209 w 3124868"/>
                <a:gd name="connsiteY81" fmla="*/ 781222 h 3124841"/>
                <a:gd name="connsiteX82" fmla="*/ 2099520 w 3124868"/>
                <a:gd name="connsiteY82" fmla="*/ 976509 h 3124841"/>
                <a:gd name="connsiteX83" fmla="*/ 2099520 w 3124868"/>
                <a:gd name="connsiteY83" fmla="*/ 292945 h 3124841"/>
                <a:gd name="connsiteX84" fmla="*/ 2129664 w 3124868"/>
                <a:gd name="connsiteY84" fmla="*/ 247847 h 3124841"/>
                <a:gd name="connsiteX85" fmla="*/ 2182876 w 3124868"/>
                <a:gd name="connsiteY85" fmla="*/ 258418 h 3124841"/>
                <a:gd name="connsiteX86" fmla="*/ 2343650 w 3124868"/>
                <a:gd name="connsiteY86" fmla="*/ 419215 h 3124841"/>
                <a:gd name="connsiteX87" fmla="*/ 2748554 w 3124868"/>
                <a:gd name="connsiteY87" fmla="*/ 14288 h 3124841"/>
                <a:gd name="connsiteX88" fmla="*/ 2817608 w 3124868"/>
                <a:gd name="connsiteY88" fmla="*/ 14288 h 3124841"/>
                <a:gd name="connsiteX89" fmla="*/ 3110564 w 3124868"/>
                <a:gd name="connsiteY89" fmla="*/ 307244 h 3124841"/>
                <a:gd name="connsiteX90" fmla="*/ 3110564 w 3124868"/>
                <a:gd name="connsiteY90" fmla="*/ 376298 h 3124841"/>
                <a:gd name="connsiteX91" fmla="*/ 2705632 w 3124868"/>
                <a:gd name="connsiteY91" fmla="*/ 781205 h 3124841"/>
                <a:gd name="connsiteX92" fmla="*/ 2866406 w 3124868"/>
                <a:gd name="connsiteY92" fmla="*/ 941973 h 3124841"/>
                <a:gd name="connsiteX93" fmla="*/ 2866428 w 3124868"/>
                <a:gd name="connsiteY93" fmla="*/ 941973 h 3124841"/>
                <a:gd name="connsiteX94" fmla="*/ 2877003 w 3124868"/>
                <a:gd name="connsiteY94" fmla="*/ 995185 h 3124841"/>
                <a:gd name="connsiteX95" fmla="*/ 2831904 w 3124868"/>
                <a:gd name="connsiteY95" fmla="*/ 1025329 h 3124841"/>
                <a:gd name="connsiteX96" fmla="*/ 2148341 w 3124868"/>
                <a:gd name="connsiteY96" fmla="*/ 1025329 h 3124841"/>
                <a:gd name="connsiteX97" fmla="*/ 2099515 w 3124868"/>
                <a:gd name="connsiteY97" fmla="*/ 976503 h 3124841"/>
                <a:gd name="connsiteX98" fmla="*/ 1025349 w 3124868"/>
                <a:gd name="connsiteY98" fmla="*/ 2148332 h 3124841"/>
                <a:gd name="connsiteX99" fmla="*/ 1025349 w 3124868"/>
                <a:gd name="connsiteY99" fmla="*/ 2831896 h 3124841"/>
                <a:gd name="connsiteX100" fmla="*/ 995205 w 3124868"/>
                <a:gd name="connsiteY100" fmla="*/ 2876994 h 3124841"/>
                <a:gd name="connsiteX101" fmla="*/ 941993 w 3124868"/>
                <a:gd name="connsiteY101" fmla="*/ 2866420 h 3124841"/>
                <a:gd name="connsiteX102" fmla="*/ 781224 w 3124868"/>
                <a:gd name="connsiteY102" fmla="*/ 2705624 h 3124841"/>
                <a:gd name="connsiteX103" fmla="*/ 376320 w 3124868"/>
                <a:gd name="connsiteY103" fmla="*/ 3110550 h 3124841"/>
                <a:gd name="connsiteX104" fmla="*/ 307261 w 3124868"/>
                <a:gd name="connsiteY104" fmla="*/ 3110550 h 3124841"/>
                <a:gd name="connsiteX105" fmla="*/ 14308 w 3124868"/>
                <a:gd name="connsiteY105" fmla="*/ 2817600 h 3124841"/>
                <a:gd name="connsiteX106" fmla="*/ 14308 w 3124868"/>
                <a:gd name="connsiteY106" fmla="*/ 2748546 h 3124841"/>
                <a:gd name="connsiteX107" fmla="*/ 419237 w 3124868"/>
                <a:gd name="connsiteY107" fmla="*/ 2343636 h 3124841"/>
                <a:gd name="connsiteX108" fmla="*/ 258435 w 3124868"/>
                <a:gd name="connsiteY108" fmla="*/ 2182868 h 3124841"/>
                <a:gd name="connsiteX109" fmla="*/ 247866 w 3124868"/>
                <a:gd name="connsiteY109" fmla="*/ 2129656 h 3124841"/>
                <a:gd name="connsiteX110" fmla="*/ 292965 w 3124868"/>
                <a:gd name="connsiteY110" fmla="*/ 2099512 h 3124841"/>
                <a:gd name="connsiteX111" fmla="*/ 976528 w 3124868"/>
                <a:gd name="connsiteY111" fmla="*/ 2099512 h 3124841"/>
                <a:gd name="connsiteX112" fmla="*/ 1011058 w 3124868"/>
                <a:gd name="connsiteY112" fmla="*/ 2113814 h 3124841"/>
                <a:gd name="connsiteX113" fmla="*/ 1025354 w 3124868"/>
                <a:gd name="connsiteY113" fmla="*/ 2148338 h 3124841"/>
                <a:gd name="connsiteX114" fmla="*/ 3110581 w 3124868"/>
                <a:gd name="connsiteY114" fmla="*/ 2748529 h 3124841"/>
                <a:gd name="connsiteX115" fmla="*/ 3110581 w 3124868"/>
                <a:gd name="connsiteY115" fmla="*/ 2817583 h 3124841"/>
                <a:gd name="connsiteX116" fmla="*/ 2817625 w 3124868"/>
                <a:gd name="connsiteY116" fmla="*/ 3110539 h 3124841"/>
                <a:gd name="connsiteX117" fmla="*/ 2748571 w 3124868"/>
                <a:gd name="connsiteY117" fmla="*/ 3110539 h 3124841"/>
                <a:gd name="connsiteX118" fmla="*/ 2343667 w 3124868"/>
                <a:gd name="connsiteY118" fmla="*/ 2705612 h 3124841"/>
                <a:gd name="connsiteX119" fmla="*/ 2182893 w 3124868"/>
                <a:gd name="connsiteY119" fmla="*/ 2866387 h 3124841"/>
                <a:gd name="connsiteX120" fmla="*/ 2182893 w 3124868"/>
                <a:gd name="connsiteY120" fmla="*/ 2866409 h 3124841"/>
                <a:gd name="connsiteX121" fmla="*/ 2129686 w 3124868"/>
                <a:gd name="connsiteY121" fmla="*/ 2876978 h 3124841"/>
                <a:gd name="connsiteX122" fmla="*/ 2099543 w 3124868"/>
                <a:gd name="connsiteY122" fmla="*/ 2831879 h 3124841"/>
                <a:gd name="connsiteX123" fmla="*/ 2099543 w 3124868"/>
                <a:gd name="connsiteY123" fmla="*/ 2148315 h 3124841"/>
                <a:gd name="connsiteX124" fmla="*/ 2148369 w 3124868"/>
                <a:gd name="connsiteY124" fmla="*/ 2099489 h 3124841"/>
                <a:gd name="connsiteX125" fmla="*/ 2831927 w 3124868"/>
                <a:gd name="connsiteY125" fmla="*/ 2099489 h 3124841"/>
                <a:gd name="connsiteX126" fmla="*/ 2877031 w 3124868"/>
                <a:gd name="connsiteY126" fmla="*/ 2129639 h 3124841"/>
                <a:gd name="connsiteX127" fmla="*/ 2866456 w 3124868"/>
                <a:gd name="connsiteY127" fmla="*/ 2182845 h 3124841"/>
                <a:gd name="connsiteX128" fmla="*/ 2705660 w 3124868"/>
                <a:gd name="connsiteY128" fmla="*/ 2343619 h 312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124868" h="3124841">
                  <a:moveTo>
                    <a:pt x="1562434" y="878851"/>
                  </a:moveTo>
                  <a:cubicBezTo>
                    <a:pt x="1381148" y="878851"/>
                    <a:pt x="1207271" y="950868"/>
                    <a:pt x="1079080" y="1079060"/>
                  </a:cubicBezTo>
                  <a:cubicBezTo>
                    <a:pt x="950888" y="1207252"/>
                    <a:pt x="878871" y="1381128"/>
                    <a:pt x="878871" y="1562415"/>
                  </a:cubicBezTo>
                  <a:cubicBezTo>
                    <a:pt x="878871" y="1743702"/>
                    <a:pt x="950888" y="1917578"/>
                    <a:pt x="1079080" y="2045770"/>
                  </a:cubicBezTo>
                  <a:cubicBezTo>
                    <a:pt x="1207271" y="2173962"/>
                    <a:pt x="1381148" y="2245979"/>
                    <a:pt x="1562434" y="2245979"/>
                  </a:cubicBezTo>
                  <a:cubicBezTo>
                    <a:pt x="1743721" y="2245979"/>
                    <a:pt x="1917597" y="2173962"/>
                    <a:pt x="2045789" y="2045770"/>
                  </a:cubicBezTo>
                  <a:cubicBezTo>
                    <a:pt x="2173981" y="1917578"/>
                    <a:pt x="2245998" y="1743702"/>
                    <a:pt x="2245998" y="1562415"/>
                  </a:cubicBezTo>
                  <a:cubicBezTo>
                    <a:pt x="2245803" y="1381190"/>
                    <a:pt x="2173719" y="1207425"/>
                    <a:pt x="2045572" y="1079278"/>
                  </a:cubicBezTo>
                  <a:cubicBezTo>
                    <a:pt x="1917424" y="951130"/>
                    <a:pt x="1743660" y="879047"/>
                    <a:pt x="1562434" y="878851"/>
                  </a:cubicBezTo>
                  <a:close/>
                  <a:moveTo>
                    <a:pt x="1698405" y="1539816"/>
                  </a:moveTo>
                  <a:cubicBezTo>
                    <a:pt x="1742633" y="1548777"/>
                    <a:pt x="1782414" y="1572710"/>
                    <a:pt x="1811012" y="1607603"/>
                  </a:cubicBezTo>
                  <a:cubicBezTo>
                    <a:pt x="1839610" y="1642501"/>
                    <a:pt x="1855284" y="1686182"/>
                    <a:pt x="1855390" y="1731303"/>
                  </a:cubicBezTo>
                  <a:lnTo>
                    <a:pt x="1855390" y="1757719"/>
                  </a:lnTo>
                  <a:cubicBezTo>
                    <a:pt x="1855390" y="1809514"/>
                    <a:pt x="1834816" y="1859188"/>
                    <a:pt x="1798194" y="1895827"/>
                  </a:cubicBezTo>
                  <a:cubicBezTo>
                    <a:pt x="1761555" y="1932449"/>
                    <a:pt x="1711875" y="1953023"/>
                    <a:pt x="1660086" y="1953023"/>
                  </a:cubicBezTo>
                  <a:lnTo>
                    <a:pt x="1611260" y="1953023"/>
                  </a:lnTo>
                  <a:lnTo>
                    <a:pt x="1611260" y="2001849"/>
                  </a:lnTo>
                  <a:cubicBezTo>
                    <a:pt x="1611260" y="2028812"/>
                    <a:pt x="1589398" y="2050675"/>
                    <a:pt x="1562434" y="2050675"/>
                  </a:cubicBezTo>
                  <a:cubicBezTo>
                    <a:pt x="1535471" y="2050675"/>
                    <a:pt x="1513609" y="2028812"/>
                    <a:pt x="1513609" y="2001849"/>
                  </a:cubicBezTo>
                  <a:lnTo>
                    <a:pt x="1513609" y="1953023"/>
                  </a:lnTo>
                  <a:lnTo>
                    <a:pt x="1464783" y="1953023"/>
                  </a:lnTo>
                  <a:cubicBezTo>
                    <a:pt x="1412993" y="1953023"/>
                    <a:pt x="1363314" y="1932449"/>
                    <a:pt x="1326675" y="1895827"/>
                  </a:cubicBezTo>
                  <a:cubicBezTo>
                    <a:pt x="1290058" y="1859188"/>
                    <a:pt x="1269479" y="1809508"/>
                    <a:pt x="1269479" y="1757719"/>
                  </a:cubicBezTo>
                  <a:cubicBezTo>
                    <a:pt x="1269479" y="1730756"/>
                    <a:pt x="1291342" y="1708893"/>
                    <a:pt x="1318305" y="1708893"/>
                  </a:cubicBezTo>
                  <a:cubicBezTo>
                    <a:pt x="1345268" y="1708893"/>
                    <a:pt x="1367131" y="1730756"/>
                    <a:pt x="1367131" y="1757719"/>
                  </a:cubicBezTo>
                  <a:cubicBezTo>
                    <a:pt x="1367131" y="1783616"/>
                    <a:pt x="1377420" y="1808464"/>
                    <a:pt x="1395729" y="1826773"/>
                  </a:cubicBezTo>
                  <a:cubicBezTo>
                    <a:pt x="1414037" y="1845087"/>
                    <a:pt x="1438885" y="1855371"/>
                    <a:pt x="1464783" y="1855371"/>
                  </a:cubicBezTo>
                  <a:lnTo>
                    <a:pt x="1513609" y="1855371"/>
                  </a:lnTo>
                  <a:lnTo>
                    <a:pt x="1513609" y="1602458"/>
                  </a:lnTo>
                  <a:lnTo>
                    <a:pt x="1426464" y="1585020"/>
                  </a:lnTo>
                  <a:cubicBezTo>
                    <a:pt x="1382236" y="1576064"/>
                    <a:pt x="1342455" y="1552131"/>
                    <a:pt x="1313857" y="1517233"/>
                  </a:cubicBezTo>
                  <a:cubicBezTo>
                    <a:pt x="1285259" y="1482340"/>
                    <a:pt x="1269590" y="1438654"/>
                    <a:pt x="1269479" y="1393533"/>
                  </a:cubicBezTo>
                  <a:lnTo>
                    <a:pt x="1269479" y="1367117"/>
                  </a:lnTo>
                  <a:cubicBezTo>
                    <a:pt x="1269479" y="1315328"/>
                    <a:pt x="1290058" y="1265648"/>
                    <a:pt x="1326675" y="1229009"/>
                  </a:cubicBezTo>
                  <a:cubicBezTo>
                    <a:pt x="1363314" y="1192392"/>
                    <a:pt x="1412993" y="1171813"/>
                    <a:pt x="1464783" y="1171813"/>
                  </a:cubicBezTo>
                  <a:lnTo>
                    <a:pt x="1513609" y="1171813"/>
                  </a:lnTo>
                  <a:lnTo>
                    <a:pt x="1513609" y="1122987"/>
                  </a:lnTo>
                  <a:cubicBezTo>
                    <a:pt x="1513609" y="1096024"/>
                    <a:pt x="1535471" y="1074161"/>
                    <a:pt x="1562434" y="1074161"/>
                  </a:cubicBezTo>
                  <a:cubicBezTo>
                    <a:pt x="1589398" y="1074161"/>
                    <a:pt x="1611260" y="1096024"/>
                    <a:pt x="1611260" y="1122987"/>
                  </a:cubicBezTo>
                  <a:lnTo>
                    <a:pt x="1611260" y="1171813"/>
                  </a:lnTo>
                  <a:lnTo>
                    <a:pt x="1660086" y="1171813"/>
                  </a:lnTo>
                  <a:cubicBezTo>
                    <a:pt x="1711875" y="1171813"/>
                    <a:pt x="1761555" y="1192392"/>
                    <a:pt x="1798194" y="1229009"/>
                  </a:cubicBezTo>
                  <a:cubicBezTo>
                    <a:pt x="1834811" y="1265648"/>
                    <a:pt x="1855390" y="1315328"/>
                    <a:pt x="1855390" y="1367117"/>
                  </a:cubicBezTo>
                  <a:cubicBezTo>
                    <a:pt x="1855390" y="1394080"/>
                    <a:pt x="1833527" y="1415943"/>
                    <a:pt x="1806564" y="1415943"/>
                  </a:cubicBezTo>
                  <a:cubicBezTo>
                    <a:pt x="1779601" y="1415943"/>
                    <a:pt x="1757738" y="1394080"/>
                    <a:pt x="1757738" y="1367117"/>
                  </a:cubicBezTo>
                  <a:cubicBezTo>
                    <a:pt x="1757738" y="1341219"/>
                    <a:pt x="1747449" y="1316371"/>
                    <a:pt x="1729140" y="1298063"/>
                  </a:cubicBezTo>
                  <a:cubicBezTo>
                    <a:pt x="1710832" y="1279754"/>
                    <a:pt x="1685984" y="1269465"/>
                    <a:pt x="1660086" y="1269465"/>
                  </a:cubicBezTo>
                  <a:lnTo>
                    <a:pt x="1611260" y="1269465"/>
                  </a:lnTo>
                  <a:lnTo>
                    <a:pt x="1611260" y="1522378"/>
                  </a:lnTo>
                  <a:close/>
                  <a:moveTo>
                    <a:pt x="1611260" y="1621994"/>
                  </a:moveTo>
                  <a:lnTo>
                    <a:pt x="1679271" y="1635576"/>
                  </a:lnTo>
                  <a:cubicBezTo>
                    <a:pt x="1701374" y="1640040"/>
                    <a:pt x="1721250" y="1652032"/>
                    <a:pt x="1735552" y="1669469"/>
                  </a:cubicBezTo>
                  <a:cubicBezTo>
                    <a:pt x="1749854" y="1686907"/>
                    <a:pt x="1757677" y="1708748"/>
                    <a:pt x="1757744" y="1731308"/>
                  </a:cubicBezTo>
                  <a:lnTo>
                    <a:pt x="1757744" y="1757724"/>
                  </a:lnTo>
                  <a:cubicBezTo>
                    <a:pt x="1757744" y="1783622"/>
                    <a:pt x="1747454" y="1808470"/>
                    <a:pt x="1729146" y="1826778"/>
                  </a:cubicBezTo>
                  <a:cubicBezTo>
                    <a:pt x="1710832" y="1845087"/>
                    <a:pt x="1685984" y="1855376"/>
                    <a:pt x="1660092" y="1855376"/>
                  </a:cubicBezTo>
                  <a:lnTo>
                    <a:pt x="1611266" y="1855376"/>
                  </a:lnTo>
                  <a:close/>
                  <a:moveTo>
                    <a:pt x="1464783" y="1269465"/>
                  </a:moveTo>
                  <a:lnTo>
                    <a:pt x="1513609" y="1269465"/>
                  </a:lnTo>
                  <a:lnTo>
                    <a:pt x="1513609" y="1502847"/>
                  </a:lnTo>
                  <a:lnTo>
                    <a:pt x="1445598" y="1489182"/>
                  </a:lnTo>
                  <a:cubicBezTo>
                    <a:pt x="1423495" y="1484690"/>
                    <a:pt x="1403641" y="1472748"/>
                    <a:pt x="1389339" y="1455310"/>
                  </a:cubicBezTo>
                  <a:cubicBezTo>
                    <a:pt x="1375060" y="1437889"/>
                    <a:pt x="1367214" y="1416071"/>
                    <a:pt x="1367131" y="1393538"/>
                  </a:cubicBezTo>
                  <a:lnTo>
                    <a:pt x="1367131" y="1367117"/>
                  </a:lnTo>
                  <a:cubicBezTo>
                    <a:pt x="1367131" y="1341225"/>
                    <a:pt x="1377415" y="1316371"/>
                    <a:pt x="1395729" y="1298063"/>
                  </a:cubicBezTo>
                  <a:cubicBezTo>
                    <a:pt x="1414037" y="1279754"/>
                    <a:pt x="1438885" y="1269465"/>
                    <a:pt x="1464783" y="1269465"/>
                  </a:cubicBezTo>
                  <a:close/>
                  <a:moveTo>
                    <a:pt x="14288" y="376312"/>
                  </a:moveTo>
                  <a:cubicBezTo>
                    <a:pt x="-4763" y="357239"/>
                    <a:pt x="-4763" y="326331"/>
                    <a:pt x="14288" y="307258"/>
                  </a:cubicBezTo>
                  <a:lnTo>
                    <a:pt x="307244" y="14302"/>
                  </a:lnTo>
                  <a:cubicBezTo>
                    <a:pt x="326317" y="-4749"/>
                    <a:pt x="357225" y="-4749"/>
                    <a:pt x="376298" y="14302"/>
                  </a:cubicBezTo>
                  <a:lnTo>
                    <a:pt x="781202" y="419229"/>
                  </a:lnTo>
                  <a:lnTo>
                    <a:pt x="941976" y="258454"/>
                  </a:lnTo>
                  <a:lnTo>
                    <a:pt x="941976" y="258433"/>
                  </a:lnTo>
                  <a:cubicBezTo>
                    <a:pt x="955949" y="244482"/>
                    <a:pt x="976941" y="240297"/>
                    <a:pt x="995183" y="247861"/>
                  </a:cubicBezTo>
                  <a:cubicBezTo>
                    <a:pt x="1013430" y="255425"/>
                    <a:pt x="1025332" y="273212"/>
                    <a:pt x="1025332" y="292960"/>
                  </a:cubicBezTo>
                  <a:lnTo>
                    <a:pt x="1025332" y="976526"/>
                  </a:lnTo>
                  <a:cubicBezTo>
                    <a:pt x="1025332" y="989471"/>
                    <a:pt x="1020187" y="1001893"/>
                    <a:pt x="1011030" y="1011050"/>
                  </a:cubicBezTo>
                  <a:cubicBezTo>
                    <a:pt x="1001873" y="1020207"/>
                    <a:pt x="989452" y="1025351"/>
                    <a:pt x="976506" y="1025351"/>
                  </a:cubicBezTo>
                  <a:lnTo>
                    <a:pt x="292937" y="1025351"/>
                  </a:lnTo>
                  <a:cubicBezTo>
                    <a:pt x="273189" y="1025351"/>
                    <a:pt x="255405" y="1013449"/>
                    <a:pt x="247838" y="995202"/>
                  </a:cubicBezTo>
                  <a:cubicBezTo>
                    <a:pt x="240277" y="976961"/>
                    <a:pt x="244462" y="955968"/>
                    <a:pt x="258413" y="941996"/>
                  </a:cubicBezTo>
                  <a:lnTo>
                    <a:pt x="419209" y="781222"/>
                  </a:lnTo>
                  <a:close/>
                  <a:moveTo>
                    <a:pt x="2099520" y="976509"/>
                  </a:moveTo>
                  <a:lnTo>
                    <a:pt x="2099520" y="292945"/>
                  </a:lnTo>
                  <a:cubicBezTo>
                    <a:pt x="2099520" y="273197"/>
                    <a:pt x="2111423" y="255410"/>
                    <a:pt x="2129664" y="247847"/>
                  </a:cubicBezTo>
                  <a:cubicBezTo>
                    <a:pt x="2147911" y="240283"/>
                    <a:pt x="2168903" y="244468"/>
                    <a:pt x="2182876" y="258418"/>
                  </a:cubicBezTo>
                  <a:lnTo>
                    <a:pt x="2343650" y="419215"/>
                  </a:lnTo>
                  <a:lnTo>
                    <a:pt x="2748554" y="14288"/>
                  </a:lnTo>
                  <a:cubicBezTo>
                    <a:pt x="2767621" y="-4763"/>
                    <a:pt x="2798530" y="-4763"/>
                    <a:pt x="2817608" y="14288"/>
                  </a:cubicBezTo>
                  <a:lnTo>
                    <a:pt x="3110564" y="307244"/>
                  </a:lnTo>
                  <a:cubicBezTo>
                    <a:pt x="3129614" y="326317"/>
                    <a:pt x="3129614" y="357225"/>
                    <a:pt x="3110564" y="376298"/>
                  </a:cubicBezTo>
                  <a:lnTo>
                    <a:pt x="2705632" y="781205"/>
                  </a:lnTo>
                  <a:lnTo>
                    <a:pt x="2866406" y="941973"/>
                  </a:lnTo>
                  <a:lnTo>
                    <a:pt x="2866428" y="941973"/>
                  </a:lnTo>
                  <a:cubicBezTo>
                    <a:pt x="2880379" y="955946"/>
                    <a:pt x="2884564" y="976938"/>
                    <a:pt x="2877003" y="995185"/>
                  </a:cubicBezTo>
                  <a:cubicBezTo>
                    <a:pt x="2869436" y="1013427"/>
                    <a:pt x="2851652" y="1025329"/>
                    <a:pt x="2831904" y="1025329"/>
                  </a:cubicBezTo>
                  <a:lnTo>
                    <a:pt x="2148341" y="1025329"/>
                  </a:lnTo>
                  <a:cubicBezTo>
                    <a:pt x="2121378" y="1025329"/>
                    <a:pt x="2099515" y="1003466"/>
                    <a:pt x="2099515" y="976503"/>
                  </a:cubicBezTo>
                  <a:close/>
                  <a:moveTo>
                    <a:pt x="1025349" y="2148332"/>
                  </a:moveTo>
                  <a:lnTo>
                    <a:pt x="1025349" y="2831896"/>
                  </a:lnTo>
                  <a:cubicBezTo>
                    <a:pt x="1025349" y="2851644"/>
                    <a:pt x="1013446" y="2869433"/>
                    <a:pt x="995205" y="2876994"/>
                  </a:cubicBezTo>
                  <a:cubicBezTo>
                    <a:pt x="976958" y="2884555"/>
                    <a:pt x="955966" y="2880370"/>
                    <a:pt x="941993" y="2866420"/>
                  </a:cubicBezTo>
                  <a:lnTo>
                    <a:pt x="781224" y="2705624"/>
                  </a:lnTo>
                  <a:lnTo>
                    <a:pt x="376320" y="3110550"/>
                  </a:lnTo>
                  <a:cubicBezTo>
                    <a:pt x="357242" y="3129606"/>
                    <a:pt x="326339" y="3129606"/>
                    <a:pt x="307261" y="3110550"/>
                  </a:cubicBezTo>
                  <a:lnTo>
                    <a:pt x="14308" y="2817600"/>
                  </a:lnTo>
                  <a:cubicBezTo>
                    <a:pt x="-4743" y="2798527"/>
                    <a:pt x="-4743" y="2767619"/>
                    <a:pt x="14308" y="2748546"/>
                  </a:cubicBezTo>
                  <a:lnTo>
                    <a:pt x="419237" y="2343636"/>
                  </a:lnTo>
                  <a:lnTo>
                    <a:pt x="258435" y="2182868"/>
                  </a:lnTo>
                  <a:cubicBezTo>
                    <a:pt x="244485" y="2168895"/>
                    <a:pt x="240300" y="2147903"/>
                    <a:pt x="247866" y="2129656"/>
                  </a:cubicBezTo>
                  <a:cubicBezTo>
                    <a:pt x="255427" y="2111414"/>
                    <a:pt x="273217" y="2099512"/>
                    <a:pt x="292965" y="2099512"/>
                  </a:cubicBezTo>
                  <a:lnTo>
                    <a:pt x="976528" y="2099512"/>
                  </a:lnTo>
                  <a:cubicBezTo>
                    <a:pt x="989474" y="2099512"/>
                    <a:pt x="1001901" y="2104657"/>
                    <a:pt x="1011058" y="2113814"/>
                  </a:cubicBezTo>
                  <a:cubicBezTo>
                    <a:pt x="1020209" y="2122965"/>
                    <a:pt x="1025354" y="2135392"/>
                    <a:pt x="1025354" y="2148338"/>
                  </a:cubicBezTo>
                  <a:close/>
                  <a:moveTo>
                    <a:pt x="3110581" y="2748529"/>
                  </a:moveTo>
                  <a:cubicBezTo>
                    <a:pt x="3129631" y="2767602"/>
                    <a:pt x="3129631" y="2798510"/>
                    <a:pt x="3110581" y="2817583"/>
                  </a:cubicBezTo>
                  <a:lnTo>
                    <a:pt x="2817625" y="3110539"/>
                  </a:lnTo>
                  <a:cubicBezTo>
                    <a:pt x="2798552" y="3129589"/>
                    <a:pt x="2767644" y="3129589"/>
                    <a:pt x="2748571" y="3110539"/>
                  </a:cubicBezTo>
                  <a:lnTo>
                    <a:pt x="2343667" y="2705612"/>
                  </a:lnTo>
                  <a:lnTo>
                    <a:pt x="2182893" y="2866387"/>
                  </a:lnTo>
                  <a:lnTo>
                    <a:pt x="2182893" y="2866409"/>
                  </a:lnTo>
                  <a:cubicBezTo>
                    <a:pt x="2168920" y="2880359"/>
                    <a:pt x="2147928" y="2884544"/>
                    <a:pt x="2129686" y="2876978"/>
                  </a:cubicBezTo>
                  <a:cubicBezTo>
                    <a:pt x="2111439" y="2869416"/>
                    <a:pt x="2099543" y="2851627"/>
                    <a:pt x="2099543" y="2831879"/>
                  </a:cubicBezTo>
                  <a:lnTo>
                    <a:pt x="2099543" y="2148315"/>
                  </a:lnTo>
                  <a:cubicBezTo>
                    <a:pt x="2099543" y="2121352"/>
                    <a:pt x="2121405" y="2099489"/>
                    <a:pt x="2148369" y="2099489"/>
                  </a:cubicBezTo>
                  <a:lnTo>
                    <a:pt x="2831927" y="2099489"/>
                  </a:lnTo>
                  <a:cubicBezTo>
                    <a:pt x="2851680" y="2099489"/>
                    <a:pt x="2869464" y="2111392"/>
                    <a:pt x="2877031" y="2129639"/>
                  </a:cubicBezTo>
                  <a:cubicBezTo>
                    <a:pt x="2884592" y="2147880"/>
                    <a:pt x="2880407" y="2168873"/>
                    <a:pt x="2866456" y="2182845"/>
                  </a:cubicBezTo>
                  <a:lnTo>
                    <a:pt x="2705660" y="2343619"/>
                  </a:lnTo>
                  <a:close/>
                </a:path>
              </a:pathLst>
            </a:custGeom>
            <a:solidFill>
              <a:schemeClr val="bg1"/>
            </a:solidFill>
            <a:ln w="5579" cap="flat">
              <a:noFill/>
              <a:prstDash val="solid"/>
              <a:miter/>
            </a:ln>
          </p:spPr>
          <p:txBody>
            <a:bodyPr rtlCol="0" anchor="ctr"/>
            <a:lstStyle/>
            <a:p>
              <a:endParaRPr lang="en-RO" dirty="0"/>
            </a:p>
          </p:txBody>
        </p:sp>
      </p:grpSp>
      <p:grpSp>
        <p:nvGrpSpPr>
          <p:cNvPr id="71" name="Group 70">
            <a:extLst>
              <a:ext uri="{FF2B5EF4-FFF2-40B4-BE49-F238E27FC236}">
                <a16:creationId xmlns:a16="http://schemas.microsoft.com/office/drawing/2014/main" id="{31D45B75-5359-8E46-94CF-0EE6DE40EE26}"/>
              </a:ext>
            </a:extLst>
          </p:cNvPr>
          <p:cNvGrpSpPr/>
          <p:nvPr/>
        </p:nvGrpSpPr>
        <p:grpSpPr>
          <a:xfrm>
            <a:off x="6949520" y="2623806"/>
            <a:ext cx="935525" cy="1073551"/>
            <a:chOff x="4166560" y="257175"/>
            <a:chExt cx="3858300" cy="4972049"/>
          </a:xfrm>
        </p:grpSpPr>
        <p:sp>
          <p:nvSpPr>
            <p:cNvPr id="72" name="Freeform 71">
              <a:extLst>
                <a:ext uri="{FF2B5EF4-FFF2-40B4-BE49-F238E27FC236}">
                  <a16:creationId xmlns:a16="http://schemas.microsoft.com/office/drawing/2014/main" id="{C1925569-78F4-EF4F-BF24-B38E9FB9B567}"/>
                </a:ext>
              </a:extLst>
            </p:cNvPr>
            <p:cNvSpPr/>
            <p:nvPr/>
          </p:nvSpPr>
          <p:spPr>
            <a:xfrm>
              <a:off x="6053176" y="3003088"/>
              <a:ext cx="1971684" cy="2226136"/>
            </a:xfrm>
            <a:custGeom>
              <a:avLst/>
              <a:gdLst>
                <a:gd name="connsiteX0" fmla="*/ 1971685 w 1971684"/>
                <a:gd name="connsiteY0" fmla="*/ 1197436 h 2226136"/>
                <a:gd name="connsiteX1" fmla="*/ 1971685 w 1971684"/>
                <a:gd name="connsiteY1" fmla="*/ 768811 h 2226136"/>
                <a:gd name="connsiteX2" fmla="*/ 1946585 w 1971684"/>
                <a:gd name="connsiteY2" fmla="*/ 708187 h 2226136"/>
                <a:gd name="connsiteX3" fmla="*/ 1885960 w 1971684"/>
                <a:gd name="connsiteY3" fmla="*/ 683086 h 2226136"/>
                <a:gd name="connsiteX4" fmla="*/ 1637357 w 1971684"/>
                <a:gd name="connsiteY4" fmla="*/ 683086 h 2226136"/>
                <a:gd name="connsiteX5" fmla="*/ 1885117 w 1971684"/>
                <a:gd name="connsiteY5" fmla="*/ 436208 h 2226136"/>
                <a:gd name="connsiteX6" fmla="*/ 1959664 w 1971684"/>
                <a:gd name="connsiteY6" fmla="*/ 254461 h 2226136"/>
                <a:gd name="connsiteX7" fmla="*/ 1885117 w 1971684"/>
                <a:gd name="connsiteY7" fmla="*/ 73596 h 2226136"/>
                <a:gd name="connsiteX8" fmla="*/ 1702949 w 1971684"/>
                <a:gd name="connsiteY8" fmla="*/ 0 h 2226136"/>
                <a:gd name="connsiteX9" fmla="*/ 1520781 w 1971684"/>
                <a:gd name="connsiteY9" fmla="*/ 73596 h 2226136"/>
                <a:gd name="connsiteX10" fmla="*/ 911252 w 1971684"/>
                <a:gd name="connsiteY10" fmla="*/ 683086 h 2226136"/>
                <a:gd name="connsiteX11" fmla="*/ 85725 w 1971684"/>
                <a:gd name="connsiteY11" fmla="*/ 683086 h 2226136"/>
                <a:gd name="connsiteX12" fmla="*/ 0 w 1971684"/>
                <a:gd name="connsiteY12" fmla="*/ 768811 h 2226136"/>
                <a:gd name="connsiteX13" fmla="*/ 0 w 1971684"/>
                <a:gd name="connsiteY13" fmla="*/ 1197436 h 2226136"/>
                <a:gd name="connsiteX14" fmla="*/ 150171 w 1971684"/>
                <a:gd name="connsiteY14" fmla="*/ 1707113 h 2226136"/>
                <a:gd name="connsiteX15" fmla="*/ 552079 w 1971684"/>
                <a:gd name="connsiteY15" fmla="*/ 2054686 h 2226136"/>
                <a:gd name="connsiteX16" fmla="*/ 342890 w 1971684"/>
                <a:gd name="connsiteY16" fmla="*/ 2054686 h 2226136"/>
                <a:gd name="connsiteX17" fmla="*/ 257165 w 1971684"/>
                <a:gd name="connsiteY17" fmla="*/ 2140411 h 2226136"/>
                <a:gd name="connsiteX18" fmla="*/ 342890 w 1971684"/>
                <a:gd name="connsiteY18" fmla="*/ 2226136 h 2226136"/>
                <a:gd name="connsiteX19" fmla="*/ 1628765 w 1971684"/>
                <a:gd name="connsiteY19" fmla="*/ 2226136 h 2226136"/>
                <a:gd name="connsiteX20" fmla="*/ 1714490 w 1971684"/>
                <a:gd name="connsiteY20" fmla="*/ 2140411 h 2226136"/>
                <a:gd name="connsiteX21" fmla="*/ 1628765 w 1971684"/>
                <a:gd name="connsiteY21" fmla="*/ 2054686 h 2226136"/>
                <a:gd name="connsiteX22" fmla="*/ 1419577 w 1971684"/>
                <a:gd name="connsiteY22" fmla="*/ 2054686 h 2226136"/>
                <a:gd name="connsiteX23" fmla="*/ 1821485 w 1971684"/>
                <a:gd name="connsiteY23" fmla="*/ 1707113 h 2226136"/>
                <a:gd name="connsiteX24" fmla="*/ 1971656 w 1971684"/>
                <a:gd name="connsiteY24" fmla="*/ 1197436 h 2226136"/>
                <a:gd name="connsiteX25" fmla="*/ 1642481 w 1971684"/>
                <a:gd name="connsiteY25" fmla="*/ 193621 h 2226136"/>
                <a:gd name="connsiteX26" fmla="*/ 1763378 w 1971684"/>
                <a:gd name="connsiteY26" fmla="*/ 193621 h 2226136"/>
                <a:gd name="connsiteX27" fmla="*/ 1763378 w 1971684"/>
                <a:gd name="connsiteY27" fmla="*/ 313636 h 2226136"/>
                <a:gd name="connsiteX28" fmla="*/ 1395603 w 1971684"/>
                <a:gd name="connsiteY28" fmla="*/ 683096 h 2226136"/>
                <a:gd name="connsiteX29" fmla="*/ 1157297 w 1971684"/>
                <a:gd name="connsiteY29" fmla="*/ 683096 h 2226136"/>
                <a:gd name="connsiteX30" fmla="*/ 1028710 w 1971684"/>
                <a:gd name="connsiteY30" fmla="*/ 1968961 h 2226136"/>
                <a:gd name="connsiteX31" fmla="*/ 942985 w 1971684"/>
                <a:gd name="connsiteY31" fmla="*/ 1968961 h 2226136"/>
                <a:gd name="connsiteX32" fmla="*/ 397441 w 1971684"/>
                <a:gd name="connsiteY32" fmla="*/ 1742980 h 2226136"/>
                <a:gd name="connsiteX33" fmla="*/ 171460 w 1971684"/>
                <a:gd name="connsiteY33" fmla="*/ 1197436 h 2226136"/>
                <a:gd name="connsiteX34" fmla="*/ 171460 w 1971684"/>
                <a:gd name="connsiteY34" fmla="*/ 854536 h 2226136"/>
                <a:gd name="connsiteX35" fmla="*/ 1800235 w 1971684"/>
                <a:gd name="connsiteY35" fmla="*/ 854536 h 2226136"/>
                <a:gd name="connsiteX36" fmla="*/ 1800235 w 1971684"/>
                <a:gd name="connsiteY36" fmla="*/ 1197436 h 2226136"/>
                <a:gd name="connsiteX37" fmla="*/ 1574254 w 1971684"/>
                <a:gd name="connsiteY37" fmla="*/ 1742980 h 2226136"/>
                <a:gd name="connsiteX38" fmla="*/ 1028710 w 1971684"/>
                <a:gd name="connsiteY38" fmla="*/ 1968961 h 22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71684" h="2226136">
                  <a:moveTo>
                    <a:pt x="1971685" y="1197436"/>
                  </a:moveTo>
                  <a:lnTo>
                    <a:pt x="1971685" y="768811"/>
                  </a:lnTo>
                  <a:cubicBezTo>
                    <a:pt x="1971685" y="746082"/>
                    <a:pt x="1962652" y="724264"/>
                    <a:pt x="1946585" y="708187"/>
                  </a:cubicBezTo>
                  <a:cubicBezTo>
                    <a:pt x="1930508" y="692119"/>
                    <a:pt x="1908689" y="683086"/>
                    <a:pt x="1885960" y="683086"/>
                  </a:cubicBezTo>
                  <a:lnTo>
                    <a:pt x="1637357" y="683086"/>
                  </a:lnTo>
                  <a:lnTo>
                    <a:pt x="1885117" y="436208"/>
                  </a:lnTo>
                  <a:cubicBezTo>
                    <a:pt x="1933035" y="387869"/>
                    <a:pt x="1959859" y="322512"/>
                    <a:pt x="1959664" y="254461"/>
                  </a:cubicBezTo>
                  <a:cubicBezTo>
                    <a:pt x="1959624" y="186684"/>
                    <a:pt x="1932839" y="121700"/>
                    <a:pt x="1885117" y="73596"/>
                  </a:cubicBezTo>
                  <a:cubicBezTo>
                    <a:pt x="1836210" y="26374"/>
                    <a:pt x="1770882" y="0"/>
                    <a:pt x="1702949" y="0"/>
                  </a:cubicBezTo>
                  <a:cubicBezTo>
                    <a:pt x="1634986" y="0"/>
                    <a:pt x="1569659" y="26374"/>
                    <a:pt x="1520781" y="73596"/>
                  </a:cubicBezTo>
                  <a:lnTo>
                    <a:pt x="911252" y="683086"/>
                  </a:lnTo>
                  <a:lnTo>
                    <a:pt x="85725" y="683086"/>
                  </a:lnTo>
                  <a:cubicBezTo>
                    <a:pt x="38385" y="683086"/>
                    <a:pt x="0" y="721471"/>
                    <a:pt x="0" y="768811"/>
                  </a:cubicBezTo>
                  <a:lnTo>
                    <a:pt x="0" y="1197436"/>
                  </a:lnTo>
                  <a:cubicBezTo>
                    <a:pt x="157" y="1378223"/>
                    <a:pt x="52317" y="1555149"/>
                    <a:pt x="150171" y="1707113"/>
                  </a:cubicBezTo>
                  <a:cubicBezTo>
                    <a:pt x="248064" y="1859086"/>
                    <a:pt x="387556" y="1979748"/>
                    <a:pt x="552079" y="2054686"/>
                  </a:cubicBezTo>
                  <a:lnTo>
                    <a:pt x="342890" y="2054686"/>
                  </a:lnTo>
                  <a:cubicBezTo>
                    <a:pt x="295550" y="2054686"/>
                    <a:pt x="257165" y="2093072"/>
                    <a:pt x="257165" y="2140411"/>
                  </a:cubicBezTo>
                  <a:cubicBezTo>
                    <a:pt x="257165" y="2187751"/>
                    <a:pt x="295550" y="2226136"/>
                    <a:pt x="342890" y="2226136"/>
                  </a:cubicBezTo>
                  <a:lnTo>
                    <a:pt x="1628765" y="2226136"/>
                  </a:lnTo>
                  <a:cubicBezTo>
                    <a:pt x="1676105" y="2226136"/>
                    <a:pt x="1714490" y="2187751"/>
                    <a:pt x="1714490" y="2140411"/>
                  </a:cubicBezTo>
                  <a:cubicBezTo>
                    <a:pt x="1714490" y="2093072"/>
                    <a:pt x="1676105" y="2054686"/>
                    <a:pt x="1628765" y="2054686"/>
                  </a:cubicBezTo>
                  <a:lnTo>
                    <a:pt x="1419577" y="2054686"/>
                  </a:lnTo>
                  <a:cubicBezTo>
                    <a:pt x="1584100" y="1979758"/>
                    <a:pt x="1723592" y="1859086"/>
                    <a:pt x="1821485" y="1707113"/>
                  </a:cubicBezTo>
                  <a:cubicBezTo>
                    <a:pt x="1919339" y="1555140"/>
                    <a:pt x="1971499" y="1378223"/>
                    <a:pt x="1971656" y="1197436"/>
                  </a:cubicBezTo>
                  <a:close/>
                  <a:moveTo>
                    <a:pt x="1642481" y="193621"/>
                  </a:moveTo>
                  <a:cubicBezTo>
                    <a:pt x="1675929" y="160369"/>
                    <a:pt x="1729930" y="160369"/>
                    <a:pt x="1763378" y="193621"/>
                  </a:cubicBezTo>
                  <a:cubicBezTo>
                    <a:pt x="1796061" y="226951"/>
                    <a:pt x="1796061" y="280306"/>
                    <a:pt x="1763378" y="313636"/>
                  </a:cubicBezTo>
                  <a:lnTo>
                    <a:pt x="1395603" y="683096"/>
                  </a:lnTo>
                  <a:lnTo>
                    <a:pt x="1157297" y="683096"/>
                  </a:lnTo>
                  <a:close/>
                  <a:moveTo>
                    <a:pt x="1028710" y="1968961"/>
                  </a:moveTo>
                  <a:lnTo>
                    <a:pt x="942985" y="1968961"/>
                  </a:lnTo>
                  <a:cubicBezTo>
                    <a:pt x="738352" y="1968961"/>
                    <a:pt x="542105" y="1887674"/>
                    <a:pt x="397441" y="1742980"/>
                  </a:cubicBezTo>
                  <a:cubicBezTo>
                    <a:pt x="252737" y="1598316"/>
                    <a:pt x="171460" y="1402069"/>
                    <a:pt x="171460" y="1197436"/>
                  </a:cubicBezTo>
                  <a:lnTo>
                    <a:pt x="171460" y="854536"/>
                  </a:lnTo>
                  <a:lnTo>
                    <a:pt x="1800235" y="854536"/>
                  </a:lnTo>
                  <a:lnTo>
                    <a:pt x="1800235" y="1197436"/>
                  </a:lnTo>
                  <a:cubicBezTo>
                    <a:pt x="1800235" y="1402069"/>
                    <a:pt x="1718948" y="1598316"/>
                    <a:pt x="1574254" y="1742980"/>
                  </a:cubicBezTo>
                  <a:cubicBezTo>
                    <a:pt x="1429589" y="1887684"/>
                    <a:pt x="1233343" y="1968961"/>
                    <a:pt x="1028710" y="1968961"/>
                  </a:cubicBezTo>
                  <a:close/>
                </a:path>
              </a:pathLst>
            </a:custGeom>
            <a:solidFill>
              <a:srgbClr val="ECD169"/>
            </a:solidFill>
            <a:ln w="9797"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1AFD549C-D1D8-7045-8498-16EA9B948908}"/>
                </a:ext>
              </a:extLst>
            </p:cNvPr>
            <p:cNvSpPr/>
            <p:nvPr/>
          </p:nvSpPr>
          <p:spPr>
            <a:xfrm>
              <a:off x="6738986" y="4029075"/>
              <a:ext cx="685800" cy="685800"/>
            </a:xfrm>
            <a:custGeom>
              <a:avLst/>
              <a:gdLst>
                <a:gd name="connsiteX0" fmla="*/ 600075 w 685800"/>
                <a:gd name="connsiteY0" fmla="*/ 257175 h 685800"/>
                <a:gd name="connsiteX1" fmla="*/ 428625 w 685800"/>
                <a:gd name="connsiteY1" fmla="*/ 257175 h 685800"/>
                <a:gd name="connsiteX2" fmla="*/ 428625 w 685800"/>
                <a:gd name="connsiteY2" fmla="*/ 85725 h 685800"/>
                <a:gd name="connsiteX3" fmla="*/ 342900 w 685800"/>
                <a:gd name="connsiteY3" fmla="*/ 0 h 685800"/>
                <a:gd name="connsiteX4" fmla="*/ 257175 w 685800"/>
                <a:gd name="connsiteY4" fmla="*/ 85725 h 685800"/>
                <a:gd name="connsiteX5" fmla="*/ 257175 w 685800"/>
                <a:gd name="connsiteY5" fmla="*/ 257175 h 685800"/>
                <a:gd name="connsiteX6" fmla="*/ 85725 w 685800"/>
                <a:gd name="connsiteY6" fmla="*/ 257175 h 685800"/>
                <a:gd name="connsiteX7" fmla="*/ 0 w 685800"/>
                <a:gd name="connsiteY7" fmla="*/ 342900 h 685800"/>
                <a:gd name="connsiteX8" fmla="*/ 85725 w 685800"/>
                <a:gd name="connsiteY8" fmla="*/ 428625 h 685800"/>
                <a:gd name="connsiteX9" fmla="*/ 257175 w 685800"/>
                <a:gd name="connsiteY9" fmla="*/ 428625 h 685800"/>
                <a:gd name="connsiteX10" fmla="*/ 257175 w 685800"/>
                <a:gd name="connsiteY10" fmla="*/ 600075 h 685800"/>
                <a:gd name="connsiteX11" fmla="*/ 342900 w 685800"/>
                <a:gd name="connsiteY11" fmla="*/ 685800 h 685800"/>
                <a:gd name="connsiteX12" fmla="*/ 428625 w 685800"/>
                <a:gd name="connsiteY12" fmla="*/ 600075 h 685800"/>
                <a:gd name="connsiteX13" fmla="*/ 428625 w 685800"/>
                <a:gd name="connsiteY13" fmla="*/ 428625 h 685800"/>
                <a:gd name="connsiteX14" fmla="*/ 600075 w 685800"/>
                <a:gd name="connsiteY14" fmla="*/ 428625 h 685800"/>
                <a:gd name="connsiteX15" fmla="*/ 685800 w 685800"/>
                <a:gd name="connsiteY15" fmla="*/ 342900 h 685800"/>
                <a:gd name="connsiteX16" fmla="*/ 600075 w 685800"/>
                <a:gd name="connsiteY16" fmla="*/ 25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 h="685800">
                  <a:moveTo>
                    <a:pt x="600075" y="257175"/>
                  </a:moveTo>
                  <a:lnTo>
                    <a:pt x="428625" y="257175"/>
                  </a:lnTo>
                  <a:lnTo>
                    <a:pt x="428625" y="85725"/>
                  </a:lnTo>
                  <a:cubicBezTo>
                    <a:pt x="428625" y="38385"/>
                    <a:pt x="390240" y="0"/>
                    <a:pt x="342900" y="0"/>
                  </a:cubicBezTo>
                  <a:cubicBezTo>
                    <a:pt x="295560" y="0"/>
                    <a:pt x="257175" y="38385"/>
                    <a:pt x="257175" y="85725"/>
                  </a:cubicBezTo>
                  <a:lnTo>
                    <a:pt x="257175" y="257175"/>
                  </a:lnTo>
                  <a:lnTo>
                    <a:pt x="85725" y="257175"/>
                  </a:lnTo>
                  <a:cubicBezTo>
                    <a:pt x="38385" y="257175"/>
                    <a:pt x="0" y="295560"/>
                    <a:pt x="0" y="342900"/>
                  </a:cubicBezTo>
                  <a:cubicBezTo>
                    <a:pt x="0" y="390240"/>
                    <a:pt x="38385" y="428625"/>
                    <a:pt x="85725" y="428625"/>
                  </a:cubicBezTo>
                  <a:lnTo>
                    <a:pt x="257175" y="428625"/>
                  </a:lnTo>
                  <a:lnTo>
                    <a:pt x="257175" y="600075"/>
                  </a:lnTo>
                  <a:cubicBezTo>
                    <a:pt x="257175" y="647415"/>
                    <a:pt x="295560" y="685800"/>
                    <a:pt x="342900" y="685800"/>
                  </a:cubicBezTo>
                  <a:cubicBezTo>
                    <a:pt x="390240" y="685800"/>
                    <a:pt x="428625" y="647415"/>
                    <a:pt x="428625" y="600075"/>
                  </a:cubicBezTo>
                  <a:lnTo>
                    <a:pt x="428625" y="428625"/>
                  </a:lnTo>
                  <a:lnTo>
                    <a:pt x="600075" y="428625"/>
                  </a:lnTo>
                  <a:cubicBezTo>
                    <a:pt x="647415" y="428625"/>
                    <a:pt x="685800" y="390240"/>
                    <a:pt x="685800" y="342900"/>
                  </a:cubicBezTo>
                  <a:cubicBezTo>
                    <a:pt x="685800" y="295560"/>
                    <a:pt x="647415" y="257175"/>
                    <a:pt x="600075" y="257175"/>
                  </a:cubicBezTo>
                  <a:close/>
                </a:path>
              </a:pathLst>
            </a:custGeom>
            <a:solidFill>
              <a:schemeClr val="bg1"/>
            </a:solidFill>
            <a:ln w="9797"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559B0EBE-0C8E-0D44-A201-DFE272074CF8}"/>
                </a:ext>
              </a:extLst>
            </p:cNvPr>
            <p:cNvSpPr/>
            <p:nvPr/>
          </p:nvSpPr>
          <p:spPr>
            <a:xfrm>
              <a:off x="4506599" y="2825427"/>
              <a:ext cx="2514524" cy="2403777"/>
            </a:xfrm>
            <a:custGeom>
              <a:avLst/>
              <a:gdLst>
                <a:gd name="connsiteX0" fmla="*/ 1546489 w 2514524"/>
                <a:gd name="connsiteY0" fmla="*/ 2232348 h 2403777"/>
                <a:gd name="connsiteX1" fmla="*/ 689239 w 2514524"/>
                <a:gd name="connsiteY1" fmla="*/ 2232348 h 2403777"/>
                <a:gd name="connsiteX2" fmla="*/ 689239 w 2514524"/>
                <a:gd name="connsiteY2" fmla="*/ 1203648 h 2403777"/>
                <a:gd name="connsiteX3" fmla="*/ 603514 w 2514524"/>
                <a:gd name="connsiteY3" fmla="*/ 1117923 h 2403777"/>
                <a:gd name="connsiteX4" fmla="*/ 517789 w 2514524"/>
                <a:gd name="connsiteY4" fmla="*/ 1203648 h 2403777"/>
                <a:gd name="connsiteX5" fmla="*/ 517789 w 2514524"/>
                <a:gd name="connsiteY5" fmla="*/ 2232348 h 2403777"/>
                <a:gd name="connsiteX6" fmla="*/ 174889 w 2514524"/>
                <a:gd name="connsiteY6" fmla="*/ 2232348 h 2403777"/>
                <a:gd name="connsiteX7" fmla="*/ 174889 w 2514524"/>
                <a:gd name="connsiteY7" fmla="*/ 817836 h 2403777"/>
                <a:gd name="connsiteX8" fmla="*/ 312049 w 2514524"/>
                <a:gd name="connsiteY8" fmla="*/ 543516 h 2403777"/>
                <a:gd name="connsiteX9" fmla="*/ 803248 w 2514524"/>
                <a:gd name="connsiteY9" fmla="*/ 174899 h 2403777"/>
                <a:gd name="connsiteX10" fmla="*/ 867537 w 2514524"/>
                <a:gd name="connsiteY10" fmla="*/ 174899 h 2403777"/>
                <a:gd name="connsiteX11" fmla="*/ 979822 w 2514524"/>
                <a:gd name="connsiteY11" fmla="*/ 405435 h 2403777"/>
                <a:gd name="connsiteX12" fmla="*/ 1203599 w 2514524"/>
                <a:gd name="connsiteY12" fmla="*/ 530652 h 2403777"/>
                <a:gd name="connsiteX13" fmla="*/ 1203599 w 2514524"/>
                <a:gd name="connsiteY13" fmla="*/ 539225 h 2403777"/>
                <a:gd name="connsiteX14" fmla="*/ 1289324 w 2514524"/>
                <a:gd name="connsiteY14" fmla="*/ 624950 h 2403777"/>
                <a:gd name="connsiteX15" fmla="*/ 1375049 w 2514524"/>
                <a:gd name="connsiteY15" fmla="*/ 539225 h 2403777"/>
                <a:gd name="connsiteX16" fmla="*/ 1375049 w 2514524"/>
                <a:gd name="connsiteY16" fmla="*/ 530652 h 2403777"/>
                <a:gd name="connsiteX17" fmla="*/ 1598815 w 2514524"/>
                <a:gd name="connsiteY17" fmla="*/ 405435 h 2403777"/>
                <a:gd name="connsiteX18" fmla="*/ 1711100 w 2514524"/>
                <a:gd name="connsiteY18" fmla="*/ 174899 h 2403777"/>
                <a:gd name="connsiteX19" fmla="*/ 1775389 w 2514524"/>
                <a:gd name="connsiteY19" fmla="*/ 174899 h 2403777"/>
                <a:gd name="connsiteX20" fmla="*/ 2266589 w 2514524"/>
                <a:gd name="connsiteY20" fmla="*/ 543516 h 2403777"/>
                <a:gd name="connsiteX21" fmla="*/ 2352314 w 2514524"/>
                <a:gd name="connsiteY21" fmla="*/ 644662 h 2403777"/>
                <a:gd name="connsiteX22" fmla="*/ 2470605 w 2514524"/>
                <a:gd name="connsiteY22" fmla="*/ 677228 h 2403777"/>
                <a:gd name="connsiteX23" fmla="*/ 2503170 w 2514524"/>
                <a:gd name="connsiteY23" fmla="*/ 558937 h 2403777"/>
                <a:gd name="connsiteX24" fmla="*/ 2366010 w 2514524"/>
                <a:gd name="connsiteY24" fmla="*/ 402908 h 2403777"/>
                <a:gd name="connsiteX25" fmla="*/ 1851660 w 2514524"/>
                <a:gd name="connsiteY25" fmla="*/ 17145 h 2403777"/>
                <a:gd name="connsiteX26" fmla="*/ 1800225 w 2514524"/>
                <a:gd name="connsiteY26" fmla="*/ 0 h 2403777"/>
                <a:gd name="connsiteX27" fmla="*/ 771525 w 2514524"/>
                <a:gd name="connsiteY27" fmla="*/ 0 h 2403777"/>
                <a:gd name="connsiteX28" fmla="*/ 720090 w 2514524"/>
                <a:gd name="connsiteY28" fmla="*/ 17145 h 2403777"/>
                <a:gd name="connsiteX29" fmla="*/ 205740 w 2514524"/>
                <a:gd name="connsiteY29" fmla="*/ 402908 h 2403777"/>
                <a:gd name="connsiteX30" fmla="*/ 0 w 2514524"/>
                <a:gd name="connsiteY30" fmla="*/ 814388 h 2403777"/>
                <a:gd name="connsiteX31" fmla="*/ 0 w 2514524"/>
                <a:gd name="connsiteY31" fmla="*/ 2318053 h 2403777"/>
                <a:gd name="connsiteX32" fmla="*/ 25110 w 2514524"/>
                <a:gd name="connsiteY32" fmla="*/ 2378678 h 2403777"/>
                <a:gd name="connsiteX33" fmla="*/ 85725 w 2514524"/>
                <a:gd name="connsiteY33" fmla="*/ 2403778 h 2403777"/>
                <a:gd name="connsiteX34" fmla="*/ 1543050 w 2514524"/>
                <a:gd name="connsiteY34" fmla="*/ 2403778 h 2403777"/>
                <a:gd name="connsiteX35" fmla="*/ 1628775 w 2514524"/>
                <a:gd name="connsiteY35" fmla="*/ 2318053 h 2403777"/>
                <a:gd name="connsiteX36" fmla="*/ 1543050 w 2514524"/>
                <a:gd name="connsiteY36" fmla="*/ 2232328 h 2403777"/>
                <a:gd name="connsiteX37" fmla="*/ 1289314 w 2514524"/>
                <a:gd name="connsiteY37" fmla="*/ 367853 h 2403777"/>
                <a:gd name="connsiteX38" fmla="*/ 1132599 w 2514524"/>
                <a:gd name="connsiteY38" fmla="*/ 313626 h 2403777"/>
                <a:gd name="connsiteX39" fmla="*/ 1041554 w 2514524"/>
                <a:gd name="connsiteY39" fmla="*/ 174977 h 2403777"/>
                <a:gd name="connsiteX40" fmla="*/ 1537074 w 2514524"/>
                <a:gd name="connsiteY40" fmla="*/ 174977 h 2403777"/>
                <a:gd name="connsiteX41" fmla="*/ 1446029 w 2514524"/>
                <a:gd name="connsiteY41" fmla="*/ 313626 h 2403777"/>
                <a:gd name="connsiteX42" fmla="*/ 1289314 w 2514524"/>
                <a:gd name="connsiteY42" fmla="*/ 367853 h 240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524" h="2403777">
                  <a:moveTo>
                    <a:pt x="1546489" y="2232348"/>
                  </a:moveTo>
                  <a:lnTo>
                    <a:pt x="689239" y="2232348"/>
                  </a:lnTo>
                  <a:lnTo>
                    <a:pt x="689239" y="1203648"/>
                  </a:lnTo>
                  <a:cubicBezTo>
                    <a:pt x="689239" y="1156308"/>
                    <a:pt x="650854" y="1117923"/>
                    <a:pt x="603514" y="1117923"/>
                  </a:cubicBezTo>
                  <a:cubicBezTo>
                    <a:pt x="556174" y="1117923"/>
                    <a:pt x="517789" y="1156308"/>
                    <a:pt x="517789" y="1203648"/>
                  </a:cubicBezTo>
                  <a:lnTo>
                    <a:pt x="517789" y="2232348"/>
                  </a:lnTo>
                  <a:lnTo>
                    <a:pt x="174889" y="2232348"/>
                  </a:lnTo>
                  <a:lnTo>
                    <a:pt x="174889" y="817836"/>
                  </a:lnTo>
                  <a:cubicBezTo>
                    <a:pt x="174889" y="709911"/>
                    <a:pt x="225707" y="608265"/>
                    <a:pt x="312049" y="543516"/>
                  </a:cubicBezTo>
                  <a:lnTo>
                    <a:pt x="803248" y="174899"/>
                  </a:lnTo>
                  <a:lnTo>
                    <a:pt x="867537" y="174899"/>
                  </a:lnTo>
                  <a:cubicBezTo>
                    <a:pt x="880558" y="261388"/>
                    <a:pt x="919746" y="341871"/>
                    <a:pt x="979822" y="405435"/>
                  </a:cubicBezTo>
                  <a:cubicBezTo>
                    <a:pt x="1039869" y="469038"/>
                    <a:pt x="1117991" y="512743"/>
                    <a:pt x="1203599" y="530652"/>
                  </a:cubicBezTo>
                  <a:lnTo>
                    <a:pt x="1203599" y="539225"/>
                  </a:lnTo>
                  <a:cubicBezTo>
                    <a:pt x="1203599" y="586565"/>
                    <a:pt x="1241984" y="624950"/>
                    <a:pt x="1289324" y="624950"/>
                  </a:cubicBezTo>
                  <a:cubicBezTo>
                    <a:pt x="1336664" y="624950"/>
                    <a:pt x="1375049" y="586565"/>
                    <a:pt x="1375049" y="539225"/>
                  </a:cubicBezTo>
                  <a:lnTo>
                    <a:pt x="1375049" y="530652"/>
                  </a:lnTo>
                  <a:cubicBezTo>
                    <a:pt x="1460656" y="512743"/>
                    <a:pt x="1538769" y="469038"/>
                    <a:pt x="1598815" y="405435"/>
                  </a:cubicBezTo>
                  <a:cubicBezTo>
                    <a:pt x="1658891" y="341871"/>
                    <a:pt x="1698090" y="261388"/>
                    <a:pt x="1711100" y="174899"/>
                  </a:cubicBezTo>
                  <a:lnTo>
                    <a:pt x="1775389" y="174899"/>
                  </a:lnTo>
                  <a:lnTo>
                    <a:pt x="2266589" y="543516"/>
                  </a:lnTo>
                  <a:cubicBezTo>
                    <a:pt x="2301878" y="570919"/>
                    <a:pt x="2331074" y="605356"/>
                    <a:pt x="2352314" y="644662"/>
                  </a:cubicBezTo>
                  <a:cubicBezTo>
                    <a:pt x="2376003" y="686339"/>
                    <a:pt x="2428967" y="700917"/>
                    <a:pt x="2470605" y="677228"/>
                  </a:cubicBezTo>
                  <a:cubicBezTo>
                    <a:pt x="2512282" y="653577"/>
                    <a:pt x="2526860" y="600614"/>
                    <a:pt x="2503170" y="558937"/>
                  </a:cubicBezTo>
                  <a:cubicBezTo>
                    <a:pt x="2469223" y="497665"/>
                    <a:pt x="2422461" y="444428"/>
                    <a:pt x="2366010" y="402908"/>
                  </a:cubicBezTo>
                  <a:lnTo>
                    <a:pt x="1851660" y="17145"/>
                  </a:lnTo>
                  <a:cubicBezTo>
                    <a:pt x="1836857" y="6045"/>
                    <a:pt x="1818791" y="0"/>
                    <a:pt x="1800225" y="0"/>
                  </a:cubicBezTo>
                  <a:lnTo>
                    <a:pt x="771525" y="0"/>
                  </a:lnTo>
                  <a:cubicBezTo>
                    <a:pt x="753008" y="0"/>
                    <a:pt x="734943" y="6045"/>
                    <a:pt x="720090" y="17145"/>
                  </a:cubicBezTo>
                  <a:lnTo>
                    <a:pt x="205740" y="402908"/>
                  </a:lnTo>
                  <a:cubicBezTo>
                    <a:pt x="76232" y="500076"/>
                    <a:pt x="0" y="652509"/>
                    <a:pt x="0" y="814388"/>
                  </a:cubicBezTo>
                  <a:lnTo>
                    <a:pt x="0" y="2318053"/>
                  </a:lnTo>
                  <a:cubicBezTo>
                    <a:pt x="0" y="2340782"/>
                    <a:pt x="9033" y="2362600"/>
                    <a:pt x="25110" y="2378678"/>
                  </a:cubicBezTo>
                  <a:cubicBezTo>
                    <a:pt x="41217" y="2394745"/>
                    <a:pt x="62996" y="2403778"/>
                    <a:pt x="85725" y="2403778"/>
                  </a:cubicBezTo>
                  <a:lnTo>
                    <a:pt x="1543050" y="2403778"/>
                  </a:lnTo>
                  <a:cubicBezTo>
                    <a:pt x="1590429" y="2403778"/>
                    <a:pt x="1628775" y="2365393"/>
                    <a:pt x="1628775" y="2318053"/>
                  </a:cubicBezTo>
                  <a:cubicBezTo>
                    <a:pt x="1628775" y="2270713"/>
                    <a:pt x="1590429" y="2232328"/>
                    <a:pt x="1543050" y="2232328"/>
                  </a:cubicBezTo>
                  <a:close/>
                  <a:moveTo>
                    <a:pt x="1289314" y="367853"/>
                  </a:moveTo>
                  <a:cubicBezTo>
                    <a:pt x="1232520" y="367589"/>
                    <a:pt x="1177411" y="348484"/>
                    <a:pt x="1132599" y="313626"/>
                  </a:cubicBezTo>
                  <a:cubicBezTo>
                    <a:pt x="1087787" y="278719"/>
                    <a:pt x="1055750" y="229968"/>
                    <a:pt x="1041554" y="174977"/>
                  </a:cubicBezTo>
                  <a:lnTo>
                    <a:pt x="1537074" y="174977"/>
                  </a:lnTo>
                  <a:cubicBezTo>
                    <a:pt x="1522878" y="229968"/>
                    <a:pt x="1490841" y="278729"/>
                    <a:pt x="1446029" y="313626"/>
                  </a:cubicBezTo>
                  <a:cubicBezTo>
                    <a:pt x="1401217" y="348484"/>
                    <a:pt x="1346108" y="367589"/>
                    <a:pt x="1289314" y="367853"/>
                  </a:cubicBezTo>
                  <a:close/>
                </a:path>
              </a:pathLst>
            </a:custGeom>
            <a:solidFill>
              <a:schemeClr val="bg1"/>
            </a:solidFill>
            <a:ln w="9797"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D8B676A5-F818-7F41-AB56-8DE05DE7EE04}"/>
                </a:ext>
              </a:extLst>
            </p:cNvPr>
            <p:cNvSpPr/>
            <p:nvPr/>
          </p:nvSpPr>
          <p:spPr>
            <a:xfrm>
              <a:off x="4166560" y="257175"/>
              <a:ext cx="3258764" cy="2400290"/>
            </a:xfrm>
            <a:custGeom>
              <a:avLst/>
              <a:gdLst>
                <a:gd name="connsiteX0" fmla="*/ 864686 w 3258764"/>
                <a:gd name="connsiteY0" fmla="*/ 2101977 h 2400290"/>
                <a:gd name="connsiteX1" fmla="*/ 1320753 w 3258764"/>
                <a:gd name="connsiteY1" fmla="*/ 2284567 h 2400290"/>
                <a:gd name="connsiteX2" fmla="*/ 1629363 w 3258764"/>
                <a:gd name="connsiteY2" fmla="*/ 2400290 h 2400290"/>
                <a:gd name="connsiteX3" fmla="*/ 1937973 w 3258764"/>
                <a:gd name="connsiteY3" fmla="*/ 2284567 h 2400290"/>
                <a:gd name="connsiteX4" fmla="*/ 2394040 w 3258764"/>
                <a:gd name="connsiteY4" fmla="*/ 2101977 h 2400290"/>
                <a:gd name="connsiteX5" fmla="*/ 2734265 w 3258764"/>
                <a:gd name="connsiteY5" fmla="*/ 2312233 h 2400290"/>
                <a:gd name="connsiteX6" fmla="*/ 3113405 w 3258764"/>
                <a:gd name="connsiteY6" fmla="*/ 2184832 h 2400290"/>
                <a:gd name="connsiteX7" fmla="*/ 3257609 w 3258764"/>
                <a:gd name="connsiteY7" fmla="*/ 1811737 h 2400290"/>
                <a:gd name="connsiteX8" fmla="*/ 3062695 w 3258764"/>
                <a:gd name="connsiteY8" fmla="*/ 1462449 h 2400290"/>
                <a:gd name="connsiteX9" fmla="*/ 3086688 w 3258764"/>
                <a:gd name="connsiteY9" fmla="*/ 1328738 h 2400290"/>
                <a:gd name="connsiteX10" fmla="*/ 3000620 w 3258764"/>
                <a:gd name="connsiteY10" fmla="*/ 1086141 h 2400290"/>
                <a:gd name="connsiteX11" fmla="*/ 2780645 w 3258764"/>
                <a:gd name="connsiteY11" fmla="*/ 952390 h 2400290"/>
                <a:gd name="connsiteX12" fmla="*/ 1629382 w 3258764"/>
                <a:gd name="connsiteY12" fmla="*/ 0 h 2400290"/>
                <a:gd name="connsiteX13" fmla="*/ 478120 w 3258764"/>
                <a:gd name="connsiteY13" fmla="*/ 952390 h 2400290"/>
                <a:gd name="connsiteX14" fmla="*/ 258145 w 3258764"/>
                <a:gd name="connsiteY14" fmla="*/ 1086141 h 2400290"/>
                <a:gd name="connsiteX15" fmla="*/ 172077 w 3258764"/>
                <a:gd name="connsiteY15" fmla="*/ 1328738 h 2400290"/>
                <a:gd name="connsiteX16" fmla="*/ 196070 w 3258764"/>
                <a:gd name="connsiteY16" fmla="*/ 1462449 h 2400290"/>
                <a:gd name="connsiteX17" fmla="*/ 1156 w 3258764"/>
                <a:gd name="connsiteY17" fmla="*/ 1811737 h 2400290"/>
                <a:gd name="connsiteX18" fmla="*/ 145360 w 3258764"/>
                <a:gd name="connsiteY18" fmla="*/ 2184832 h 2400290"/>
                <a:gd name="connsiteX19" fmla="*/ 524500 w 3258764"/>
                <a:gd name="connsiteY19" fmla="*/ 2312233 h 2400290"/>
                <a:gd name="connsiteX20" fmla="*/ 864725 w 3258764"/>
                <a:gd name="connsiteY20" fmla="*/ 2101977 h 2400290"/>
                <a:gd name="connsiteX21" fmla="*/ 943563 w 3258764"/>
                <a:gd name="connsiteY21" fmla="*/ 1528462 h 2400290"/>
                <a:gd name="connsiteX22" fmla="*/ 943563 w 3258764"/>
                <a:gd name="connsiteY22" fmla="*/ 1200140 h 2400290"/>
                <a:gd name="connsiteX23" fmla="*/ 958984 w 3258764"/>
                <a:gd name="connsiteY23" fmla="*/ 1059532 h 2400290"/>
                <a:gd name="connsiteX24" fmla="*/ 1279615 w 3258764"/>
                <a:gd name="connsiteY24" fmla="*/ 1091255 h 2400290"/>
                <a:gd name="connsiteX25" fmla="*/ 1628520 w 3258764"/>
                <a:gd name="connsiteY25" fmla="*/ 1176980 h 2400290"/>
                <a:gd name="connsiteX26" fmla="*/ 1977387 w 3258764"/>
                <a:gd name="connsiteY26" fmla="*/ 1091255 h 2400290"/>
                <a:gd name="connsiteX27" fmla="*/ 2298018 w 3258764"/>
                <a:gd name="connsiteY27" fmla="*/ 1059532 h 2400290"/>
                <a:gd name="connsiteX28" fmla="*/ 2314320 w 3258764"/>
                <a:gd name="connsiteY28" fmla="*/ 1200140 h 2400290"/>
                <a:gd name="connsiteX29" fmla="*/ 2314320 w 3258764"/>
                <a:gd name="connsiteY29" fmla="*/ 1531019 h 2400290"/>
                <a:gd name="connsiteX30" fmla="*/ 1628520 w 3258764"/>
                <a:gd name="connsiteY30" fmla="*/ 2231397 h 2400290"/>
                <a:gd name="connsiteX31" fmla="*/ 943563 w 3258764"/>
                <a:gd name="connsiteY31" fmla="*/ 1528452 h 2400290"/>
                <a:gd name="connsiteX32" fmla="*/ 172038 w 3258764"/>
                <a:gd name="connsiteY32" fmla="*/ 1843078 h 2400290"/>
                <a:gd name="connsiteX33" fmla="*/ 218153 w 3258764"/>
                <a:gd name="connsiteY33" fmla="*/ 1682571 h 2400290"/>
                <a:gd name="connsiteX34" fmla="*/ 343488 w 3258764"/>
                <a:gd name="connsiteY34" fmla="*/ 1572197 h 2400290"/>
                <a:gd name="connsiteX35" fmla="*/ 388800 w 3258764"/>
                <a:gd name="connsiteY35" fmla="*/ 1517813 h 2400290"/>
                <a:gd name="connsiteX36" fmla="*/ 377778 w 3258764"/>
                <a:gd name="connsiteY36" fmla="*/ 1447900 h 2400290"/>
                <a:gd name="connsiteX37" fmla="*/ 343674 w 3258764"/>
                <a:gd name="connsiteY37" fmla="*/ 1303343 h 2400290"/>
                <a:gd name="connsiteX38" fmla="*/ 411725 w 3258764"/>
                <a:gd name="connsiteY38" fmla="*/ 1171356 h 2400290"/>
                <a:gd name="connsiteX39" fmla="*/ 549228 w 3258764"/>
                <a:gd name="connsiteY39" fmla="*/ 1115248 h 2400290"/>
                <a:gd name="connsiteX40" fmla="*/ 628937 w 3258764"/>
                <a:gd name="connsiteY40" fmla="*/ 1049274 h 2400290"/>
                <a:gd name="connsiteX41" fmla="*/ 1629324 w 3258764"/>
                <a:gd name="connsiteY41" fmla="*/ 171426 h 2400290"/>
                <a:gd name="connsiteX42" fmla="*/ 2628828 w 3258764"/>
                <a:gd name="connsiteY42" fmla="*/ 1049274 h 2400290"/>
                <a:gd name="connsiteX43" fmla="*/ 2708587 w 3258764"/>
                <a:gd name="connsiteY43" fmla="*/ 1115248 h 2400290"/>
                <a:gd name="connsiteX44" fmla="*/ 2846089 w 3258764"/>
                <a:gd name="connsiteY44" fmla="*/ 1171356 h 2400290"/>
                <a:gd name="connsiteX45" fmla="*/ 2914092 w 3258764"/>
                <a:gd name="connsiteY45" fmla="*/ 1303343 h 2400290"/>
                <a:gd name="connsiteX46" fmla="*/ 2880037 w 3258764"/>
                <a:gd name="connsiteY46" fmla="*/ 1447900 h 2400290"/>
                <a:gd name="connsiteX47" fmla="*/ 2868976 w 3258764"/>
                <a:gd name="connsiteY47" fmla="*/ 1517813 h 2400290"/>
                <a:gd name="connsiteX48" fmla="*/ 2914327 w 3258764"/>
                <a:gd name="connsiteY48" fmla="*/ 1572197 h 2400290"/>
                <a:gd name="connsiteX49" fmla="*/ 3084013 w 3258764"/>
                <a:gd name="connsiteY49" fmla="*/ 1798334 h 2400290"/>
                <a:gd name="connsiteX50" fmla="*/ 2989598 w 3258764"/>
                <a:gd name="connsiteY50" fmla="*/ 2064846 h 2400290"/>
                <a:gd name="connsiteX51" fmla="*/ 2715356 w 3258764"/>
                <a:gd name="connsiteY51" fmla="*/ 2133691 h 2400290"/>
                <a:gd name="connsiteX52" fmla="*/ 2506246 w 3258764"/>
                <a:gd name="connsiteY52" fmla="*/ 1943371 h 2400290"/>
                <a:gd name="connsiteX53" fmla="*/ 2448806 w 3258764"/>
                <a:gd name="connsiteY53" fmla="*/ 1890222 h 2400290"/>
                <a:gd name="connsiteX54" fmla="*/ 2341645 w 3258764"/>
                <a:gd name="connsiteY54" fmla="*/ 1927069 h 2400290"/>
                <a:gd name="connsiteX55" fmla="*/ 2487377 w 3258764"/>
                <a:gd name="connsiteY55" fmla="*/ 1528443 h 2400290"/>
                <a:gd name="connsiteX56" fmla="*/ 2487377 w 3258764"/>
                <a:gd name="connsiteY56" fmla="*/ 1200121 h 2400290"/>
                <a:gd name="connsiteX57" fmla="*/ 2453087 w 3258764"/>
                <a:gd name="connsiteY57" fmla="*/ 963539 h 2400290"/>
                <a:gd name="connsiteX58" fmla="*/ 2505404 w 3258764"/>
                <a:gd name="connsiteY58" fmla="*/ 906941 h 2400290"/>
                <a:gd name="connsiteX59" fmla="*/ 2487338 w 3258764"/>
                <a:gd name="connsiteY59" fmla="*/ 792403 h 2400290"/>
                <a:gd name="connsiteX60" fmla="*/ 2371643 w 3258764"/>
                <a:gd name="connsiteY60" fmla="*/ 800672 h 2400290"/>
                <a:gd name="connsiteX61" fmla="*/ 2201722 w 3258764"/>
                <a:gd name="connsiteY61" fmla="*/ 914789 h 2400290"/>
                <a:gd name="connsiteX62" fmla="*/ 1997050 w 3258764"/>
                <a:gd name="connsiteY62" fmla="*/ 918952 h 2400290"/>
                <a:gd name="connsiteX63" fmla="*/ 1937885 w 3258764"/>
                <a:gd name="connsiteY63" fmla="*/ 923244 h 2400290"/>
                <a:gd name="connsiteX64" fmla="*/ 1324113 w 3258764"/>
                <a:gd name="connsiteY64" fmla="*/ 923244 h 2400290"/>
                <a:gd name="connsiteX65" fmla="*/ 1264939 w 3258764"/>
                <a:gd name="connsiteY65" fmla="*/ 918952 h 2400290"/>
                <a:gd name="connsiteX66" fmla="*/ 1060159 w 3258764"/>
                <a:gd name="connsiteY66" fmla="*/ 915092 h 2400290"/>
                <a:gd name="connsiteX67" fmla="*/ 890315 w 3258764"/>
                <a:gd name="connsiteY67" fmla="*/ 800662 h 2400290"/>
                <a:gd name="connsiteX68" fmla="*/ 774631 w 3258764"/>
                <a:gd name="connsiteY68" fmla="*/ 792393 h 2400290"/>
                <a:gd name="connsiteX69" fmla="*/ 756604 w 3258764"/>
                <a:gd name="connsiteY69" fmla="*/ 906931 h 2400290"/>
                <a:gd name="connsiteX70" fmla="*/ 808881 w 3258764"/>
                <a:gd name="connsiteY70" fmla="*/ 963529 h 2400290"/>
                <a:gd name="connsiteX71" fmla="*/ 774591 w 3258764"/>
                <a:gd name="connsiteY71" fmla="*/ 1200111 h 2400290"/>
                <a:gd name="connsiteX72" fmla="*/ 774591 w 3258764"/>
                <a:gd name="connsiteY72" fmla="*/ 1530990 h 2400290"/>
                <a:gd name="connsiteX73" fmla="*/ 920324 w 3258764"/>
                <a:gd name="connsiteY73" fmla="*/ 1929616 h 2400290"/>
                <a:gd name="connsiteX74" fmla="*/ 813163 w 3258764"/>
                <a:gd name="connsiteY74" fmla="*/ 1892769 h 2400290"/>
                <a:gd name="connsiteX75" fmla="*/ 755712 w 3258764"/>
                <a:gd name="connsiteY75" fmla="*/ 1945928 h 2400290"/>
                <a:gd name="connsiteX76" fmla="*/ 560347 w 3258764"/>
                <a:gd name="connsiteY76" fmla="*/ 2139843 h 2400290"/>
                <a:gd name="connsiteX77" fmla="*/ 289280 w 3258764"/>
                <a:gd name="connsiteY77" fmla="*/ 2092082 h 2400290"/>
                <a:gd name="connsiteX78" fmla="*/ 171940 w 3258764"/>
                <a:gd name="connsiteY78" fmla="*/ 1843058 h 240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258764" h="2400290">
                  <a:moveTo>
                    <a:pt x="864686" y="2101977"/>
                  </a:moveTo>
                  <a:cubicBezTo>
                    <a:pt x="1003335" y="2192023"/>
                    <a:pt x="1158257" y="2254058"/>
                    <a:pt x="1320753" y="2284567"/>
                  </a:cubicBezTo>
                  <a:cubicBezTo>
                    <a:pt x="1413444" y="2346141"/>
                    <a:pt x="1519027" y="2385752"/>
                    <a:pt x="1629363" y="2400290"/>
                  </a:cubicBezTo>
                  <a:cubicBezTo>
                    <a:pt x="1739698" y="2385752"/>
                    <a:pt x="1845282" y="2346141"/>
                    <a:pt x="1937973" y="2284567"/>
                  </a:cubicBezTo>
                  <a:cubicBezTo>
                    <a:pt x="2100468" y="2254068"/>
                    <a:pt x="2255381" y="2192033"/>
                    <a:pt x="2394040" y="2101977"/>
                  </a:cubicBezTo>
                  <a:cubicBezTo>
                    <a:pt x="2470545" y="2219161"/>
                    <a:pt x="2595224" y="2296235"/>
                    <a:pt x="2734265" y="2312233"/>
                  </a:cubicBezTo>
                  <a:cubicBezTo>
                    <a:pt x="2873296" y="2328272"/>
                    <a:pt x="3012259" y="2281539"/>
                    <a:pt x="3113405" y="2184832"/>
                  </a:cubicBezTo>
                  <a:cubicBezTo>
                    <a:pt x="3214550" y="2088085"/>
                    <a:pt x="3267406" y="1951346"/>
                    <a:pt x="3257609" y="1811737"/>
                  </a:cubicBezTo>
                  <a:cubicBezTo>
                    <a:pt x="3247812" y="1672127"/>
                    <a:pt x="3176361" y="1544118"/>
                    <a:pt x="3062695" y="1462449"/>
                  </a:cubicBezTo>
                  <a:cubicBezTo>
                    <a:pt x="3078350" y="1419586"/>
                    <a:pt x="3086462" y="1374353"/>
                    <a:pt x="3086688" y="1328738"/>
                  </a:cubicBezTo>
                  <a:cubicBezTo>
                    <a:pt x="3086766" y="1240367"/>
                    <a:pt x="3056336" y="1154681"/>
                    <a:pt x="3000620" y="1086141"/>
                  </a:cubicBezTo>
                  <a:cubicBezTo>
                    <a:pt x="2944864" y="1017600"/>
                    <a:pt x="2867173" y="970338"/>
                    <a:pt x="2780645" y="952390"/>
                  </a:cubicBezTo>
                  <a:cubicBezTo>
                    <a:pt x="2627221" y="405474"/>
                    <a:pt x="2141989" y="0"/>
                    <a:pt x="1629382" y="0"/>
                  </a:cubicBezTo>
                  <a:cubicBezTo>
                    <a:pt x="1116776" y="0"/>
                    <a:pt x="631543" y="405474"/>
                    <a:pt x="478120" y="952390"/>
                  </a:cubicBezTo>
                  <a:cubicBezTo>
                    <a:pt x="391592" y="970338"/>
                    <a:pt x="313900" y="1017600"/>
                    <a:pt x="258145" y="1086141"/>
                  </a:cubicBezTo>
                  <a:cubicBezTo>
                    <a:pt x="202429" y="1154681"/>
                    <a:pt x="171999" y="1240367"/>
                    <a:pt x="172077" y="1328738"/>
                  </a:cubicBezTo>
                  <a:cubicBezTo>
                    <a:pt x="172302" y="1374353"/>
                    <a:pt x="180414" y="1419586"/>
                    <a:pt x="196070" y="1462449"/>
                  </a:cubicBezTo>
                  <a:cubicBezTo>
                    <a:pt x="82404" y="1544118"/>
                    <a:pt x="10953" y="1672127"/>
                    <a:pt x="1156" y="1811737"/>
                  </a:cubicBezTo>
                  <a:cubicBezTo>
                    <a:pt x="-8641" y="1951346"/>
                    <a:pt x="44214" y="2088085"/>
                    <a:pt x="145360" y="2184832"/>
                  </a:cubicBezTo>
                  <a:cubicBezTo>
                    <a:pt x="246506" y="2281539"/>
                    <a:pt x="385469" y="2328272"/>
                    <a:pt x="524500" y="2312233"/>
                  </a:cubicBezTo>
                  <a:cubicBezTo>
                    <a:pt x="663531" y="2296235"/>
                    <a:pt x="788219" y="2219161"/>
                    <a:pt x="864725" y="2101977"/>
                  </a:cubicBezTo>
                  <a:close/>
                  <a:moveTo>
                    <a:pt x="943563" y="1528462"/>
                  </a:moveTo>
                  <a:lnTo>
                    <a:pt x="943563" y="1200140"/>
                  </a:lnTo>
                  <a:cubicBezTo>
                    <a:pt x="943563" y="1152840"/>
                    <a:pt x="948726" y="1105725"/>
                    <a:pt x="958984" y="1059532"/>
                  </a:cubicBezTo>
                  <a:cubicBezTo>
                    <a:pt x="1059943" y="1103315"/>
                    <a:pt x="1172032" y="1114415"/>
                    <a:pt x="1279615" y="1091255"/>
                  </a:cubicBezTo>
                  <a:cubicBezTo>
                    <a:pt x="1388686" y="1143846"/>
                    <a:pt x="1507516" y="1173041"/>
                    <a:pt x="1628520" y="1176980"/>
                  </a:cubicBezTo>
                  <a:cubicBezTo>
                    <a:pt x="1749495" y="1173041"/>
                    <a:pt x="1868354" y="1143846"/>
                    <a:pt x="1977387" y="1091255"/>
                  </a:cubicBezTo>
                  <a:cubicBezTo>
                    <a:pt x="2084959" y="1114415"/>
                    <a:pt x="2197058" y="1103315"/>
                    <a:pt x="2298018" y="1059532"/>
                  </a:cubicBezTo>
                  <a:cubicBezTo>
                    <a:pt x="2308579" y="1105686"/>
                    <a:pt x="2314017" y="1152830"/>
                    <a:pt x="2314320" y="1200140"/>
                  </a:cubicBezTo>
                  <a:lnTo>
                    <a:pt x="2314320" y="1531019"/>
                  </a:lnTo>
                  <a:cubicBezTo>
                    <a:pt x="2314320" y="1915057"/>
                    <a:pt x="1731390" y="2231397"/>
                    <a:pt x="1628520" y="2231397"/>
                  </a:cubicBezTo>
                  <a:cubicBezTo>
                    <a:pt x="1525650" y="2231397"/>
                    <a:pt x="943563" y="1912491"/>
                    <a:pt x="943563" y="1528452"/>
                  </a:cubicBezTo>
                  <a:close/>
                  <a:moveTo>
                    <a:pt x="172038" y="1843078"/>
                  </a:moveTo>
                  <a:cubicBezTo>
                    <a:pt x="171763" y="1786284"/>
                    <a:pt x="187762" y="1730567"/>
                    <a:pt x="218153" y="1682571"/>
                  </a:cubicBezTo>
                  <a:cubicBezTo>
                    <a:pt x="248534" y="1634546"/>
                    <a:pt x="292014" y="1596229"/>
                    <a:pt x="343488" y="1572197"/>
                  </a:cubicBezTo>
                  <a:cubicBezTo>
                    <a:pt x="365717" y="1561439"/>
                    <a:pt x="382255" y="1541620"/>
                    <a:pt x="388800" y="1517813"/>
                  </a:cubicBezTo>
                  <a:cubicBezTo>
                    <a:pt x="395383" y="1494015"/>
                    <a:pt x="391366" y="1468523"/>
                    <a:pt x="377778" y="1447900"/>
                  </a:cubicBezTo>
                  <a:cubicBezTo>
                    <a:pt x="349533" y="1405302"/>
                    <a:pt x="337482" y="1354053"/>
                    <a:pt x="343674" y="1303343"/>
                  </a:cubicBezTo>
                  <a:cubicBezTo>
                    <a:pt x="349915" y="1252643"/>
                    <a:pt x="374025" y="1205832"/>
                    <a:pt x="411725" y="1171356"/>
                  </a:cubicBezTo>
                  <a:cubicBezTo>
                    <a:pt x="449414" y="1136870"/>
                    <a:pt x="498175" y="1116972"/>
                    <a:pt x="549228" y="1115248"/>
                  </a:cubicBezTo>
                  <a:cubicBezTo>
                    <a:pt x="587574" y="1113602"/>
                    <a:pt x="620139" y="1086621"/>
                    <a:pt x="628937" y="1049274"/>
                  </a:cubicBezTo>
                  <a:cubicBezTo>
                    <a:pt x="729240" y="623211"/>
                    <a:pt x="1113289" y="171426"/>
                    <a:pt x="1629324" y="171426"/>
                  </a:cubicBezTo>
                  <a:cubicBezTo>
                    <a:pt x="2145359" y="171426"/>
                    <a:pt x="2529436" y="623201"/>
                    <a:pt x="2628828" y="1049274"/>
                  </a:cubicBezTo>
                  <a:cubicBezTo>
                    <a:pt x="2637636" y="1086621"/>
                    <a:pt x="2670201" y="1113602"/>
                    <a:pt x="2708587" y="1115248"/>
                  </a:cubicBezTo>
                  <a:cubicBezTo>
                    <a:pt x="2759640" y="1116972"/>
                    <a:pt x="2808400" y="1136870"/>
                    <a:pt x="2846089" y="1171356"/>
                  </a:cubicBezTo>
                  <a:cubicBezTo>
                    <a:pt x="2883750" y="1205832"/>
                    <a:pt x="2907890" y="1252633"/>
                    <a:pt x="2914092" y="1303343"/>
                  </a:cubicBezTo>
                  <a:cubicBezTo>
                    <a:pt x="2920332" y="1354053"/>
                    <a:pt x="2908243" y="1405292"/>
                    <a:pt x="2880037" y="1447900"/>
                  </a:cubicBezTo>
                  <a:cubicBezTo>
                    <a:pt x="2866448" y="1468523"/>
                    <a:pt x="2862431" y="1494015"/>
                    <a:pt x="2868976" y="1517813"/>
                  </a:cubicBezTo>
                  <a:cubicBezTo>
                    <a:pt x="2875560" y="1541620"/>
                    <a:pt x="2892087" y="1561439"/>
                    <a:pt x="2914327" y="1572197"/>
                  </a:cubicBezTo>
                  <a:cubicBezTo>
                    <a:pt x="3005176" y="1614373"/>
                    <a:pt x="3068896" y="1699295"/>
                    <a:pt x="3084013" y="1798334"/>
                  </a:cubicBezTo>
                  <a:cubicBezTo>
                    <a:pt x="3099169" y="1897374"/>
                    <a:pt x="3063723" y="1997412"/>
                    <a:pt x="2989598" y="2064846"/>
                  </a:cubicBezTo>
                  <a:cubicBezTo>
                    <a:pt x="2915473" y="2132241"/>
                    <a:pt x="2812525" y="2158105"/>
                    <a:pt x="2715356" y="2133691"/>
                  </a:cubicBezTo>
                  <a:cubicBezTo>
                    <a:pt x="2618188" y="2109276"/>
                    <a:pt x="2539694" y="2037825"/>
                    <a:pt x="2506246" y="1943371"/>
                  </a:cubicBezTo>
                  <a:cubicBezTo>
                    <a:pt x="2496792" y="1917428"/>
                    <a:pt x="2475405" y="1897638"/>
                    <a:pt x="2448806" y="1890222"/>
                  </a:cubicBezTo>
                  <a:cubicBezTo>
                    <a:pt x="2431661" y="1890222"/>
                    <a:pt x="2418797" y="1883364"/>
                    <a:pt x="2341645" y="1927069"/>
                  </a:cubicBezTo>
                  <a:cubicBezTo>
                    <a:pt x="2431151" y="1812952"/>
                    <a:pt x="2482175" y="1673411"/>
                    <a:pt x="2487377" y="1528443"/>
                  </a:cubicBezTo>
                  <a:lnTo>
                    <a:pt x="2487377" y="1200121"/>
                  </a:lnTo>
                  <a:cubicBezTo>
                    <a:pt x="2487181" y="1120019"/>
                    <a:pt x="2475630" y="1040378"/>
                    <a:pt x="2453087" y="963539"/>
                  </a:cubicBezTo>
                  <a:cubicBezTo>
                    <a:pt x="2472260" y="946355"/>
                    <a:pt x="2489787" y="927417"/>
                    <a:pt x="2505404" y="906941"/>
                  </a:cubicBezTo>
                  <a:cubicBezTo>
                    <a:pt x="2530043" y="869859"/>
                    <a:pt x="2522196" y="820109"/>
                    <a:pt x="2487338" y="792403"/>
                  </a:cubicBezTo>
                  <a:cubicBezTo>
                    <a:pt x="2452470" y="764696"/>
                    <a:pt x="2402220" y="768292"/>
                    <a:pt x="2371643" y="800672"/>
                  </a:cubicBezTo>
                  <a:cubicBezTo>
                    <a:pt x="2327096" y="854203"/>
                    <a:pt x="2268127" y="893813"/>
                    <a:pt x="2201722" y="914789"/>
                  </a:cubicBezTo>
                  <a:cubicBezTo>
                    <a:pt x="2135278" y="935755"/>
                    <a:pt x="2064258" y="937214"/>
                    <a:pt x="1997050" y="918952"/>
                  </a:cubicBezTo>
                  <a:cubicBezTo>
                    <a:pt x="1977416" y="913290"/>
                    <a:pt x="1956441" y="914828"/>
                    <a:pt x="1937885" y="923244"/>
                  </a:cubicBezTo>
                  <a:cubicBezTo>
                    <a:pt x="1747066" y="1029445"/>
                    <a:pt x="1514883" y="1029445"/>
                    <a:pt x="1324113" y="923244"/>
                  </a:cubicBezTo>
                  <a:cubicBezTo>
                    <a:pt x="1305508" y="914828"/>
                    <a:pt x="1284533" y="913290"/>
                    <a:pt x="1264939" y="918952"/>
                  </a:cubicBezTo>
                  <a:cubicBezTo>
                    <a:pt x="1197740" y="937400"/>
                    <a:pt x="1126632" y="936068"/>
                    <a:pt x="1060159" y="915092"/>
                  </a:cubicBezTo>
                  <a:cubicBezTo>
                    <a:pt x="993724" y="894078"/>
                    <a:pt x="934745" y="854360"/>
                    <a:pt x="890315" y="800662"/>
                  </a:cubicBezTo>
                  <a:cubicBezTo>
                    <a:pt x="859778" y="768282"/>
                    <a:pt x="809489" y="764687"/>
                    <a:pt x="774631" y="792393"/>
                  </a:cubicBezTo>
                  <a:cubicBezTo>
                    <a:pt x="739802" y="820099"/>
                    <a:pt x="731954" y="869849"/>
                    <a:pt x="756604" y="906931"/>
                  </a:cubicBezTo>
                  <a:cubicBezTo>
                    <a:pt x="772221" y="927407"/>
                    <a:pt x="789708" y="946355"/>
                    <a:pt x="808881" y="963529"/>
                  </a:cubicBezTo>
                  <a:cubicBezTo>
                    <a:pt x="786377" y="1040378"/>
                    <a:pt x="774817" y="1120019"/>
                    <a:pt x="774591" y="1200111"/>
                  </a:cubicBezTo>
                  <a:lnTo>
                    <a:pt x="774591" y="1530990"/>
                  </a:lnTo>
                  <a:cubicBezTo>
                    <a:pt x="779794" y="1675958"/>
                    <a:pt x="830807" y="1815489"/>
                    <a:pt x="920324" y="1929616"/>
                  </a:cubicBezTo>
                  <a:cubicBezTo>
                    <a:pt x="880018" y="1904741"/>
                    <a:pt x="857750" y="1881630"/>
                    <a:pt x="813163" y="1892769"/>
                  </a:cubicBezTo>
                  <a:cubicBezTo>
                    <a:pt x="786563" y="1900195"/>
                    <a:pt x="765206" y="1919976"/>
                    <a:pt x="755712" y="1945928"/>
                  </a:cubicBezTo>
                  <a:cubicBezTo>
                    <a:pt x="725978" y="2038462"/>
                    <a:pt x="653107" y="2110795"/>
                    <a:pt x="560347" y="2139843"/>
                  </a:cubicBezTo>
                  <a:cubicBezTo>
                    <a:pt x="467627" y="2168921"/>
                    <a:pt x="366511" y="2151090"/>
                    <a:pt x="289280" y="2092082"/>
                  </a:cubicBezTo>
                  <a:cubicBezTo>
                    <a:pt x="212020" y="2033064"/>
                    <a:pt x="168266" y="1940187"/>
                    <a:pt x="171940" y="1843058"/>
                  </a:cubicBezTo>
                  <a:close/>
                </a:path>
              </a:pathLst>
            </a:custGeom>
            <a:solidFill>
              <a:schemeClr val="bg1"/>
            </a:solidFill>
            <a:ln w="9797" cap="flat">
              <a:noFill/>
              <a:prstDash val="solid"/>
              <a:miter/>
            </a:ln>
          </p:spPr>
          <p:txBody>
            <a:bodyPr rtlCol="0" anchor="ctr"/>
            <a:lstStyle/>
            <a:p>
              <a:endParaRPr lang="en-RO"/>
            </a:p>
          </p:txBody>
        </p:sp>
      </p:grpSp>
    </p:spTree>
    <p:extLst>
      <p:ext uri="{BB962C8B-B14F-4D97-AF65-F5344CB8AC3E}">
        <p14:creationId xmlns:p14="http://schemas.microsoft.com/office/powerpoint/2010/main" val="294175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descr="A group of people's hands&#10;&#10;Description automatically generated with low confidence">
            <a:extLst>
              <a:ext uri="{FF2B5EF4-FFF2-40B4-BE49-F238E27FC236}">
                <a16:creationId xmlns:a16="http://schemas.microsoft.com/office/drawing/2014/main" id="{36236FE7-1AFC-456A-91E6-5D98BDE82002}"/>
              </a:ext>
            </a:extLst>
          </p:cNvPr>
          <p:cNvPicPr>
            <a:picLocks noChangeAspect="1"/>
          </p:cNvPicPr>
          <p:nvPr/>
        </p:nvPicPr>
        <p:blipFill rotWithShape="1">
          <a:blip r:embed="rId4">
            <a:alphaModFix amt="16000"/>
          </a:blip>
          <a:srcRect l="15760"/>
          <a:stretch/>
        </p:blipFill>
        <p:spPr>
          <a:xfrm>
            <a:off x="1921397" y="417196"/>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72353"/>
            <a:ext cx="7947451" cy="182700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3200" b="1" i="0" dirty="0">
                <a:solidFill>
                  <a:srgbClr val="ECD169"/>
                </a:solidFill>
                <a:effectLst/>
                <a:latin typeface="Poppins" pitchFamily="2" charset="77"/>
                <a:cs typeface="Poppins" pitchFamily="2" charset="77"/>
              </a:rPr>
              <a:t>As of June 25, 2024, </a:t>
            </a:r>
          </a:p>
          <a:p>
            <a:pPr marL="0" marR="0" lvl="0" indent="0" algn="l" rtl="0">
              <a:lnSpc>
                <a:spcPct val="80000"/>
              </a:lnSpc>
              <a:spcBef>
                <a:spcPts val="0"/>
              </a:spcBef>
              <a:spcAft>
                <a:spcPts val="0"/>
              </a:spcAft>
              <a:buClr>
                <a:srgbClr val="ECD169"/>
              </a:buClr>
              <a:buSzPts val="5200"/>
              <a:buFont typeface="Poppins"/>
              <a:buNone/>
            </a:pPr>
            <a:r>
              <a:rPr lang="en-US" sz="3200" b="1" i="0" dirty="0" err="1">
                <a:solidFill>
                  <a:srgbClr val="ECD169"/>
                </a:solidFill>
                <a:effectLst/>
                <a:latin typeface="Poppins" pitchFamily="2" charset="77"/>
                <a:cs typeface="Poppins" pitchFamily="2" charset="77"/>
              </a:rPr>
              <a:t>BetterHelp</a:t>
            </a:r>
            <a:r>
              <a:rPr lang="en-US" sz="3200" b="1" i="0" dirty="0">
                <a:solidFill>
                  <a:srgbClr val="ECD169"/>
                </a:solidFill>
                <a:effectLst/>
                <a:latin typeface="Poppins" pitchFamily="2" charset="77"/>
                <a:cs typeface="Poppins" pitchFamily="2" charset="77"/>
              </a:rPr>
              <a:t>, the world's largest online therapy platform, had over 27,000 therapists in its network.</a:t>
            </a:r>
          </a:p>
          <a:p>
            <a:pPr marL="0" marR="0" lvl="0" indent="0" algn="l" rtl="0">
              <a:lnSpc>
                <a:spcPct val="80000"/>
              </a:lnSpc>
              <a:spcBef>
                <a:spcPts val="0"/>
              </a:spcBef>
              <a:spcAft>
                <a:spcPts val="0"/>
              </a:spcAft>
              <a:buClr>
                <a:srgbClr val="ECD169"/>
              </a:buClr>
              <a:buSzPts val="5200"/>
              <a:buFont typeface="Poppins"/>
              <a:buNone/>
            </a:pPr>
            <a:endParaRPr lang="en-US" sz="3200" b="1" dirty="0">
              <a:solidFill>
                <a:srgbClr val="001D35"/>
              </a:solidFill>
              <a:latin typeface="Poppins" pitchFamily="2" charset="77"/>
              <a:cs typeface="Poppins" pitchFamily="2" charset="77"/>
            </a:endParaRPr>
          </a:p>
          <a:p>
            <a:pPr marL="0" marR="0" lvl="0" indent="0" algn="l" rtl="0">
              <a:lnSpc>
                <a:spcPct val="80000"/>
              </a:lnSpc>
              <a:spcBef>
                <a:spcPts val="0"/>
              </a:spcBef>
              <a:spcAft>
                <a:spcPts val="0"/>
              </a:spcAft>
              <a:buClr>
                <a:srgbClr val="ECD169"/>
              </a:buClr>
              <a:buSzPts val="5200"/>
              <a:buFont typeface="Poppins"/>
              <a:buNone/>
            </a:pPr>
            <a:r>
              <a:rPr lang="en-US" sz="3200" b="1" i="0" dirty="0">
                <a:solidFill>
                  <a:srgbClr val="ECD169"/>
                </a:solidFill>
                <a:effectLst/>
                <a:latin typeface="Poppins" pitchFamily="2" charset="77"/>
                <a:cs typeface="Poppins" pitchFamily="2" charset="77"/>
              </a:rPr>
              <a:t> </a:t>
            </a:r>
            <a:r>
              <a:rPr lang="en-US" sz="3200" b="1" i="0" dirty="0" err="1">
                <a:solidFill>
                  <a:srgbClr val="ECD169"/>
                </a:solidFill>
                <a:effectLst/>
                <a:latin typeface="Poppins" pitchFamily="2" charset="77"/>
                <a:cs typeface="Poppins" pitchFamily="2" charset="77"/>
              </a:rPr>
              <a:t>BetterHelp's</a:t>
            </a:r>
            <a:r>
              <a:rPr lang="en-US" sz="3200" b="1" i="0" dirty="0">
                <a:solidFill>
                  <a:srgbClr val="ECD169"/>
                </a:solidFill>
                <a:effectLst/>
                <a:latin typeface="Poppins" pitchFamily="2" charset="77"/>
                <a:cs typeface="Poppins" pitchFamily="2" charset="77"/>
              </a:rPr>
              <a:t> goal is to make mental health care more accessible by providing affordable, personalized therapy online</a:t>
            </a:r>
            <a:r>
              <a:rPr lang="en-US" sz="3200" dirty="0">
                <a:solidFill>
                  <a:schemeClr val="bg1"/>
                </a:solidFill>
                <a:latin typeface="Poppins"/>
                <a:ea typeface="Poppins"/>
                <a:cs typeface="Poppins"/>
                <a:sym typeface="Poppins"/>
              </a:rPr>
              <a:t>.</a:t>
            </a:r>
          </a:p>
          <a:p>
            <a:pPr marL="0" marR="0" lvl="0" indent="0" algn="l" rtl="0">
              <a:lnSpc>
                <a:spcPct val="80000"/>
              </a:lnSpc>
              <a:spcBef>
                <a:spcPts val="0"/>
              </a:spcBef>
              <a:spcAft>
                <a:spcPts val="0"/>
              </a:spcAft>
              <a:buClr>
                <a:srgbClr val="ECD169"/>
              </a:buClr>
              <a:buSzPts val="5200"/>
              <a:buFont typeface="Poppins"/>
              <a:buNone/>
            </a:pPr>
            <a:endParaRPr lang="en-US" sz="3200" b="1" i="0" dirty="0">
              <a:solidFill>
                <a:srgbClr val="ECD169"/>
              </a:solidFill>
              <a:effectLst/>
              <a:latin typeface="Poppins" pitchFamily="2" charset="77"/>
              <a:cs typeface="Poppins" pitchFamily="2" charset="77"/>
            </a:endParaRPr>
          </a:p>
          <a:p>
            <a:pPr marL="0" marR="0" lvl="0" indent="0" algn="l" rtl="0">
              <a:lnSpc>
                <a:spcPct val="80000"/>
              </a:lnSpc>
              <a:spcBef>
                <a:spcPts val="0"/>
              </a:spcBef>
              <a:spcAft>
                <a:spcPts val="0"/>
              </a:spcAft>
              <a:buClr>
                <a:srgbClr val="ECD169"/>
              </a:buClr>
              <a:buSzPts val="5200"/>
              <a:buFont typeface="Poppins"/>
              <a:buNone/>
            </a:pPr>
            <a:r>
              <a:rPr lang="en-US" sz="3200" b="1" i="0" dirty="0">
                <a:solidFill>
                  <a:srgbClr val="ECD169"/>
                </a:solidFill>
                <a:effectLst/>
                <a:latin typeface="Poppins" pitchFamily="2" charset="77"/>
                <a:cs typeface="Poppins" pitchFamily="2" charset="77"/>
              </a:rPr>
              <a:t>Since its inception, </a:t>
            </a:r>
            <a:r>
              <a:rPr lang="en-US" sz="3200" b="1" i="0" dirty="0" err="1">
                <a:solidFill>
                  <a:srgbClr val="ECD169"/>
                </a:solidFill>
                <a:effectLst/>
                <a:latin typeface="Poppins" pitchFamily="2" charset="77"/>
                <a:cs typeface="Poppins" pitchFamily="2" charset="77"/>
              </a:rPr>
              <a:t>BetterHelp</a:t>
            </a:r>
            <a:r>
              <a:rPr lang="en-US" sz="3200" b="1" i="0" dirty="0">
                <a:solidFill>
                  <a:srgbClr val="ECD169"/>
                </a:solidFill>
                <a:effectLst/>
                <a:latin typeface="Poppins" pitchFamily="2" charset="77"/>
                <a:cs typeface="Poppins" pitchFamily="2" charset="77"/>
              </a:rPr>
              <a:t> has signed up over 2 million Users, and, today, it has over 374,000 active Users in the United States.</a:t>
            </a:r>
            <a:endParaRPr lang="en-US" sz="3200" b="1" dirty="0">
              <a:solidFill>
                <a:srgbClr val="ECD169"/>
              </a:solidFill>
              <a:latin typeface="Poppins" pitchFamily="2" charset="77"/>
              <a:ea typeface="Poppins"/>
              <a:cs typeface="Poppins" pitchFamily="2" charset="77"/>
              <a:sym typeface="Poppins"/>
            </a:endParaRPr>
          </a:p>
        </p:txBody>
      </p:sp>
      <p:sp>
        <p:nvSpPr>
          <p:cNvPr id="11" name="Google Shape;485;p28">
            <a:extLst>
              <a:ext uri="{FF2B5EF4-FFF2-40B4-BE49-F238E27FC236}">
                <a16:creationId xmlns:a16="http://schemas.microsoft.com/office/drawing/2014/main" id="{05995190-0253-493F-9D4D-73E7F6B200D1}"/>
              </a:ext>
            </a:extLst>
          </p:cNvPr>
          <p:cNvSpPr txBox="1"/>
          <p:nvPr/>
        </p:nvSpPr>
        <p:spPr>
          <a:xfrm>
            <a:off x="255495" y="2499361"/>
            <a:ext cx="5840506" cy="1346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CD169"/>
              </a:buClr>
              <a:buSzPts val="5200"/>
              <a:buFont typeface="Poppins"/>
              <a:buNone/>
            </a:pPr>
            <a:endParaRPr lang="en-US" sz="4000" b="1" dirty="0">
              <a:solidFill>
                <a:srgbClr val="ECD169"/>
              </a:solidFill>
              <a:latin typeface="Poppins"/>
              <a:ea typeface="Poppins"/>
              <a:cs typeface="Poppins"/>
              <a:sym typeface="Poppins"/>
            </a:endParaRPr>
          </a:p>
        </p:txBody>
      </p:sp>
    </p:spTree>
    <p:extLst>
      <p:ext uri="{BB962C8B-B14F-4D97-AF65-F5344CB8AC3E}">
        <p14:creationId xmlns:p14="http://schemas.microsoft.com/office/powerpoint/2010/main" val="246951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descr="A group of people's hands&#10;&#10;Description automatically generated with low confidence">
            <a:extLst>
              <a:ext uri="{FF2B5EF4-FFF2-40B4-BE49-F238E27FC236}">
                <a16:creationId xmlns:a16="http://schemas.microsoft.com/office/drawing/2014/main" id="{36236FE7-1AFC-456A-91E6-5D98BDE82002}"/>
              </a:ext>
            </a:extLst>
          </p:cNvPr>
          <p:cNvPicPr>
            <a:picLocks noChangeAspect="1"/>
          </p:cNvPicPr>
          <p:nvPr/>
        </p:nvPicPr>
        <p:blipFill rotWithShape="1">
          <a:blip r:embed="rId4">
            <a:alphaModFix amt="16000"/>
          </a:blip>
          <a:srcRect l="15760"/>
          <a:stretch/>
        </p:blipFill>
        <p:spPr>
          <a:xfrm>
            <a:off x="1921396" y="0"/>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1335993"/>
            <a:ext cx="6678347"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endParaRPr lang="en-US" sz="3200" dirty="0">
              <a:solidFill>
                <a:schemeClr val="bg1"/>
              </a:solidFill>
              <a:latin typeface="Poppins"/>
              <a:ea typeface="Poppins"/>
              <a:cs typeface="Poppins"/>
              <a:sym typeface="Poppins"/>
            </a:endParaRPr>
          </a:p>
        </p:txBody>
      </p:sp>
      <p:sp>
        <p:nvSpPr>
          <p:cNvPr id="11" name="Google Shape;485;p28">
            <a:extLst>
              <a:ext uri="{FF2B5EF4-FFF2-40B4-BE49-F238E27FC236}">
                <a16:creationId xmlns:a16="http://schemas.microsoft.com/office/drawing/2014/main" id="{05995190-0253-493F-9D4D-73E7F6B200D1}"/>
              </a:ext>
            </a:extLst>
          </p:cNvPr>
          <p:cNvSpPr txBox="1"/>
          <p:nvPr/>
        </p:nvSpPr>
        <p:spPr>
          <a:xfrm>
            <a:off x="228600" y="968188"/>
            <a:ext cx="8955741" cy="28780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CD169"/>
              </a:buClr>
              <a:buSzPts val="5200"/>
              <a:buFont typeface="Poppins"/>
              <a:buNone/>
            </a:pPr>
            <a:r>
              <a:rPr lang="en-US" sz="4000" b="0" i="0" u="none" strike="noStrike" dirty="0">
                <a:effectLst/>
                <a:highlight>
                  <a:srgbClr val="F8F8F8"/>
                </a:highlight>
                <a:latin typeface="Slack-Lato"/>
                <a:hlinkClick r:id="rId7"/>
              </a:rPr>
              <a:t>https://www.verywellmind.com/talkspace-online-therapy-review-4777068</a:t>
            </a:r>
            <a:endParaRPr lang="en-US" sz="4000" b="1" dirty="0">
              <a:solidFill>
                <a:schemeClr val="bg1"/>
              </a:solidFill>
              <a:latin typeface="Poppins"/>
              <a:ea typeface="Poppins"/>
              <a:cs typeface="Poppins"/>
              <a:sym typeface="Poppins"/>
            </a:endParaRPr>
          </a:p>
          <a:p>
            <a:pPr marL="0" marR="0" lvl="0" indent="0" algn="l" rtl="0">
              <a:lnSpc>
                <a:spcPct val="90000"/>
              </a:lnSpc>
              <a:spcBef>
                <a:spcPts val="0"/>
              </a:spcBef>
              <a:spcAft>
                <a:spcPts val="0"/>
              </a:spcAft>
              <a:buClr>
                <a:srgbClr val="ECD169"/>
              </a:buClr>
              <a:buSzPts val="5200"/>
              <a:buFont typeface="Poppins"/>
              <a:buNone/>
            </a:pPr>
            <a:endParaRPr lang="en-US" sz="4000" b="1" dirty="0">
              <a:solidFill>
                <a:schemeClr val="bg1"/>
              </a:solidFill>
              <a:latin typeface="Poppins"/>
              <a:ea typeface="Poppins"/>
              <a:cs typeface="Poppins"/>
              <a:sym typeface="Poppins"/>
            </a:endParaRPr>
          </a:p>
          <a:p>
            <a:pPr marL="0" marR="0" lvl="0" indent="0" algn="l" rtl="0">
              <a:lnSpc>
                <a:spcPct val="9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Very extensive review of </a:t>
            </a:r>
            <a:r>
              <a:rPr lang="en-US" sz="4000" b="1" dirty="0" err="1">
                <a:solidFill>
                  <a:schemeClr val="bg1"/>
                </a:solidFill>
                <a:latin typeface="Poppins"/>
                <a:ea typeface="Poppins"/>
                <a:cs typeface="Poppins"/>
                <a:sym typeface="Poppins"/>
              </a:rPr>
              <a:t>TalkSpace</a:t>
            </a:r>
            <a:endParaRPr lang="en-US" sz="4000" b="1" dirty="0">
              <a:solidFill>
                <a:srgbClr val="ECD169"/>
              </a:solidFill>
              <a:latin typeface="Poppins"/>
              <a:ea typeface="Poppins"/>
              <a:cs typeface="Poppins"/>
              <a:sym typeface="Poppins"/>
            </a:endParaRPr>
          </a:p>
        </p:txBody>
      </p:sp>
    </p:spTree>
    <p:extLst>
      <p:ext uri="{BB962C8B-B14F-4D97-AF65-F5344CB8AC3E}">
        <p14:creationId xmlns:p14="http://schemas.microsoft.com/office/powerpoint/2010/main" val="131983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D15CE5-422F-46DA-9956-D569891C08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F99944A-04E2-FB42-8445-B313D6953794}"/>
              </a:ext>
            </a:extLst>
          </p:cNvPr>
          <p:cNvSpPr txBox="1"/>
          <p:nvPr/>
        </p:nvSpPr>
        <p:spPr>
          <a:xfrm>
            <a:off x="592313" y="1669121"/>
            <a:ext cx="8073385"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latin typeface="Poppins" pitchFamily="2" charset="77"/>
                <a:ea typeface="Arial" panose="020B0604020202020204" pitchFamily="34" charset="0"/>
                <a:cs typeface="Poppins" pitchFamily="2" charset="77"/>
              </a:rPr>
              <a:t>These Companies Have </a:t>
            </a:r>
          </a:p>
          <a:p>
            <a:r>
              <a:rPr lang="en-US" dirty="0">
                <a:latin typeface="Poppins" pitchFamily="2" charset="77"/>
                <a:ea typeface="Arial" panose="020B0604020202020204" pitchFamily="34" charset="0"/>
                <a:cs typeface="Poppins" pitchFamily="2" charset="77"/>
              </a:rPr>
              <a:t> Seen </a:t>
            </a:r>
            <a:r>
              <a:rPr lang="en-US" dirty="0">
                <a:solidFill>
                  <a:srgbClr val="ECD169"/>
                </a:solidFill>
                <a:latin typeface="Poppins" pitchFamily="2" charset="77"/>
                <a:ea typeface="Arial" panose="020B0604020202020204" pitchFamily="34" charset="0"/>
                <a:cs typeface="Poppins" pitchFamily="2" charset="77"/>
              </a:rPr>
              <a:t>Robust User Growth</a:t>
            </a:r>
            <a:endParaRPr lang="en-GB" altLang="en-US" dirty="0">
              <a:solidFill>
                <a:srgbClr val="ECD169"/>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AD1A6C5B-1DD4-7F4D-9501-7C2C475630E5}"/>
              </a:ext>
            </a:extLst>
          </p:cNvPr>
          <p:cNvSpPr txBox="1"/>
          <p:nvPr/>
        </p:nvSpPr>
        <p:spPr>
          <a:xfrm>
            <a:off x="592313" y="3518147"/>
            <a:ext cx="8073385" cy="1446550"/>
          </a:xfrm>
          <a:prstGeom prst="rect">
            <a:avLst/>
          </a:prstGeom>
          <a:noFill/>
        </p:spPr>
        <p:txBody>
          <a:bodyPr wrap="square">
            <a:spAutoFit/>
          </a:bodyPr>
          <a:lstStyle/>
          <a:p>
            <a:r>
              <a:rPr lang="en-US" sz="2400" dirty="0" err="1">
                <a:solidFill>
                  <a:schemeClr val="bg1"/>
                </a:solidFill>
                <a:latin typeface="Poppins" pitchFamily="2" charset="77"/>
                <a:ea typeface="Arial" panose="020B0604020202020204" pitchFamily="34" charset="0"/>
                <a:cs typeface="Poppins" pitchFamily="2" charset="77"/>
              </a:rPr>
              <a:t>Talkspace</a:t>
            </a:r>
            <a:r>
              <a:rPr lang="en-US" sz="2400" dirty="0">
                <a:solidFill>
                  <a:schemeClr val="bg1"/>
                </a:solidFill>
                <a:latin typeface="Poppins" pitchFamily="2" charset="77"/>
                <a:ea typeface="Arial" panose="020B0604020202020204" pitchFamily="34" charset="0"/>
                <a:cs typeface="Poppins" pitchFamily="2" charset="77"/>
              </a:rPr>
              <a:t> has more than </a:t>
            </a:r>
          </a:p>
          <a:p>
            <a:r>
              <a:rPr lang="en-US" sz="4000" b="1" dirty="0">
                <a:solidFill>
                  <a:srgbClr val="ECD169"/>
                </a:solidFill>
                <a:latin typeface="Poppins" pitchFamily="2" charset="77"/>
                <a:ea typeface="Arial" panose="020B0604020202020204" pitchFamily="34" charset="0"/>
                <a:cs typeface="Poppins" pitchFamily="2" charset="77"/>
              </a:rPr>
              <a:t>39 million lives covered </a:t>
            </a:r>
          </a:p>
          <a:p>
            <a:r>
              <a:rPr lang="en-US" sz="2400" dirty="0">
                <a:solidFill>
                  <a:schemeClr val="bg1"/>
                </a:solidFill>
                <a:latin typeface="Poppins" pitchFamily="2" charset="77"/>
                <a:ea typeface="Arial" panose="020B0604020202020204" pitchFamily="34" charset="0"/>
                <a:cs typeface="Poppins" pitchFamily="2" charset="77"/>
              </a:rPr>
              <a:t>by employer or healthcare insurance agreements.</a:t>
            </a:r>
            <a:endParaRPr lang="en-US" sz="3600" dirty="0">
              <a:solidFill>
                <a:schemeClr val="bg1"/>
              </a:solidFill>
              <a:latin typeface="Poppins" pitchFamily="2" charset="77"/>
              <a:cs typeface="Poppins" pitchFamily="2" charset="77"/>
            </a:endParaRPr>
          </a:p>
        </p:txBody>
      </p:sp>
      <p:sp>
        <p:nvSpPr>
          <p:cNvPr id="12" name="Title 1">
            <a:extLst>
              <a:ext uri="{FF2B5EF4-FFF2-40B4-BE49-F238E27FC236}">
                <a16:creationId xmlns:a16="http://schemas.microsoft.com/office/drawing/2014/main" id="{D6E44C44-851C-5641-8898-88E46B491AA9}"/>
              </a:ext>
            </a:extLst>
          </p:cNvPr>
          <p:cNvSpPr txBox="1">
            <a:spLocks/>
          </p:cNvSpPr>
          <p:nvPr/>
        </p:nvSpPr>
        <p:spPr>
          <a:xfrm>
            <a:off x="146178" y="1373595"/>
            <a:ext cx="1653697" cy="232984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6000" dirty="0">
              <a:solidFill>
                <a:schemeClr val="bg1"/>
              </a:solidFill>
              <a:latin typeface="Poppins Light" panose="00000400000000000000" pitchFamily="2" charset="0"/>
              <a:cs typeface="Poppins Light" panose="00000400000000000000" pitchFamily="2"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D010CC13-74FC-9041-A470-2DADEEEC7949}"/>
              </a:ext>
            </a:extLst>
          </p:cNvPr>
          <p:cNvPicPr>
            <a:picLocks noChangeAspect="1"/>
          </p:cNvPicPr>
          <p:nvPr/>
        </p:nvPicPr>
        <p:blipFill rotWithShape="1">
          <a:blip r:embed="rId4"/>
          <a:srcRect l="22936" r="28807"/>
          <a:stretch/>
        </p:blipFill>
        <p:spPr>
          <a:xfrm>
            <a:off x="8381286" y="449924"/>
            <a:ext cx="3871620" cy="6725536"/>
          </a:xfrm>
          <a:prstGeom prst="rect">
            <a:avLst/>
          </a:prstGeom>
        </p:spPr>
      </p:pic>
      <p:grpSp>
        <p:nvGrpSpPr>
          <p:cNvPr id="13" name="Group 12">
            <a:extLst>
              <a:ext uri="{FF2B5EF4-FFF2-40B4-BE49-F238E27FC236}">
                <a16:creationId xmlns:a16="http://schemas.microsoft.com/office/drawing/2014/main" id="{AC9F272B-EE19-4D16-A3A0-E49D2BB38EBB}"/>
              </a:ext>
            </a:extLst>
          </p:cNvPr>
          <p:cNvGrpSpPr/>
          <p:nvPr/>
        </p:nvGrpSpPr>
        <p:grpSpPr>
          <a:xfrm>
            <a:off x="105166" y="3644901"/>
            <a:ext cx="12099533" cy="3213100"/>
            <a:chOff x="105166" y="3644901"/>
            <a:chExt cx="12099533" cy="3213100"/>
          </a:xfrm>
        </p:grpSpPr>
        <p:pic>
          <p:nvPicPr>
            <p:cNvPr id="14" name="Picture 13">
              <a:extLst>
                <a:ext uri="{FF2B5EF4-FFF2-40B4-BE49-F238E27FC236}">
                  <a16:creationId xmlns:a16="http://schemas.microsoft.com/office/drawing/2014/main" id="{7E14161F-073B-45ED-898C-095D2D2F5959}"/>
                </a:ext>
              </a:extLst>
            </p:cNvPr>
            <p:cNvPicPr>
              <a:picLocks noChangeAspect="1"/>
            </p:cNvPicPr>
            <p:nvPr/>
          </p:nvPicPr>
          <p:blipFill rotWithShape="1">
            <a:blip r:embed="rId5">
              <a:extLst>
                <a:ext uri="{28A0092B-C50C-407E-A947-70E740481C1C}">
                  <a14:useLocalDpi xmlns:a14="http://schemas.microsoft.com/office/drawing/2010/main"/>
                </a:ext>
              </a:extLst>
            </a:blip>
            <a:srcRect l="45590" t="55207" b="15435"/>
            <a:stretch/>
          </p:blipFill>
          <p:spPr>
            <a:xfrm>
              <a:off x="7217164" y="3644901"/>
              <a:ext cx="4987535" cy="3213100"/>
            </a:xfrm>
            <a:prstGeom prst="rect">
              <a:avLst/>
            </a:prstGeom>
          </p:spPr>
        </p:pic>
        <p:pic>
          <p:nvPicPr>
            <p:cNvPr id="15" name="Picture 14">
              <a:extLst>
                <a:ext uri="{FF2B5EF4-FFF2-40B4-BE49-F238E27FC236}">
                  <a16:creationId xmlns:a16="http://schemas.microsoft.com/office/drawing/2014/main" id="{F99F9446-B094-4117-829C-26B6E5C655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6899" y="6064432"/>
              <a:ext cx="1333501" cy="672651"/>
            </a:xfrm>
            <a:prstGeom prst="rect">
              <a:avLst/>
            </a:prstGeom>
          </p:spPr>
        </p:pic>
        <p:sp>
          <p:nvSpPr>
            <p:cNvPr id="16" name="Footer Placeholder 5">
              <a:extLst>
                <a:ext uri="{FF2B5EF4-FFF2-40B4-BE49-F238E27FC236}">
                  <a16:creationId xmlns:a16="http://schemas.microsoft.com/office/drawing/2014/main" id="{C414FC71-6AF8-44D1-819D-B7D16345CC64}"/>
                </a:ext>
              </a:extLst>
            </p:cNvPr>
            <p:cNvSpPr txBox="1">
              <a:spLocks/>
            </p:cNvSpPr>
            <p:nvPr/>
          </p:nvSpPr>
          <p:spPr>
            <a:xfrm>
              <a:off x="105166" y="6478320"/>
              <a:ext cx="54320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Poppins" panose="00000500000000000000" pitchFamily="2" charset="0"/>
                  <a:cs typeface="Poppins" panose="00000500000000000000" pitchFamily="2" charset="0"/>
                </a:rPr>
                <a:t>© Copyright 2024 The Couples Institute. All Rights Reserved</a:t>
              </a:r>
              <a:endParaRPr lang="en-US" sz="1200" dirty="0">
                <a:solidFill>
                  <a:schemeClr val="bg1"/>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26610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7" name="Picture 6" descr="A picture containing text, vector graphics&#10;&#10;Description automatically generated">
            <a:extLst>
              <a:ext uri="{FF2B5EF4-FFF2-40B4-BE49-F238E27FC236}">
                <a16:creationId xmlns:a16="http://schemas.microsoft.com/office/drawing/2014/main" id="{2C895778-3EDE-48B1-B520-3F232E60D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479" y="2641634"/>
            <a:ext cx="6905921" cy="3882984"/>
          </a:xfrm>
          <a:prstGeom prst="rect">
            <a:avLst/>
          </a:prstGeom>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485" name="Google Shape;485;p28"/>
          <p:cNvSpPr txBox="1"/>
          <p:nvPr/>
        </p:nvSpPr>
        <p:spPr>
          <a:xfrm>
            <a:off x="403173" y="387640"/>
            <a:ext cx="9782549" cy="191592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7200" b="1" dirty="0">
                <a:solidFill>
                  <a:srgbClr val="ECD169"/>
                </a:solidFill>
                <a:latin typeface="Poppins"/>
                <a:ea typeface="Poppins"/>
                <a:cs typeface="Poppins"/>
                <a:sym typeface="Poppins"/>
              </a:rPr>
              <a:t>Warning Webinar in 2022</a:t>
            </a:r>
            <a:endParaRPr sz="4400" b="1" dirty="0">
              <a:solidFill>
                <a:srgbClr val="ECD169"/>
              </a:solidFill>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20253BFB-B43B-492C-9868-34E0921E116F}"/>
              </a:ext>
            </a:extLst>
          </p:cNvPr>
          <p:cNvSpPr txBox="1"/>
          <p:nvPr/>
        </p:nvSpPr>
        <p:spPr>
          <a:xfrm>
            <a:off x="403173" y="2142043"/>
            <a:ext cx="9404443" cy="646331"/>
          </a:xfrm>
          <a:prstGeom prst="rect">
            <a:avLst/>
          </a:prstGeom>
          <a:noFill/>
        </p:spPr>
        <p:txBody>
          <a:bodyPr wrap="square">
            <a:spAutoFit/>
          </a:bodyPr>
          <a:lstStyle/>
          <a:p>
            <a:r>
              <a:rPr lang="en-US" sz="3600" dirty="0">
                <a:solidFill>
                  <a:schemeClr val="bg1"/>
                </a:solidFill>
                <a:effectLst/>
                <a:latin typeface="Poppins" panose="00000500000000000000" pitchFamily="2" charset="0"/>
                <a:ea typeface="Arial" panose="020B0604020202020204" pitchFamily="34" charset="0"/>
                <a:cs typeface="Poppins" panose="00000500000000000000" pitchFamily="2" charset="0"/>
              </a:rPr>
              <a:t>What You Don't Know </a:t>
            </a:r>
            <a:r>
              <a:rPr lang="en-US" sz="3600" b="1" dirty="0">
                <a:solidFill>
                  <a:srgbClr val="ECD169"/>
                </a:solidFill>
                <a:effectLst/>
                <a:latin typeface="Poppins" panose="00000500000000000000" pitchFamily="2" charset="0"/>
                <a:ea typeface="Arial" panose="020B0604020202020204" pitchFamily="34" charset="0"/>
                <a:cs typeface="Poppins" panose="00000500000000000000" pitchFamily="2" charset="0"/>
              </a:rPr>
              <a:t>CAN</a:t>
            </a:r>
            <a:r>
              <a:rPr lang="en-US" sz="3600" dirty="0">
                <a:solidFill>
                  <a:schemeClr val="bg1"/>
                </a:solidFill>
                <a:effectLst/>
                <a:latin typeface="Poppins" panose="00000500000000000000" pitchFamily="2" charset="0"/>
                <a:ea typeface="Arial" panose="020B0604020202020204" pitchFamily="34" charset="0"/>
                <a:cs typeface="Poppins" panose="00000500000000000000" pitchFamily="2" charset="0"/>
              </a:rPr>
              <a:t> Hurt You</a:t>
            </a:r>
            <a:endParaRPr lang="en-US" sz="36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3361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8" name="Picture 7" descr="A picture containing outdoor, city, pylon, tower&#10;&#10;Description automatically generated">
            <a:extLst>
              <a:ext uri="{FF2B5EF4-FFF2-40B4-BE49-F238E27FC236}">
                <a16:creationId xmlns:a16="http://schemas.microsoft.com/office/drawing/2014/main" id="{8C3A05BE-4E4B-4C70-9EB6-27FC5B040B09}"/>
              </a:ext>
            </a:extLst>
          </p:cNvPr>
          <p:cNvPicPr>
            <a:picLocks noChangeAspect="1"/>
          </p:cNvPicPr>
          <p:nvPr/>
        </p:nvPicPr>
        <p:blipFill>
          <a:blip r:embed="rId4" cstate="screen">
            <a:alphaModFix amt="31000"/>
            <a:extLst>
              <a:ext uri="{28A0092B-C50C-407E-A947-70E740481C1C}">
                <a14:useLocalDpi xmlns:a14="http://schemas.microsoft.com/office/drawing/2010/main"/>
              </a:ext>
            </a:extLst>
          </a:blip>
          <a:stretch>
            <a:fillRect/>
          </a:stretch>
        </p:blipFill>
        <p:spPr>
          <a:xfrm flipH="1">
            <a:off x="3060699" y="0"/>
            <a:ext cx="9144000" cy="6858000"/>
          </a:xfrm>
          <a:prstGeom prst="rect">
            <a:avLst/>
          </a:prstGeom>
        </p:spPr>
      </p:pic>
      <p:sp>
        <p:nvSpPr>
          <p:cNvPr id="23" name="Rectangle 22">
            <a:extLst>
              <a:ext uri="{FF2B5EF4-FFF2-40B4-BE49-F238E27FC236}">
                <a16:creationId xmlns:a16="http://schemas.microsoft.com/office/drawing/2014/main" id="{E076BD2A-0195-4039-AF12-B85BA6BAE856}"/>
              </a:ext>
            </a:extLst>
          </p:cNvPr>
          <p:cNvSpPr/>
          <p:nvPr/>
        </p:nvSpPr>
        <p:spPr>
          <a:xfrm>
            <a:off x="0" y="0"/>
            <a:ext cx="6348714"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9724675"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What else is </a:t>
            </a:r>
            <a:r>
              <a:rPr lang="en-US" sz="4000" b="1" dirty="0">
                <a:solidFill>
                  <a:srgbClr val="ECD169"/>
                </a:solidFill>
                <a:latin typeface="Poppins"/>
                <a:ea typeface="Poppins"/>
                <a:cs typeface="Poppins"/>
                <a:sym typeface="Poppins"/>
              </a:rPr>
              <a:t>Happening ?</a:t>
            </a:r>
            <a:endParaRPr sz="4000" b="1" dirty="0">
              <a:solidFill>
                <a:schemeClr val="bg1"/>
              </a:solidFill>
              <a:latin typeface="Poppins"/>
              <a:cs typeface="Poppins"/>
              <a:sym typeface="Poppins Light"/>
            </a:endParaRPr>
          </a:p>
        </p:txBody>
      </p:sp>
      <p:sp>
        <p:nvSpPr>
          <p:cNvPr id="12" name="TextBox 11">
            <a:extLst>
              <a:ext uri="{FF2B5EF4-FFF2-40B4-BE49-F238E27FC236}">
                <a16:creationId xmlns:a16="http://schemas.microsoft.com/office/drawing/2014/main" id="{D75FBAE2-BCC2-4E64-A31D-06E733C4C5C9}"/>
              </a:ext>
            </a:extLst>
          </p:cNvPr>
          <p:cNvSpPr txBox="1"/>
          <p:nvPr/>
        </p:nvSpPr>
        <p:spPr>
          <a:xfrm>
            <a:off x="403173" y="2170618"/>
            <a:ext cx="6348714" cy="830997"/>
          </a:xfrm>
          <a:prstGeom prst="rect">
            <a:avLst/>
          </a:prstGeom>
          <a:noFill/>
        </p:spPr>
        <p:txBody>
          <a:bodyPr wrap="square">
            <a:spAutoFit/>
          </a:bodyPr>
          <a:lstStyle/>
          <a:p>
            <a:r>
              <a:rPr lang="en-US" sz="2400" dirty="0">
                <a:solidFill>
                  <a:schemeClr val="bg1"/>
                </a:solidFill>
                <a:latin typeface="Poppins Light" panose="00000400000000000000" pitchFamily="2" charset="0"/>
                <a:cs typeface="Poppins Light" panose="00000400000000000000" pitchFamily="2" charset="0"/>
              </a:rPr>
              <a:t>Private equity and publicly traded companies are </a:t>
            </a:r>
            <a:r>
              <a:rPr lang="en-US" sz="2400" b="1" dirty="0">
                <a:solidFill>
                  <a:srgbClr val="ECD169"/>
                </a:solidFill>
                <a:latin typeface="Poppins" panose="00000500000000000000" pitchFamily="2" charset="0"/>
                <a:cs typeface="Poppins" panose="00000500000000000000" pitchFamily="2" charset="0"/>
              </a:rPr>
              <a:t>commoditizing therapy</a:t>
            </a:r>
          </a:p>
        </p:txBody>
      </p:sp>
      <p:sp>
        <p:nvSpPr>
          <p:cNvPr id="13" name="TextBox 12">
            <a:extLst>
              <a:ext uri="{FF2B5EF4-FFF2-40B4-BE49-F238E27FC236}">
                <a16:creationId xmlns:a16="http://schemas.microsoft.com/office/drawing/2014/main" id="{9F9505DA-D45A-46D7-A9E0-472A5F6F88FA}"/>
              </a:ext>
            </a:extLst>
          </p:cNvPr>
          <p:cNvSpPr txBox="1"/>
          <p:nvPr/>
        </p:nvSpPr>
        <p:spPr>
          <a:xfrm>
            <a:off x="403173" y="4337804"/>
            <a:ext cx="6348714" cy="830997"/>
          </a:xfrm>
          <a:prstGeom prst="rect">
            <a:avLst/>
          </a:prstGeom>
          <a:noFill/>
        </p:spPr>
        <p:txBody>
          <a:bodyPr wrap="square">
            <a:spAutoFit/>
          </a:bodyPr>
          <a:lstStyle/>
          <a:p>
            <a:r>
              <a:rPr lang="en-US" sz="2400" dirty="0">
                <a:solidFill>
                  <a:schemeClr val="bg1"/>
                </a:solidFill>
                <a:latin typeface="Poppins Light" panose="00000400000000000000" pitchFamily="2" charset="0"/>
                <a:cs typeface="Poppins Light" panose="00000400000000000000" pitchFamily="2" charset="0"/>
              </a:rPr>
              <a:t>They are </a:t>
            </a:r>
            <a:r>
              <a:rPr lang="en-US" sz="2400" b="1" dirty="0">
                <a:solidFill>
                  <a:srgbClr val="ECD169"/>
                </a:solidFill>
                <a:latin typeface="Poppins" panose="00000500000000000000" pitchFamily="2" charset="0"/>
                <a:cs typeface="Poppins" panose="00000500000000000000" pitchFamily="2" charset="0"/>
              </a:rPr>
              <a:t>buying up </a:t>
            </a:r>
            <a:r>
              <a:rPr lang="en-US" sz="2400" dirty="0">
                <a:solidFill>
                  <a:schemeClr val="bg1"/>
                </a:solidFill>
                <a:latin typeface="Poppins Light" panose="00000400000000000000" pitchFamily="2" charset="0"/>
                <a:cs typeface="Poppins Light" panose="00000400000000000000" pitchFamily="2" charset="0"/>
              </a:rPr>
              <a:t>practices and treatment centers</a:t>
            </a:r>
            <a:endParaRPr lang="en-US" sz="2400" b="1" dirty="0">
              <a:solidFill>
                <a:srgbClr val="ECD169"/>
              </a:solidFill>
              <a:latin typeface="Poppins" panose="00000500000000000000" pitchFamily="2" charset="0"/>
              <a:cs typeface="Poppins" panose="00000500000000000000" pitchFamily="2" charset="0"/>
            </a:endParaRPr>
          </a:p>
        </p:txBody>
      </p:sp>
      <p:grpSp>
        <p:nvGrpSpPr>
          <p:cNvPr id="6" name="Group 5">
            <a:extLst>
              <a:ext uri="{FF2B5EF4-FFF2-40B4-BE49-F238E27FC236}">
                <a16:creationId xmlns:a16="http://schemas.microsoft.com/office/drawing/2014/main" id="{42448D88-3593-4D9C-9A7A-24B67400D564}"/>
              </a:ext>
            </a:extLst>
          </p:cNvPr>
          <p:cNvGrpSpPr/>
          <p:nvPr/>
        </p:nvGrpSpPr>
        <p:grpSpPr>
          <a:xfrm>
            <a:off x="584722" y="3106719"/>
            <a:ext cx="504870" cy="739495"/>
            <a:chOff x="7336919" y="3106177"/>
            <a:chExt cx="504870" cy="739495"/>
          </a:xfrm>
        </p:grpSpPr>
        <p:grpSp>
          <p:nvGrpSpPr>
            <p:cNvPr id="5" name="Group 4">
              <a:extLst>
                <a:ext uri="{FF2B5EF4-FFF2-40B4-BE49-F238E27FC236}">
                  <a16:creationId xmlns:a16="http://schemas.microsoft.com/office/drawing/2014/main" id="{54415403-267E-4F57-B5DA-1CF332A85CE9}"/>
                </a:ext>
              </a:extLst>
            </p:cNvPr>
            <p:cNvGrpSpPr/>
            <p:nvPr/>
          </p:nvGrpSpPr>
          <p:grpSpPr>
            <a:xfrm rot="13500000">
              <a:off x="7336919" y="3340802"/>
              <a:ext cx="504870" cy="504870"/>
              <a:chOff x="6852213" y="2170618"/>
              <a:chExt cx="1474283" cy="1474283"/>
            </a:xfrm>
          </p:grpSpPr>
          <p:sp>
            <p:nvSpPr>
              <p:cNvPr id="4" name="Rectangle: Rounded Corners 3">
                <a:extLst>
                  <a:ext uri="{FF2B5EF4-FFF2-40B4-BE49-F238E27FC236}">
                    <a16:creationId xmlns:a16="http://schemas.microsoft.com/office/drawing/2014/main" id="{E1D002F3-B971-438C-934C-84658A0B8FAE}"/>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CD661E8-F99D-47F4-9020-03576C733006}"/>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839B1E5-5795-40C5-BCFC-0E34869C240E}"/>
                </a:ext>
              </a:extLst>
            </p:cNvPr>
            <p:cNvGrpSpPr/>
            <p:nvPr/>
          </p:nvGrpSpPr>
          <p:grpSpPr>
            <a:xfrm rot="13500000">
              <a:off x="7336919" y="3106177"/>
              <a:ext cx="504870" cy="504870"/>
              <a:chOff x="6852213" y="2170618"/>
              <a:chExt cx="1474283" cy="1474283"/>
            </a:xfrm>
          </p:grpSpPr>
          <p:sp>
            <p:nvSpPr>
              <p:cNvPr id="19" name="Rectangle: Rounded Corners 18">
                <a:extLst>
                  <a:ext uri="{FF2B5EF4-FFF2-40B4-BE49-F238E27FC236}">
                    <a16:creationId xmlns:a16="http://schemas.microsoft.com/office/drawing/2014/main" id="{9557F488-1840-4FEF-8ADC-777A170484DA}"/>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A0D5044-01D0-439C-B94A-AB340B093818}"/>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9188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699" y="-88260"/>
            <a:ext cx="12192000" cy="6858000"/>
          </a:xfrm>
          <a:prstGeom prst="rect">
            <a:avLst/>
          </a:prstGeom>
          <a:noFill/>
          <a:ln>
            <a:noFill/>
          </a:ln>
        </p:spPr>
      </p:pic>
      <p:grpSp>
        <p:nvGrpSpPr>
          <p:cNvPr id="481" name="Google Shape;481;p28"/>
          <p:cNvGrpSpPr/>
          <p:nvPr/>
        </p:nvGrpSpPr>
        <p:grpSpPr>
          <a:xfrm>
            <a:off x="186732" y="363448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5" name="Google Shape;485;p28">
            <a:extLst>
              <a:ext uri="{FF2B5EF4-FFF2-40B4-BE49-F238E27FC236}">
                <a16:creationId xmlns:a16="http://schemas.microsoft.com/office/drawing/2014/main" id="{094BB1B7-3518-492B-BC92-ECC9F32F6F50}"/>
              </a:ext>
            </a:extLst>
          </p:cNvPr>
          <p:cNvSpPr txBox="1"/>
          <p:nvPr/>
        </p:nvSpPr>
        <p:spPr>
          <a:xfrm>
            <a:off x="220812" y="513813"/>
            <a:ext cx="8705906" cy="1163368"/>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t>Technology Companies like </a:t>
            </a:r>
            <a:r>
              <a:rPr lang="en-US" dirty="0" err="1">
                <a:solidFill>
                  <a:srgbClr val="ECD169"/>
                </a:solidFill>
              </a:rPr>
              <a:t>BetterHelp</a:t>
            </a:r>
            <a:r>
              <a:rPr lang="en-US" dirty="0"/>
              <a:t> and </a:t>
            </a:r>
            <a:r>
              <a:rPr lang="en-US" dirty="0" err="1">
                <a:solidFill>
                  <a:srgbClr val="ECD169"/>
                </a:solidFill>
              </a:rPr>
              <a:t>Talkspace</a:t>
            </a:r>
            <a:r>
              <a:rPr lang="en-US" dirty="0"/>
              <a:t> </a:t>
            </a:r>
          </a:p>
          <a:p>
            <a:r>
              <a:rPr lang="en-US" dirty="0"/>
              <a:t>Have Raised Millions of Dollars</a:t>
            </a:r>
            <a:endParaRPr dirty="0">
              <a:sym typeface="Poppins Light"/>
            </a:endParaRPr>
          </a:p>
        </p:txBody>
      </p:sp>
      <p:sp>
        <p:nvSpPr>
          <p:cNvPr id="54" name="Oval 53">
            <a:extLst>
              <a:ext uri="{FF2B5EF4-FFF2-40B4-BE49-F238E27FC236}">
                <a16:creationId xmlns:a16="http://schemas.microsoft.com/office/drawing/2014/main" id="{176EABFC-BBAB-8447-A70B-BAAB9CE9ABBE}"/>
              </a:ext>
            </a:extLst>
          </p:cNvPr>
          <p:cNvSpPr/>
          <p:nvPr/>
        </p:nvSpPr>
        <p:spPr>
          <a:xfrm>
            <a:off x="670669" y="2763269"/>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Google Shape;485;p28">
            <a:extLst>
              <a:ext uri="{FF2B5EF4-FFF2-40B4-BE49-F238E27FC236}">
                <a16:creationId xmlns:a16="http://schemas.microsoft.com/office/drawing/2014/main" id="{1E4B54EB-B178-7A4D-A14E-61C9ADB00036}"/>
              </a:ext>
            </a:extLst>
          </p:cNvPr>
          <p:cNvSpPr txBox="1"/>
          <p:nvPr/>
        </p:nvSpPr>
        <p:spPr>
          <a:xfrm>
            <a:off x="403173" y="4901064"/>
            <a:ext cx="2441628"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r>
              <a:rPr lang="en-US" dirty="0"/>
              <a:t>Typically </a:t>
            </a:r>
          </a:p>
          <a:p>
            <a:r>
              <a:rPr lang="en-US" dirty="0"/>
              <a:t>put profit first </a:t>
            </a:r>
          </a:p>
        </p:txBody>
      </p:sp>
      <p:sp>
        <p:nvSpPr>
          <p:cNvPr id="56" name="Oval 55">
            <a:extLst>
              <a:ext uri="{FF2B5EF4-FFF2-40B4-BE49-F238E27FC236}">
                <a16:creationId xmlns:a16="http://schemas.microsoft.com/office/drawing/2014/main" id="{9EDD2D74-3E24-CC49-A214-563B4C79E8E1}"/>
              </a:ext>
            </a:extLst>
          </p:cNvPr>
          <p:cNvSpPr/>
          <p:nvPr/>
        </p:nvSpPr>
        <p:spPr>
          <a:xfrm>
            <a:off x="3485126" y="2763269"/>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57" name="Google Shape;485;p28">
            <a:extLst>
              <a:ext uri="{FF2B5EF4-FFF2-40B4-BE49-F238E27FC236}">
                <a16:creationId xmlns:a16="http://schemas.microsoft.com/office/drawing/2014/main" id="{0B496A4F-1CEF-D84B-BFA4-EC46357613FB}"/>
              </a:ext>
            </a:extLst>
          </p:cNvPr>
          <p:cNvSpPr txBox="1"/>
          <p:nvPr/>
        </p:nvSpPr>
        <p:spPr>
          <a:xfrm>
            <a:off x="3146947" y="4901064"/>
            <a:ext cx="2755637"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r>
              <a:rPr lang="en-US" dirty="0"/>
              <a:t>Drive to make money usually permeates every decision they make </a:t>
            </a:r>
          </a:p>
        </p:txBody>
      </p:sp>
      <p:sp>
        <p:nvSpPr>
          <p:cNvPr id="58" name="Oval 57">
            <a:extLst>
              <a:ext uri="{FF2B5EF4-FFF2-40B4-BE49-F238E27FC236}">
                <a16:creationId xmlns:a16="http://schemas.microsoft.com/office/drawing/2014/main" id="{34518915-4A79-8348-B665-E0B5F6F90545}"/>
              </a:ext>
            </a:extLst>
          </p:cNvPr>
          <p:cNvSpPr/>
          <p:nvPr/>
        </p:nvSpPr>
        <p:spPr>
          <a:xfrm>
            <a:off x="6603660" y="2740637"/>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Google Shape;485;p28">
            <a:extLst>
              <a:ext uri="{FF2B5EF4-FFF2-40B4-BE49-F238E27FC236}">
                <a16:creationId xmlns:a16="http://schemas.microsoft.com/office/drawing/2014/main" id="{41350E02-3EC1-D146-A07E-AC89330F8118}"/>
              </a:ext>
            </a:extLst>
          </p:cNvPr>
          <p:cNvSpPr txBox="1"/>
          <p:nvPr/>
        </p:nvSpPr>
        <p:spPr>
          <a:xfrm>
            <a:off x="5990118" y="4901064"/>
            <a:ext cx="3269996"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r>
              <a:rPr lang="en-US" dirty="0"/>
              <a:t>They have an obligation to make their shareholders happy</a:t>
            </a:r>
          </a:p>
        </p:txBody>
      </p:sp>
      <p:sp>
        <p:nvSpPr>
          <p:cNvPr id="53" name="Freeform 52">
            <a:extLst>
              <a:ext uri="{FF2B5EF4-FFF2-40B4-BE49-F238E27FC236}">
                <a16:creationId xmlns:a16="http://schemas.microsoft.com/office/drawing/2014/main" id="{22D43021-FBEE-C947-992F-263205CD87BA}"/>
              </a:ext>
            </a:extLst>
          </p:cNvPr>
          <p:cNvSpPr/>
          <p:nvPr/>
        </p:nvSpPr>
        <p:spPr>
          <a:xfrm>
            <a:off x="1872079" y="3427039"/>
            <a:ext cx="157356" cy="904467"/>
          </a:xfrm>
          <a:custGeom>
            <a:avLst/>
            <a:gdLst>
              <a:gd name="connsiteX0" fmla="*/ 876805 w 876804"/>
              <a:gd name="connsiteY0" fmla="*/ 0 h 4634636"/>
              <a:gd name="connsiteX1" fmla="*/ 0 w 876804"/>
              <a:gd name="connsiteY1" fmla="*/ 0 h 4634636"/>
              <a:gd name="connsiteX2" fmla="*/ 0 w 876804"/>
              <a:gd name="connsiteY2" fmla="*/ 4634636 h 4634636"/>
              <a:gd name="connsiteX3" fmla="*/ 876805 w 876804"/>
              <a:gd name="connsiteY3" fmla="*/ 4634636 h 4634636"/>
            </a:gdLst>
            <a:ahLst/>
            <a:cxnLst>
              <a:cxn ang="0">
                <a:pos x="connsiteX0" y="connsiteY0"/>
              </a:cxn>
              <a:cxn ang="0">
                <a:pos x="connsiteX1" y="connsiteY1"/>
              </a:cxn>
              <a:cxn ang="0">
                <a:pos x="connsiteX2" y="connsiteY2"/>
              </a:cxn>
              <a:cxn ang="0">
                <a:pos x="connsiteX3" y="connsiteY3"/>
              </a:cxn>
            </a:cxnLst>
            <a:rect l="l" t="t" r="r" b="b"/>
            <a:pathLst>
              <a:path w="876804" h="4634636">
                <a:moveTo>
                  <a:pt x="876805" y="0"/>
                </a:moveTo>
                <a:lnTo>
                  <a:pt x="0" y="0"/>
                </a:lnTo>
                <a:lnTo>
                  <a:pt x="0" y="4634636"/>
                </a:lnTo>
                <a:lnTo>
                  <a:pt x="876805" y="4634636"/>
                </a:lnTo>
                <a:close/>
              </a:path>
            </a:pathLst>
          </a:custGeom>
          <a:solidFill>
            <a:schemeClr val="bg1"/>
          </a:solidFill>
          <a:ln w="9797" cap="flat">
            <a:noFill/>
            <a:prstDash val="solid"/>
            <a:miter/>
          </a:ln>
        </p:spPr>
        <p:txBody>
          <a:bodyPr rtlCol="0" anchor="ctr"/>
          <a:lstStyle/>
          <a:p>
            <a:endParaRPr lang="en-RO" dirty="0"/>
          </a:p>
        </p:txBody>
      </p:sp>
      <p:sp>
        <p:nvSpPr>
          <p:cNvPr id="60" name="Freeform 59">
            <a:extLst>
              <a:ext uri="{FF2B5EF4-FFF2-40B4-BE49-F238E27FC236}">
                <a16:creationId xmlns:a16="http://schemas.microsoft.com/office/drawing/2014/main" id="{5B5C2574-1986-FC44-B999-621E1024BABF}"/>
              </a:ext>
            </a:extLst>
          </p:cNvPr>
          <p:cNvSpPr/>
          <p:nvPr/>
        </p:nvSpPr>
        <p:spPr>
          <a:xfrm>
            <a:off x="1570323" y="3591560"/>
            <a:ext cx="157356" cy="754074"/>
          </a:xfrm>
          <a:custGeom>
            <a:avLst/>
            <a:gdLst>
              <a:gd name="connsiteX0" fmla="*/ 876805 w 876805"/>
              <a:gd name="connsiteY0" fmla="*/ 0 h 3106478"/>
              <a:gd name="connsiteX1" fmla="*/ 0 w 876805"/>
              <a:gd name="connsiteY1" fmla="*/ 0 h 3106478"/>
              <a:gd name="connsiteX2" fmla="*/ 0 w 876805"/>
              <a:gd name="connsiteY2" fmla="*/ 3106478 h 3106478"/>
              <a:gd name="connsiteX3" fmla="*/ 876805 w 876805"/>
              <a:gd name="connsiteY3" fmla="*/ 3106478 h 3106478"/>
            </a:gdLst>
            <a:ahLst/>
            <a:cxnLst>
              <a:cxn ang="0">
                <a:pos x="connsiteX0" y="connsiteY0"/>
              </a:cxn>
              <a:cxn ang="0">
                <a:pos x="connsiteX1" y="connsiteY1"/>
              </a:cxn>
              <a:cxn ang="0">
                <a:pos x="connsiteX2" y="connsiteY2"/>
              </a:cxn>
              <a:cxn ang="0">
                <a:pos x="connsiteX3" y="connsiteY3"/>
              </a:cxn>
            </a:cxnLst>
            <a:rect l="l" t="t" r="r" b="b"/>
            <a:pathLst>
              <a:path w="876805" h="3106478">
                <a:moveTo>
                  <a:pt x="876805" y="0"/>
                </a:moveTo>
                <a:lnTo>
                  <a:pt x="0" y="0"/>
                </a:lnTo>
                <a:lnTo>
                  <a:pt x="0" y="3106478"/>
                </a:lnTo>
                <a:lnTo>
                  <a:pt x="876805" y="3106478"/>
                </a:lnTo>
                <a:close/>
              </a:path>
            </a:pathLst>
          </a:custGeom>
          <a:solidFill>
            <a:schemeClr val="bg1"/>
          </a:solidFill>
          <a:ln w="9797"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DE268F64-3B55-2044-BF2A-CA4AA9550EC5}"/>
              </a:ext>
            </a:extLst>
          </p:cNvPr>
          <p:cNvSpPr/>
          <p:nvPr/>
        </p:nvSpPr>
        <p:spPr>
          <a:xfrm>
            <a:off x="1286241" y="3855324"/>
            <a:ext cx="139682" cy="490046"/>
          </a:xfrm>
          <a:custGeom>
            <a:avLst/>
            <a:gdLst>
              <a:gd name="connsiteX0" fmla="*/ 876805 w 876805"/>
              <a:gd name="connsiteY0" fmla="*/ 0 h 1903976"/>
              <a:gd name="connsiteX1" fmla="*/ 0 w 876805"/>
              <a:gd name="connsiteY1" fmla="*/ 0 h 1903976"/>
              <a:gd name="connsiteX2" fmla="*/ 0 w 876805"/>
              <a:gd name="connsiteY2" fmla="*/ 1903977 h 1903976"/>
              <a:gd name="connsiteX3" fmla="*/ 876805 w 876805"/>
              <a:gd name="connsiteY3" fmla="*/ 1903977 h 1903976"/>
            </a:gdLst>
            <a:ahLst/>
            <a:cxnLst>
              <a:cxn ang="0">
                <a:pos x="connsiteX0" y="connsiteY0"/>
              </a:cxn>
              <a:cxn ang="0">
                <a:pos x="connsiteX1" y="connsiteY1"/>
              </a:cxn>
              <a:cxn ang="0">
                <a:pos x="connsiteX2" y="connsiteY2"/>
              </a:cxn>
              <a:cxn ang="0">
                <a:pos x="connsiteX3" y="connsiteY3"/>
              </a:cxn>
            </a:cxnLst>
            <a:rect l="l" t="t" r="r" b="b"/>
            <a:pathLst>
              <a:path w="876805" h="1903976">
                <a:moveTo>
                  <a:pt x="876805" y="0"/>
                </a:moveTo>
                <a:lnTo>
                  <a:pt x="0" y="0"/>
                </a:lnTo>
                <a:lnTo>
                  <a:pt x="0" y="1903977"/>
                </a:lnTo>
                <a:lnTo>
                  <a:pt x="876805" y="1903977"/>
                </a:lnTo>
                <a:close/>
              </a:path>
            </a:pathLst>
          </a:custGeom>
          <a:solidFill>
            <a:schemeClr val="bg1"/>
          </a:solidFill>
          <a:ln w="9797"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203CF772-7803-504C-8BD7-41CDCDB3E4E6}"/>
              </a:ext>
            </a:extLst>
          </p:cNvPr>
          <p:cNvSpPr/>
          <p:nvPr/>
        </p:nvSpPr>
        <p:spPr>
          <a:xfrm>
            <a:off x="946936" y="3102296"/>
            <a:ext cx="925143" cy="998051"/>
          </a:xfrm>
          <a:custGeom>
            <a:avLst/>
            <a:gdLst>
              <a:gd name="connsiteX0" fmla="*/ 0 w 4459248"/>
              <a:gd name="connsiteY0" fmla="*/ 5185800 h 5235814"/>
              <a:gd name="connsiteX1" fmla="*/ 776620 w 4459248"/>
              <a:gd name="connsiteY1" fmla="*/ 2730734 h 5235814"/>
              <a:gd name="connsiteX2" fmla="*/ 2379922 w 4459248"/>
              <a:gd name="connsiteY2" fmla="*/ 2129474 h 5235814"/>
              <a:gd name="connsiteX3" fmla="*/ 3081378 w 4459248"/>
              <a:gd name="connsiteY3" fmla="*/ 726523 h 5235814"/>
              <a:gd name="connsiteX4" fmla="*/ 4008315 w 4459248"/>
              <a:gd name="connsiteY4" fmla="*/ 175355 h 5235814"/>
              <a:gd name="connsiteX5" fmla="*/ 3807895 w 4459248"/>
              <a:gd name="connsiteY5" fmla="*/ 175355 h 5235814"/>
              <a:gd name="connsiteX6" fmla="*/ 3782824 w 4459248"/>
              <a:gd name="connsiteY6" fmla="*/ 25067 h 5235814"/>
              <a:gd name="connsiteX7" fmla="*/ 4459248 w 4459248"/>
              <a:gd name="connsiteY7" fmla="*/ 0 h 5235814"/>
              <a:gd name="connsiteX8" fmla="*/ 4133572 w 4459248"/>
              <a:gd name="connsiteY8" fmla="*/ 576190 h 5235814"/>
              <a:gd name="connsiteX9" fmla="*/ 3983244 w 4459248"/>
              <a:gd name="connsiteY9" fmla="*/ 501027 h 5235814"/>
              <a:gd name="connsiteX10" fmla="*/ 4108500 w 4459248"/>
              <a:gd name="connsiteY10" fmla="*/ 300607 h 5235814"/>
              <a:gd name="connsiteX11" fmla="*/ 3206625 w 4459248"/>
              <a:gd name="connsiteY11" fmla="*/ 826704 h 5235814"/>
              <a:gd name="connsiteX12" fmla="*/ 2505169 w 4459248"/>
              <a:gd name="connsiteY12" fmla="*/ 2254642 h 5235814"/>
              <a:gd name="connsiteX13" fmla="*/ 901866 w 4459248"/>
              <a:gd name="connsiteY13" fmla="*/ 2855893 h 5235814"/>
              <a:gd name="connsiteX14" fmla="*/ 150282 w 4459248"/>
              <a:gd name="connsiteY14" fmla="*/ 5235815 h 52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9248" h="5235814">
                <a:moveTo>
                  <a:pt x="0" y="5185800"/>
                </a:moveTo>
                <a:lnTo>
                  <a:pt x="776620" y="2730734"/>
                </a:lnTo>
                <a:lnTo>
                  <a:pt x="2379922" y="2129474"/>
                </a:lnTo>
                <a:lnTo>
                  <a:pt x="3081378" y="726523"/>
                </a:lnTo>
                <a:lnTo>
                  <a:pt x="4008315" y="175355"/>
                </a:lnTo>
                <a:lnTo>
                  <a:pt x="3807895" y="175355"/>
                </a:lnTo>
                <a:lnTo>
                  <a:pt x="3782824" y="25067"/>
                </a:lnTo>
                <a:lnTo>
                  <a:pt x="4459248" y="0"/>
                </a:lnTo>
                <a:lnTo>
                  <a:pt x="4133572" y="576190"/>
                </a:lnTo>
                <a:lnTo>
                  <a:pt x="3983244" y="501027"/>
                </a:lnTo>
                <a:lnTo>
                  <a:pt x="4108500" y="300607"/>
                </a:lnTo>
                <a:lnTo>
                  <a:pt x="3206625" y="826704"/>
                </a:lnTo>
                <a:lnTo>
                  <a:pt x="2505169" y="2254642"/>
                </a:lnTo>
                <a:lnTo>
                  <a:pt x="901866" y="2855893"/>
                </a:lnTo>
                <a:lnTo>
                  <a:pt x="150282" y="5235815"/>
                </a:lnTo>
                <a:close/>
              </a:path>
            </a:pathLst>
          </a:custGeom>
          <a:solidFill>
            <a:srgbClr val="ECD169"/>
          </a:solidFill>
          <a:ln w="9797" cap="flat">
            <a:noFill/>
            <a:prstDash val="solid"/>
            <a:miter/>
          </a:ln>
        </p:spPr>
        <p:txBody>
          <a:bodyPr rtlCol="0" anchor="ctr"/>
          <a:lstStyle/>
          <a:p>
            <a:endParaRPr lang="en-RO"/>
          </a:p>
        </p:txBody>
      </p:sp>
      <p:sp>
        <p:nvSpPr>
          <p:cNvPr id="123" name="Freeform: Shape 453">
            <a:extLst>
              <a:ext uri="{FF2B5EF4-FFF2-40B4-BE49-F238E27FC236}">
                <a16:creationId xmlns:a16="http://schemas.microsoft.com/office/drawing/2014/main" id="{3F016BB0-69E8-9C4A-905F-7241BC787CC5}"/>
              </a:ext>
            </a:extLst>
          </p:cNvPr>
          <p:cNvSpPr/>
          <p:nvPr/>
        </p:nvSpPr>
        <p:spPr>
          <a:xfrm>
            <a:off x="3967902" y="3772198"/>
            <a:ext cx="1010498" cy="493504"/>
          </a:xfrm>
          <a:custGeom>
            <a:avLst/>
            <a:gdLst>
              <a:gd name="connsiteX0" fmla="*/ 618115 w 4156554"/>
              <a:gd name="connsiteY0" fmla="*/ 1926668 h 1926668"/>
              <a:gd name="connsiteX1" fmla="*/ 590144 w 4156554"/>
              <a:gd name="connsiteY1" fmla="*/ 1921084 h 1926668"/>
              <a:gd name="connsiteX2" fmla="*/ 517351 w 4156554"/>
              <a:gd name="connsiteY2" fmla="*/ 1865094 h 1926668"/>
              <a:gd name="connsiteX3" fmla="*/ 13484 w 4156554"/>
              <a:gd name="connsiteY3" fmla="*/ 890964 h 1926668"/>
              <a:gd name="connsiteX4" fmla="*/ 52673 w 4156554"/>
              <a:gd name="connsiteY4" fmla="*/ 745427 h 1926668"/>
              <a:gd name="connsiteX5" fmla="*/ 1144368 w 4156554"/>
              <a:gd name="connsiteY5" fmla="*/ 62419 h 1926668"/>
              <a:gd name="connsiteX6" fmla="*/ 1385084 w 4156554"/>
              <a:gd name="connsiteY6" fmla="*/ 844 h 1926668"/>
              <a:gd name="connsiteX7" fmla="*/ 2493533 w 4156554"/>
              <a:gd name="connsiteY7" fmla="*/ 28815 h 1926668"/>
              <a:gd name="connsiteX8" fmla="*/ 2829428 w 4156554"/>
              <a:gd name="connsiteY8" fmla="*/ 359126 h 1926668"/>
              <a:gd name="connsiteX9" fmla="*/ 2521504 w 4156554"/>
              <a:gd name="connsiteY9" fmla="*/ 717407 h 1926668"/>
              <a:gd name="connsiteX10" fmla="*/ 2124034 w 4156554"/>
              <a:gd name="connsiteY10" fmla="*/ 762180 h 1926668"/>
              <a:gd name="connsiteX11" fmla="*/ 2068043 w 4156554"/>
              <a:gd name="connsiteY11" fmla="*/ 801369 h 1926668"/>
              <a:gd name="connsiteX12" fmla="*/ 2068043 w 4156554"/>
              <a:gd name="connsiteY12" fmla="*/ 868538 h 1926668"/>
              <a:gd name="connsiteX13" fmla="*/ 2135212 w 4156554"/>
              <a:gd name="connsiteY13" fmla="*/ 907727 h 1926668"/>
              <a:gd name="connsiteX14" fmla="*/ 2779031 w 4156554"/>
              <a:gd name="connsiteY14" fmla="*/ 935697 h 1926668"/>
              <a:gd name="connsiteX15" fmla="*/ 3601991 w 4156554"/>
              <a:gd name="connsiteY15" fmla="*/ 370255 h 1926668"/>
              <a:gd name="connsiteX16" fmla="*/ 4089056 w 4156554"/>
              <a:gd name="connsiteY16" fmla="*/ 459850 h 1926668"/>
              <a:gd name="connsiteX17" fmla="*/ 4094641 w 4156554"/>
              <a:gd name="connsiteY17" fmla="*/ 465434 h 1926668"/>
              <a:gd name="connsiteX18" fmla="*/ 4016264 w 4156554"/>
              <a:gd name="connsiteY18" fmla="*/ 941282 h 1926668"/>
              <a:gd name="connsiteX19" fmla="*/ 3008530 w 4156554"/>
              <a:gd name="connsiteY19" fmla="*/ 1663557 h 1926668"/>
              <a:gd name="connsiteX20" fmla="*/ 2560653 w 4156554"/>
              <a:gd name="connsiteY20" fmla="*/ 1769905 h 1926668"/>
              <a:gd name="connsiteX21" fmla="*/ 1301035 w 4156554"/>
              <a:gd name="connsiteY21" fmla="*/ 1579546 h 1926668"/>
              <a:gd name="connsiteX22" fmla="*/ 1054685 w 4156554"/>
              <a:gd name="connsiteY22" fmla="*/ 1641121 h 1926668"/>
              <a:gd name="connsiteX23" fmla="*/ 685186 w 4156554"/>
              <a:gd name="connsiteY23" fmla="*/ 1909867 h 1926668"/>
              <a:gd name="connsiteX24" fmla="*/ 618017 w 4156554"/>
              <a:gd name="connsiteY24" fmla="*/ 1926659 h 1926668"/>
              <a:gd name="connsiteX25" fmla="*/ 265418 w 4156554"/>
              <a:gd name="connsiteY25" fmla="*/ 879746 h 1926668"/>
              <a:gd name="connsiteX26" fmla="*/ 662888 w 4156554"/>
              <a:gd name="connsiteY26" fmla="*/ 1646716 h 1926668"/>
              <a:gd name="connsiteX27" fmla="*/ 925990 w 4156554"/>
              <a:gd name="connsiteY27" fmla="*/ 1456357 h 1926668"/>
              <a:gd name="connsiteX28" fmla="*/ 1334678 w 4156554"/>
              <a:gd name="connsiteY28" fmla="*/ 1355593 h 1926668"/>
              <a:gd name="connsiteX29" fmla="*/ 2594297 w 4156554"/>
              <a:gd name="connsiteY29" fmla="*/ 1545952 h 1926668"/>
              <a:gd name="connsiteX30" fmla="*/ 2879834 w 4156554"/>
              <a:gd name="connsiteY30" fmla="*/ 1478783 h 1926668"/>
              <a:gd name="connsiteX31" fmla="*/ 3881984 w 4156554"/>
              <a:gd name="connsiteY31" fmla="*/ 762180 h 1926668"/>
              <a:gd name="connsiteX32" fmla="*/ 3909955 w 4156554"/>
              <a:gd name="connsiteY32" fmla="*/ 594198 h 1926668"/>
              <a:gd name="connsiteX33" fmla="*/ 3904370 w 4156554"/>
              <a:gd name="connsiteY33" fmla="*/ 588614 h 1926668"/>
              <a:gd name="connsiteX34" fmla="*/ 3730814 w 4156554"/>
              <a:gd name="connsiteY34" fmla="*/ 555010 h 1926668"/>
              <a:gd name="connsiteX35" fmla="*/ 2874328 w 4156554"/>
              <a:gd name="connsiteY35" fmla="*/ 1148423 h 1926668"/>
              <a:gd name="connsiteX36" fmla="*/ 2807169 w 4156554"/>
              <a:gd name="connsiteY36" fmla="*/ 1170819 h 1926668"/>
              <a:gd name="connsiteX37" fmla="*/ 2124161 w 4156554"/>
              <a:gd name="connsiteY37" fmla="*/ 1142838 h 1926668"/>
              <a:gd name="connsiteX38" fmla="*/ 1866643 w 4156554"/>
              <a:gd name="connsiteY38" fmla="*/ 980500 h 1926668"/>
              <a:gd name="connsiteX39" fmla="*/ 1872228 w 4156554"/>
              <a:gd name="connsiteY39" fmla="*/ 706180 h 1926668"/>
              <a:gd name="connsiteX40" fmla="*/ 2101775 w 4156554"/>
              <a:gd name="connsiteY40" fmla="*/ 549425 h 1926668"/>
              <a:gd name="connsiteX41" fmla="*/ 2499245 w 4156554"/>
              <a:gd name="connsiteY41" fmla="*/ 504653 h 1926668"/>
              <a:gd name="connsiteX42" fmla="*/ 2605593 w 4156554"/>
              <a:gd name="connsiteY42" fmla="*/ 375869 h 1926668"/>
              <a:gd name="connsiteX43" fmla="*/ 2488027 w 4156554"/>
              <a:gd name="connsiteY43" fmla="*/ 258303 h 1926668"/>
              <a:gd name="connsiteX44" fmla="*/ 1373994 w 4156554"/>
              <a:gd name="connsiteY44" fmla="*/ 230323 h 1926668"/>
              <a:gd name="connsiteX45" fmla="*/ 1262013 w 4156554"/>
              <a:gd name="connsiteY45" fmla="*/ 258303 h 19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56554" h="1926668">
                <a:moveTo>
                  <a:pt x="618115" y="1926668"/>
                </a:moveTo>
                <a:cubicBezTo>
                  <a:pt x="606897" y="1926668"/>
                  <a:pt x="601313" y="1926668"/>
                  <a:pt x="590144" y="1921084"/>
                </a:cubicBezTo>
                <a:cubicBezTo>
                  <a:pt x="556540" y="1915490"/>
                  <a:pt x="534153" y="1893104"/>
                  <a:pt x="517351" y="1865094"/>
                </a:cubicBezTo>
                <a:lnTo>
                  <a:pt x="13484" y="890964"/>
                </a:lnTo>
                <a:cubicBezTo>
                  <a:pt x="-14496" y="840557"/>
                  <a:pt x="2266" y="773398"/>
                  <a:pt x="52673" y="745427"/>
                </a:cubicBezTo>
                <a:lnTo>
                  <a:pt x="1144368" y="62419"/>
                </a:lnTo>
                <a:cubicBezTo>
                  <a:pt x="1217151" y="17646"/>
                  <a:pt x="1301123" y="-4750"/>
                  <a:pt x="1385084" y="844"/>
                </a:cubicBezTo>
                <a:lnTo>
                  <a:pt x="2493533" y="28815"/>
                </a:lnTo>
                <a:cubicBezTo>
                  <a:pt x="2672674" y="34409"/>
                  <a:pt x="2823844" y="179985"/>
                  <a:pt x="2829428" y="359126"/>
                </a:cubicBezTo>
                <a:cubicBezTo>
                  <a:pt x="2835013" y="538267"/>
                  <a:pt x="2700644" y="700605"/>
                  <a:pt x="2521504" y="717407"/>
                </a:cubicBezTo>
                <a:lnTo>
                  <a:pt x="2124034" y="762180"/>
                </a:lnTo>
                <a:cubicBezTo>
                  <a:pt x="2090430" y="767774"/>
                  <a:pt x="2073627" y="790161"/>
                  <a:pt x="2068043" y="801369"/>
                </a:cubicBezTo>
                <a:cubicBezTo>
                  <a:pt x="2062459" y="812587"/>
                  <a:pt x="2051241" y="840557"/>
                  <a:pt x="2068043" y="868538"/>
                </a:cubicBezTo>
                <a:cubicBezTo>
                  <a:pt x="2079261" y="890925"/>
                  <a:pt x="2107232" y="907727"/>
                  <a:pt x="2135212" y="907727"/>
                </a:cubicBezTo>
                <a:lnTo>
                  <a:pt x="2779031" y="935697"/>
                </a:lnTo>
                <a:cubicBezTo>
                  <a:pt x="2896597" y="851736"/>
                  <a:pt x="3338880" y="549396"/>
                  <a:pt x="3601991" y="370255"/>
                </a:cubicBezTo>
                <a:cubicBezTo>
                  <a:pt x="3758736" y="263917"/>
                  <a:pt x="3977075" y="303096"/>
                  <a:pt x="4089056" y="459850"/>
                </a:cubicBezTo>
                <a:lnTo>
                  <a:pt x="4094641" y="465434"/>
                </a:lnTo>
                <a:cubicBezTo>
                  <a:pt x="4200989" y="622189"/>
                  <a:pt x="4167434" y="834934"/>
                  <a:pt x="4016264" y="941282"/>
                </a:cubicBezTo>
                <a:lnTo>
                  <a:pt x="3008530" y="1663557"/>
                </a:lnTo>
                <a:cubicBezTo>
                  <a:pt x="2879746" y="1758736"/>
                  <a:pt x="2717407" y="1797924"/>
                  <a:pt x="2560653" y="1769905"/>
                </a:cubicBezTo>
                <a:lnTo>
                  <a:pt x="1301035" y="1579546"/>
                </a:lnTo>
                <a:cubicBezTo>
                  <a:pt x="1211440" y="1568338"/>
                  <a:pt x="1127478" y="1585140"/>
                  <a:pt x="1054685" y="1641121"/>
                </a:cubicBezTo>
                <a:lnTo>
                  <a:pt x="685186" y="1909867"/>
                </a:lnTo>
                <a:cubicBezTo>
                  <a:pt x="662839" y="1921074"/>
                  <a:pt x="640443" y="1926659"/>
                  <a:pt x="618017" y="1926659"/>
                </a:cubicBezTo>
                <a:close/>
                <a:moveTo>
                  <a:pt x="265418" y="879746"/>
                </a:moveTo>
                <a:lnTo>
                  <a:pt x="662888" y="1646716"/>
                </a:lnTo>
                <a:lnTo>
                  <a:pt x="925990" y="1456357"/>
                </a:lnTo>
                <a:cubicBezTo>
                  <a:pt x="1043556" y="1372395"/>
                  <a:pt x="1189092" y="1333207"/>
                  <a:pt x="1334678" y="1355593"/>
                </a:cubicBezTo>
                <a:lnTo>
                  <a:pt x="2594297" y="1545952"/>
                </a:lnTo>
                <a:cubicBezTo>
                  <a:pt x="2695060" y="1562754"/>
                  <a:pt x="2795824" y="1534734"/>
                  <a:pt x="2879834" y="1478783"/>
                </a:cubicBezTo>
                <a:lnTo>
                  <a:pt x="3881984" y="762180"/>
                </a:lnTo>
                <a:cubicBezTo>
                  <a:pt x="3937974" y="722992"/>
                  <a:pt x="3949143" y="650199"/>
                  <a:pt x="3909955" y="594198"/>
                </a:cubicBezTo>
                <a:lnTo>
                  <a:pt x="3904370" y="588614"/>
                </a:lnTo>
                <a:cubicBezTo>
                  <a:pt x="3865182" y="532623"/>
                  <a:pt x="3786805" y="515821"/>
                  <a:pt x="3730814" y="555010"/>
                </a:cubicBezTo>
                <a:cubicBezTo>
                  <a:pt x="3428553" y="773339"/>
                  <a:pt x="2874328" y="1148423"/>
                  <a:pt x="2874328" y="1148423"/>
                </a:cubicBezTo>
                <a:cubicBezTo>
                  <a:pt x="2851942" y="1159641"/>
                  <a:pt x="2829555" y="1170819"/>
                  <a:pt x="2807169" y="1170819"/>
                </a:cubicBezTo>
                <a:lnTo>
                  <a:pt x="2124161" y="1142838"/>
                </a:lnTo>
                <a:cubicBezTo>
                  <a:pt x="2017813" y="1137254"/>
                  <a:pt x="1917000" y="1075679"/>
                  <a:pt x="1866643" y="980500"/>
                </a:cubicBezTo>
                <a:cubicBezTo>
                  <a:pt x="1821860" y="890915"/>
                  <a:pt x="1827455" y="790141"/>
                  <a:pt x="1872228" y="706180"/>
                </a:cubicBezTo>
                <a:cubicBezTo>
                  <a:pt x="1917000" y="622218"/>
                  <a:pt x="2006595" y="560643"/>
                  <a:pt x="2101775" y="549425"/>
                </a:cubicBezTo>
                <a:lnTo>
                  <a:pt x="2499245" y="504653"/>
                </a:lnTo>
                <a:cubicBezTo>
                  <a:pt x="2560820" y="499068"/>
                  <a:pt x="2611226" y="443078"/>
                  <a:pt x="2605593" y="375869"/>
                </a:cubicBezTo>
                <a:cubicBezTo>
                  <a:pt x="2600008" y="314294"/>
                  <a:pt x="2549602" y="263888"/>
                  <a:pt x="2488027" y="258303"/>
                </a:cubicBezTo>
                <a:lnTo>
                  <a:pt x="1373994" y="230323"/>
                </a:lnTo>
                <a:cubicBezTo>
                  <a:pt x="1329221" y="230323"/>
                  <a:pt x="1295617" y="235917"/>
                  <a:pt x="1262013" y="258303"/>
                </a:cubicBezTo>
                <a:close/>
              </a:path>
            </a:pathLst>
          </a:custGeom>
          <a:solidFill>
            <a:schemeClr val="bg1"/>
          </a:solidFill>
          <a:ln w="9797" cap="flat">
            <a:noFill/>
            <a:prstDash val="solid"/>
            <a:miter/>
          </a:ln>
        </p:spPr>
        <p:txBody>
          <a:bodyPr rtlCol="0" anchor="ctr"/>
          <a:lstStyle/>
          <a:p>
            <a:endParaRPr lang="en-US"/>
          </a:p>
        </p:txBody>
      </p:sp>
      <p:sp>
        <p:nvSpPr>
          <p:cNvPr id="130" name="Freeform: Shape 602">
            <a:extLst>
              <a:ext uri="{FF2B5EF4-FFF2-40B4-BE49-F238E27FC236}">
                <a16:creationId xmlns:a16="http://schemas.microsoft.com/office/drawing/2014/main" id="{7233E352-CF3C-8940-AFAD-B8D4464C4C5D}"/>
              </a:ext>
            </a:extLst>
          </p:cNvPr>
          <p:cNvSpPr/>
          <p:nvPr/>
        </p:nvSpPr>
        <p:spPr>
          <a:xfrm>
            <a:off x="4363070" y="3126855"/>
            <a:ext cx="323390" cy="482280"/>
          </a:xfrm>
          <a:custGeom>
            <a:avLst/>
            <a:gdLst>
              <a:gd name="connsiteX0" fmla="*/ 726593 w 1278068"/>
              <a:gd name="connsiteY0" fmla="*/ 1058895 h 2441487"/>
              <a:gd name="connsiteX1" fmla="*/ 551009 w 1278068"/>
              <a:gd name="connsiteY1" fmla="*/ 1058895 h 2441487"/>
              <a:gd name="connsiteX2" fmla="*/ 320580 w 1278068"/>
              <a:gd name="connsiteY2" fmla="*/ 806501 h 2441487"/>
              <a:gd name="connsiteX3" fmla="*/ 561991 w 1278068"/>
              <a:gd name="connsiteY3" fmla="*/ 598008 h 2441487"/>
              <a:gd name="connsiteX4" fmla="*/ 764978 w 1278068"/>
              <a:gd name="connsiteY4" fmla="*/ 598008 h 2441487"/>
              <a:gd name="connsiteX5" fmla="*/ 924064 w 1278068"/>
              <a:gd name="connsiteY5" fmla="*/ 724185 h 2441487"/>
              <a:gd name="connsiteX6" fmla="*/ 967956 w 1278068"/>
              <a:gd name="connsiteY6" fmla="*/ 757094 h 2441487"/>
              <a:gd name="connsiteX7" fmla="*/ 1203851 w 1278068"/>
              <a:gd name="connsiteY7" fmla="*/ 757094 h 2441487"/>
              <a:gd name="connsiteX8" fmla="*/ 1247752 w 1278068"/>
              <a:gd name="connsiteY8" fmla="*/ 707726 h 2441487"/>
              <a:gd name="connsiteX9" fmla="*/ 797848 w 1278068"/>
              <a:gd name="connsiteY9" fmla="*/ 274320 h 2441487"/>
              <a:gd name="connsiteX10" fmla="*/ 797848 w 1278068"/>
              <a:gd name="connsiteY10" fmla="*/ 43891 h 2441487"/>
              <a:gd name="connsiteX11" fmla="*/ 753957 w 1278068"/>
              <a:gd name="connsiteY11" fmla="*/ 0 h 2441487"/>
              <a:gd name="connsiteX12" fmla="*/ 523528 w 1278068"/>
              <a:gd name="connsiteY12" fmla="*/ 0 h 2441487"/>
              <a:gd name="connsiteX13" fmla="*/ 479627 w 1278068"/>
              <a:gd name="connsiteY13" fmla="*/ 43891 h 2441487"/>
              <a:gd name="connsiteX14" fmla="*/ 479627 w 1278068"/>
              <a:gd name="connsiteY14" fmla="*/ 279787 h 2441487"/>
              <a:gd name="connsiteX15" fmla="*/ 2320 w 1278068"/>
              <a:gd name="connsiteY15" fmla="*/ 883310 h 2441487"/>
              <a:gd name="connsiteX16" fmla="*/ 578402 w 1278068"/>
              <a:gd name="connsiteY16" fmla="*/ 1382583 h 2441487"/>
              <a:gd name="connsiteX17" fmla="*/ 726544 w 1278068"/>
              <a:gd name="connsiteY17" fmla="*/ 1382583 h 2441487"/>
              <a:gd name="connsiteX18" fmla="*/ 956973 w 1278068"/>
              <a:gd name="connsiteY18" fmla="*/ 1634977 h 2441487"/>
              <a:gd name="connsiteX19" fmla="*/ 715562 w 1278068"/>
              <a:gd name="connsiteY19" fmla="*/ 1843470 h 2441487"/>
              <a:gd name="connsiteX20" fmla="*/ 512575 w 1278068"/>
              <a:gd name="connsiteY20" fmla="*/ 1843470 h 2441487"/>
              <a:gd name="connsiteX21" fmla="*/ 353489 w 1278068"/>
              <a:gd name="connsiteY21" fmla="*/ 1717292 h 2441487"/>
              <a:gd name="connsiteX22" fmla="*/ 309597 w 1278068"/>
              <a:gd name="connsiteY22" fmla="*/ 1684384 h 2441487"/>
              <a:gd name="connsiteX23" fmla="*/ 73702 w 1278068"/>
              <a:gd name="connsiteY23" fmla="*/ 1684384 h 2441487"/>
              <a:gd name="connsiteX24" fmla="*/ 29801 w 1278068"/>
              <a:gd name="connsiteY24" fmla="*/ 1733752 h 2441487"/>
              <a:gd name="connsiteX25" fmla="*/ 479705 w 1278068"/>
              <a:gd name="connsiteY25" fmla="*/ 2167158 h 2441487"/>
              <a:gd name="connsiteX26" fmla="*/ 479705 w 1278068"/>
              <a:gd name="connsiteY26" fmla="*/ 2397586 h 2441487"/>
              <a:gd name="connsiteX27" fmla="*/ 523606 w 1278068"/>
              <a:gd name="connsiteY27" fmla="*/ 2441487 h 2441487"/>
              <a:gd name="connsiteX28" fmla="*/ 754025 w 1278068"/>
              <a:gd name="connsiteY28" fmla="*/ 2441487 h 2441487"/>
              <a:gd name="connsiteX29" fmla="*/ 797926 w 1278068"/>
              <a:gd name="connsiteY29" fmla="*/ 2397586 h 2441487"/>
              <a:gd name="connsiteX30" fmla="*/ 797926 w 1278068"/>
              <a:gd name="connsiteY30" fmla="*/ 2161691 h 2441487"/>
              <a:gd name="connsiteX31" fmla="*/ 1275233 w 1278068"/>
              <a:gd name="connsiteY31" fmla="*/ 1673401 h 2441487"/>
              <a:gd name="connsiteX32" fmla="*/ 726593 w 1278068"/>
              <a:gd name="connsiteY32" fmla="*/ 1058895 h 24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068" h="2441487">
                <a:moveTo>
                  <a:pt x="726593" y="1058895"/>
                </a:moveTo>
                <a:lnTo>
                  <a:pt x="551009" y="1058895"/>
                </a:lnTo>
                <a:cubicBezTo>
                  <a:pt x="413849" y="1058895"/>
                  <a:pt x="309597" y="943661"/>
                  <a:pt x="320580" y="806501"/>
                </a:cubicBezTo>
                <a:cubicBezTo>
                  <a:pt x="331563" y="685800"/>
                  <a:pt x="441281" y="598008"/>
                  <a:pt x="561991" y="598008"/>
                </a:cubicBezTo>
                <a:lnTo>
                  <a:pt x="764978" y="598008"/>
                </a:lnTo>
                <a:cubicBezTo>
                  <a:pt x="841788" y="598008"/>
                  <a:pt x="907615" y="652891"/>
                  <a:pt x="924064" y="724185"/>
                </a:cubicBezTo>
                <a:cubicBezTo>
                  <a:pt x="929541" y="746111"/>
                  <a:pt x="945990" y="757094"/>
                  <a:pt x="967956" y="757094"/>
                </a:cubicBezTo>
                <a:lnTo>
                  <a:pt x="1203851" y="757094"/>
                </a:lnTo>
                <a:cubicBezTo>
                  <a:pt x="1231293" y="757094"/>
                  <a:pt x="1253229" y="735168"/>
                  <a:pt x="1247752" y="707726"/>
                </a:cubicBezTo>
                <a:cubicBezTo>
                  <a:pt x="1225826" y="471830"/>
                  <a:pt x="1033783" y="290769"/>
                  <a:pt x="797848" y="274320"/>
                </a:cubicBezTo>
                <a:lnTo>
                  <a:pt x="797848" y="43891"/>
                </a:lnTo>
                <a:cubicBezTo>
                  <a:pt x="797848" y="16449"/>
                  <a:pt x="775922" y="0"/>
                  <a:pt x="753957" y="0"/>
                </a:cubicBezTo>
                <a:lnTo>
                  <a:pt x="523528" y="0"/>
                </a:lnTo>
                <a:cubicBezTo>
                  <a:pt x="496086" y="0"/>
                  <a:pt x="479627" y="21926"/>
                  <a:pt x="479627" y="43891"/>
                </a:cubicBezTo>
                <a:lnTo>
                  <a:pt x="479627" y="279787"/>
                </a:lnTo>
                <a:cubicBezTo>
                  <a:pt x="194324" y="318211"/>
                  <a:pt x="-25122" y="581549"/>
                  <a:pt x="2320" y="883310"/>
                </a:cubicBezTo>
                <a:cubicBezTo>
                  <a:pt x="29762" y="1168613"/>
                  <a:pt x="287622" y="1382583"/>
                  <a:pt x="578402" y="1382583"/>
                </a:cubicBezTo>
                <a:lnTo>
                  <a:pt x="726544" y="1382583"/>
                </a:lnTo>
                <a:cubicBezTo>
                  <a:pt x="863704" y="1382583"/>
                  <a:pt x="967956" y="1497817"/>
                  <a:pt x="956973" y="1634977"/>
                </a:cubicBezTo>
                <a:cubicBezTo>
                  <a:pt x="945990" y="1755678"/>
                  <a:pt x="836272" y="1843470"/>
                  <a:pt x="715562" y="1843470"/>
                </a:cubicBezTo>
                <a:lnTo>
                  <a:pt x="512575" y="1843470"/>
                </a:lnTo>
                <a:cubicBezTo>
                  <a:pt x="435765" y="1843470"/>
                  <a:pt x="369938" y="1788596"/>
                  <a:pt x="353489" y="1717292"/>
                </a:cubicBezTo>
                <a:cubicBezTo>
                  <a:pt x="348012" y="1695366"/>
                  <a:pt x="331563" y="1684384"/>
                  <a:pt x="309597" y="1684384"/>
                </a:cubicBezTo>
                <a:lnTo>
                  <a:pt x="73702" y="1684384"/>
                </a:lnTo>
                <a:cubicBezTo>
                  <a:pt x="46260" y="1684384"/>
                  <a:pt x="24324" y="1706310"/>
                  <a:pt x="29801" y="1733752"/>
                </a:cubicBezTo>
                <a:cubicBezTo>
                  <a:pt x="51727" y="1969647"/>
                  <a:pt x="243770" y="2150708"/>
                  <a:pt x="479705" y="2167158"/>
                </a:cubicBezTo>
                <a:lnTo>
                  <a:pt x="479705" y="2397586"/>
                </a:lnTo>
                <a:cubicBezTo>
                  <a:pt x="479705" y="2425028"/>
                  <a:pt x="501631" y="2441487"/>
                  <a:pt x="523606" y="2441487"/>
                </a:cubicBezTo>
                <a:lnTo>
                  <a:pt x="754025" y="2441487"/>
                </a:lnTo>
                <a:cubicBezTo>
                  <a:pt x="781467" y="2441487"/>
                  <a:pt x="797926" y="2419552"/>
                  <a:pt x="797926" y="2397586"/>
                </a:cubicBezTo>
                <a:lnTo>
                  <a:pt x="797926" y="2161691"/>
                </a:lnTo>
                <a:cubicBezTo>
                  <a:pt x="1044804" y="2117790"/>
                  <a:pt x="1247831" y="1925795"/>
                  <a:pt x="1275233" y="1673401"/>
                </a:cubicBezTo>
                <a:cubicBezTo>
                  <a:pt x="1308142" y="1338692"/>
                  <a:pt x="1050281" y="1058895"/>
                  <a:pt x="726593" y="1058895"/>
                </a:cubicBezTo>
                <a:close/>
              </a:path>
            </a:pathLst>
          </a:custGeom>
          <a:solidFill>
            <a:srgbClr val="ECD169"/>
          </a:solidFill>
          <a:ln w="979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ABC5915-9A07-A441-9D18-C17D7F83376E}"/>
              </a:ext>
            </a:extLst>
          </p:cNvPr>
          <p:cNvSpPr/>
          <p:nvPr/>
        </p:nvSpPr>
        <p:spPr>
          <a:xfrm>
            <a:off x="7144067" y="3126899"/>
            <a:ext cx="824166" cy="671819"/>
          </a:xfrm>
          <a:custGeom>
            <a:avLst/>
            <a:gdLst>
              <a:gd name="connsiteX0" fmla="*/ 37472 w 824166"/>
              <a:gd name="connsiteY0" fmla="*/ 393312 h 671819"/>
              <a:gd name="connsiteX1" fmla="*/ 396551 w 824166"/>
              <a:gd name="connsiteY1" fmla="*/ 393312 h 671819"/>
              <a:gd name="connsiteX2" fmla="*/ 436312 w 824166"/>
              <a:gd name="connsiteY2" fmla="*/ 409924 h 671819"/>
              <a:gd name="connsiteX3" fmla="*/ 687158 w 824166"/>
              <a:gd name="connsiteY3" fmla="*/ 660749 h 671819"/>
              <a:gd name="connsiteX4" fmla="*/ 713812 w 824166"/>
              <a:gd name="connsiteY4" fmla="*/ 671819 h 671819"/>
              <a:gd name="connsiteX5" fmla="*/ 716587 w 824166"/>
              <a:gd name="connsiteY5" fmla="*/ 671725 h 671819"/>
              <a:gd name="connsiteX6" fmla="*/ 743430 w 824166"/>
              <a:gd name="connsiteY6" fmla="*/ 657042 h 671819"/>
              <a:gd name="connsiteX7" fmla="*/ 822304 w 824166"/>
              <a:gd name="connsiteY7" fmla="*/ 373022 h 671819"/>
              <a:gd name="connsiteX8" fmla="*/ 692089 w 824166"/>
              <a:gd name="connsiteY8" fmla="*/ 110877 h 671819"/>
              <a:gd name="connsiteX9" fmla="*/ 421114 w 824166"/>
              <a:gd name="connsiteY9" fmla="*/ 151 h 671819"/>
              <a:gd name="connsiteX10" fmla="*/ 144560 w 824166"/>
              <a:gd name="connsiteY10" fmla="*/ 96084 h 671819"/>
              <a:gd name="connsiteX11" fmla="*/ 382 w 824166"/>
              <a:gd name="connsiteY11" fmla="*/ 350824 h 671819"/>
              <a:gd name="connsiteX12" fmla="*/ 8982 w 824166"/>
              <a:gd name="connsiteY12" fmla="*/ 380191 h 671819"/>
              <a:gd name="connsiteX13" fmla="*/ 37448 w 824166"/>
              <a:gd name="connsiteY13" fmla="*/ 393306 h 671819"/>
              <a:gd name="connsiteX14" fmla="*/ 442510 w 824166"/>
              <a:gd name="connsiteY14" fmla="*/ 38629 h 671819"/>
              <a:gd name="connsiteX15" fmla="*/ 674671 w 824166"/>
              <a:gd name="connsiteY15" fmla="*/ 145810 h 671819"/>
              <a:gd name="connsiteX16" fmla="*/ 785076 w 824166"/>
              <a:gd name="connsiteY16" fmla="*/ 376466 h 671819"/>
              <a:gd name="connsiteX17" fmla="*/ 713673 w 824166"/>
              <a:gd name="connsiteY17" fmla="*/ 634296 h 671819"/>
              <a:gd name="connsiteX18" fmla="*/ 462908 w 824166"/>
              <a:gd name="connsiteY18" fmla="*/ 383531 h 671819"/>
              <a:gd name="connsiteX19" fmla="*/ 396561 w 824166"/>
              <a:gd name="connsiteY19" fmla="*/ 355841 h 671819"/>
              <a:gd name="connsiteX20" fmla="*/ 37482 w 824166"/>
              <a:gd name="connsiteY20" fmla="*/ 356327 h 671819"/>
              <a:gd name="connsiteX21" fmla="*/ 177670 w 824166"/>
              <a:gd name="connsiteY21" fmla="*/ 118005 h 671819"/>
              <a:gd name="connsiteX22" fmla="*/ 442504 w 824166"/>
              <a:gd name="connsiteY22" fmla="*/ 38607 h 67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4166" h="671819">
                <a:moveTo>
                  <a:pt x="37472" y="393312"/>
                </a:moveTo>
                <a:lnTo>
                  <a:pt x="396551" y="393312"/>
                </a:lnTo>
                <a:cubicBezTo>
                  <a:pt x="411509" y="393250"/>
                  <a:pt x="425848" y="399247"/>
                  <a:pt x="436312" y="409924"/>
                </a:cubicBezTo>
                <a:lnTo>
                  <a:pt x="687158" y="660749"/>
                </a:lnTo>
                <a:cubicBezTo>
                  <a:pt x="694222" y="667837"/>
                  <a:pt x="703809" y="671819"/>
                  <a:pt x="713812" y="671819"/>
                </a:cubicBezTo>
                <a:cubicBezTo>
                  <a:pt x="714729" y="671819"/>
                  <a:pt x="715686" y="671819"/>
                  <a:pt x="716587" y="671725"/>
                </a:cubicBezTo>
                <a:cubicBezTo>
                  <a:pt x="727248" y="670972"/>
                  <a:pt x="737048" y="665610"/>
                  <a:pt x="743430" y="657042"/>
                </a:cubicBezTo>
                <a:cubicBezTo>
                  <a:pt x="803865" y="575338"/>
                  <a:pt x="831953" y="474185"/>
                  <a:pt x="822304" y="373022"/>
                </a:cubicBezTo>
                <a:cubicBezTo>
                  <a:pt x="812229" y="272708"/>
                  <a:pt x="765938" y="179510"/>
                  <a:pt x="692089" y="110877"/>
                </a:cubicBezTo>
                <a:cubicBezTo>
                  <a:pt x="618240" y="42234"/>
                  <a:pt x="521908" y="2872"/>
                  <a:pt x="421114" y="151"/>
                </a:cubicBezTo>
                <a:cubicBezTo>
                  <a:pt x="320328" y="-2569"/>
                  <a:pt x="222013" y="31533"/>
                  <a:pt x="144560" y="96084"/>
                </a:cubicBezTo>
                <a:cubicBezTo>
                  <a:pt x="67113" y="160635"/>
                  <a:pt x="15858" y="251206"/>
                  <a:pt x="382" y="350824"/>
                </a:cubicBezTo>
                <a:cubicBezTo>
                  <a:pt x="-1155" y="361398"/>
                  <a:pt x="1990" y="372115"/>
                  <a:pt x="8982" y="380191"/>
                </a:cubicBezTo>
                <a:cubicBezTo>
                  <a:pt x="16117" y="388492"/>
                  <a:pt x="26504" y="393274"/>
                  <a:pt x="37448" y="393306"/>
                </a:cubicBezTo>
                <a:close/>
                <a:moveTo>
                  <a:pt x="442510" y="38629"/>
                </a:moveTo>
                <a:cubicBezTo>
                  <a:pt x="530022" y="46225"/>
                  <a:pt x="612135" y="84130"/>
                  <a:pt x="674671" y="145810"/>
                </a:cubicBezTo>
                <a:cubicBezTo>
                  <a:pt x="737215" y="207491"/>
                  <a:pt x="776263" y="289063"/>
                  <a:pt x="785076" y="376466"/>
                </a:cubicBezTo>
                <a:cubicBezTo>
                  <a:pt x="793896" y="468275"/>
                  <a:pt x="768464" y="560100"/>
                  <a:pt x="713673" y="634296"/>
                </a:cubicBezTo>
                <a:lnTo>
                  <a:pt x="462908" y="383531"/>
                </a:lnTo>
                <a:cubicBezTo>
                  <a:pt x="445426" y="365735"/>
                  <a:pt x="421507" y="355747"/>
                  <a:pt x="396561" y="355841"/>
                </a:cubicBezTo>
                <a:lnTo>
                  <a:pt x="37482" y="356327"/>
                </a:lnTo>
                <a:cubicBezTo>
                  <a:pt x="52488" y="262055"/>
                  <a:pt x="102559" y="176926"/>
                  <a:pt x="177670" y="118005"/>
                </a:cubicBezTo>
                <a:cubicBezTo>
                  <a:pt x="252773" y="59084"/>
                  <a:pt x="347380" y="30720"/>
                  <a:pt x="442504" y="38607"/>
                </a:cubicBezTo>
                <a:close/>
              </a:path>
            </a:pathLst>
          </a:custGeom>
          <a:solidFill>
            <a:srgbClr val="ECD169"/>
          </a:solidFill>
          <a:ln w="2000"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21918A9C-AFD5-E946-9091-6D57C0E656B1}"/>
              </a:ext>
            </a:extLst>
          </p:cNvPr>
          <p:cNvSpPr/>
          <p:nvPr/>
        </p:nvSpPr>
        <p:spPr>
          <a:xfrm>
            <a:off x="7144026" y="3557693"/>
            <a:ext cx="671812" cy="693047"/>
          </a:xfrm>
          <a:custGeom>
            <a:avLst/>
            <a:gdLst>
              <a:gd name="connsiteX0" fmla="*/ 131177 w 671812"/>
              <a:gd name="connsiteY0" fmla="*/ 282704 h 693047"/>
              <a:gd name="connsiteX1" fmla="*/ 131177 w 671812"/>
              <a:gd name="connsiteY1" fmla="*/ 365811 h 693047"/>
              <a:gd name="connsiteX2" fmla="*/ 181153 w 671812"/>
              <a:gd name="connsiteY2" fmla="*/ 484602 h 693047"/>
              <a:gd name="connsiteX3" fmla="*/ 241744 w 671812"/>
              <a:gd name="connsiteY3" fmla="*/ 546715 h 693047"/>
              <a:gd name="connsiteX4" fmla="*/ 241744 w 671812"/>
              <a:gd name="connsiteY4" fmla="*/ 546723 h 693047"/>
              <a:gd name="connsiteX5" fmla="*/ 262291 w 671812"/>
              <a:gd name="connsiteY5" fmla="*/ 598455 h 693047"/>
              <a:gd name="connsiteX6" fmla="*/ 262291 w 671812"/>
              <a:gd name="connsiteY6" fmla="*/ 636854 h 693047"/>
              <a:gd name="connsiteX7" fmla="*/ 278754 w 671812"/>
              <a:gd name="connsiteY7" fmla="*/ 676593 h 693047"/>
              <a:gd name="connsiteX8" fmla="*/ 318485 w 671812"/>
              <a:gd name="connsiteY8" fmla="*/ 693048 h 693047"/>
              <a:gd name="connsiteX9" fmla="*/ 543261 w 671812"/>
              <a:gd name="connsiteY9" fmla="*/ 693048 h 693047"/>
              <a:gd name="connsiteX10" fmla="*/ 583000 w 671812"/>
              <a:gd name="connsiteY10" fmla="*/ 676593 h 693047"/>
              <a:gd name="connsiteX11" fmla="*/ 599455 w 671812"/>
              <a:gd name="connsiteY11" fmla="*/ 636854 h 693047"/>
              <a:gd name="connsiteX12" fmla="*/ 599455 w 671812"/>
              <a:gd name="connsiteY12" fmla="*/ 561931 h 693047"/>
              <a:gd name="connsiteX13" fmla="*/ 617792 w 671812"/>
              <a:gd name="connsiteY13" fmla="*/ 470632 h 693047"/>
              <a:gd name="connsiteX14" fmla="*/ 636920 w 671812"/>
              <a:gd name="connsiteY14" fmla="*/ 372199 h 693047"/>
              <a:gd name="connsiteX15" fmla="*/ 636920 w 671812"/>
              <a:gd name="connsiteY15" fmla="*/ 326665 h 693047"/>
              <a:gd name="connsiteX16" fmla="*/ 656457 w 671812"/>
              <a:gd name="connsiteY16" fmla="*/ 313087 h 693047"/>
              <a:gd name="connsiteX17" fmla="*/ 656457 w 671812"/>
              <a:gd name="connsiteY17" fmla="*/ 313079 h 693047"/>
              <a:gd name="connsiteX18" fmla="*/ 671704 w 671812"/>
              <a:gd name="connsiteY18" fmla="*/ 285507 h 693047"/>
              <a:gd name="connsiteX19" fmla="*/ 660895 w 671812"/>
              <a:gd name="connsiteY19" fmla="*/ 256345 h 693047"/>
              <a:gd name="connsiteX20" fmla="*/ 426486 w 671812"/>
              <a:gd name="connsiteY20" fmla="*/ 21936 h 693047"/>
              <a:gd name="connsiteX21" fmla="*/ 373529 w 671812"/>
              <a:gd name="connsiteY21" fmla="*/ 0 h 693047"/>
              <a:gd name="connsiteX22" fmla="*/ 37530 w 671812"/>
              <a:gd name="connsiteY22" fmla="*/ 0 h 693047"/>
              <a:gd name="connsiteX23" fmla="*/ 8971 w 671812"/>
              <a:gd name="connsiteY23" fmla="*/ 13110 h 693047"/>
              <a:gd name="connsiteX24" fmla="*/ 386 w 671812"/>
              <a:gd name="connsiteY24" fmla="*/ 42445 h 693047"/>
              <a:gd name="connsiteX25" fmla="*/ 131189 w 671812"/>
              <a:gd name="connsiteY25" fmla="*/ 282714 h 693047"/>
              <a:gd name="connsiteX26" fmla="*/ 599453 w 671812"/>
              <a:gd name="connsiteY26" fmla="*/ 372201 h 693047"/>
              <a:gd name="connsiteX27" fmla="*/ 582855 w 671812"/>
              <a:gd name="connsiteY27" fmla="*/ 457112 h 693047"/>
              <a:gd name="connsiteX28" fmla="*/ 561993 w 671812"/>
              <a:gd name="connsiteY28" fmla="*/ 561933 h 693047"/>
              <a:gd name="connsiteX29" fmla="*/ 561993 w 671812"/>
              <a:gd name="connsiteY29" fmla="*/ 636856 h 693047"/>
              <a:gd name="connsiteX30" fmla="*/ 556506 w 671812"/>
              <a:gd name="connsiteY30" fmla="*/ 650105 h 693047"/>
              <a:gd name="connsiteX31" fmla="*/ 543257 w 671812"/>
              <a:gd name="connsiteY31" fmla="*/ 655584 h 693047"/>
              <a:gd name="connsiteX32" fmla="*/ 318481 w 671812"/>
              <a:gd name="connsiteY32" fmla="*/ 655584 h 693047"/>
              <a:gd name="connsiteX33" fmla="*/ 299753 w 671812"/>
              <a:gd name="connsiteY33" fmla="*/ 636856 h 693047"/>
              <a:gd name="connsiteX34" fmla="*/ 299753 w 671812"/>
              <a:gd name="connsiteY34" fmla="*/ 598457 h 693047"/>
              <a:gd name="connsiteX35" fmla="*/ 268904 w 671812"/>
              <a:gd name="connsiteY35" fmla="*/ 520894 h 693047"/>
              <a:gd name="connsiteX36" fmla="*/ 207763 w 671812"/>
              <a:gd name="connsiteY36" fmla="*/ 458255 h 693047"/>
              <a:gd name="connsiteX37" fmla="*/ 168636 w 671812"/>
              <a:gd name="connsiteY37" fmla="*/ 365812 h 693047"/>
              <a:gd name="connsiteX38" fmla="*/ 168636 w 671812"/>
              <a:gd name="connsiteY38" fmla="*/ 159200 h 693047"/>
              <a:gd name="connsiteX39" fmla="*/ 195011 w 671812"/>
              <a:gd name="connsiteY39" fmla="*/ 131103 h 693047"/>
              <a:gd name="connsiteX40" fmla="*/ 214617 w 671812"/>
              <a:gd name="connsiteY40" fmla="*/ 138599 h 693047"/>
              <a:gd name="connsiteX41" fmla="*/ 224832 w 671812"/>
              <a:gd name="connsiteY41" fmla="*/ 162194 h 693047"/>
              <a:gd name="connsiteX42" fmla="*/ 224832 w 671812"/>
              <a:gd name="connsiteY42" fmla="*/ 324576 h 693047"/>
              <a:gd name="connsiteX43" fmla="*/ 230853 w 671812"/>
              <a:gd name="connsiteY43" fmla="*/ 345099 h 693047"/>
              <a:gd name="connsiteX44" fmla="*/ 247119 w 671812"/>
              <a:gd name="connsiteY44" fmla="*/ 358991 h 693047"/>
              <a:gd name="connsiteX45" fmla="*/ 424457 w 671812"/>
              <a:gd name="connsiteY45" fmla="*/ 392669 h 693047"/>
              <a:gd name="connsiteX46" fmla="*/ 599451 w 671812"/>
              <a:gd name="connsiteY46" fmla="*/ 348384 h 693047"/>
              <a:gd name="connsiteX47" fmla="*/ 373513 w 671812"/>
              <a:gd name="connsiteY47" fmla="*/ 37446 h 693047"/>
              <a:gd name="connsiteX48" fmla="*/ 399980 w 671812"/>
              <a:gd name="connsiteY48" fmla="*/ 48405 h 693047"/>
              <a:gd name="connsiteX49" fmla="*/ 634128 w 671812"/>
              <a:gd name="connsiteY49" fmla="*/ 282955 h 693047"/>
              <a:gd name="connsiteX50" fmla="*/ 608618 w 671812"/>
              <a:gd name="connsiteY50" fmla="*/ 300210 h 693047"/>
              <a:gd name="connsiteX51" fmla="*/ 608076 w 671812"/>
              <a:gd name="connsiteY51" fmla="*/ 300547 h 693047"/>
              <a:gd name="connsiteX52" fmla="*/ 608070 w 671812"/>
              <a:gd name="connsiteY52" fmla="*/ 300547 h 693047"/>
              <a:gd name="connsiteX53" fmla="*/ 438094 w 671812"/>
              <a:gd name="connsiteY53" fmla="*/ 354467 h 693047"/>
              <a:gd name="connsiteX54" fmla="*/ 262291 w 671812"/>
              <a:gd name="connsiteY54" fmla="*/ 324574 h 693047"/>
              <a:gd name="connsiteX55" fmla="*/ 262291 w 671812"/>
              <a:gd name="connsiteY55" fmla="*/ 162194 h 693047"/>
              <a:gd name="connsiteX56" fmla="*/ 240301 w 671812"/>
              <a:gd name="connsiteY56" fmla="*/ 111379 h 693047"/>
              <a:gd name="connsiteX57" fmla="*/ 196526 w 671812"/>
              <a:gd name="connsiteY57" fmla="*/ 93637 h 693047"/>
              <a:gd name="connsiteX58" fmla="*/ 192777 w 671812"/>
              <a:gd name="connsiteY58" fmla="*/ 93746 h 693047"/>
              <a:gd name="connsiteX59" fmla="*/ 192785 w 671812"/>
              <a:gd name="connsiteY59" fmla="*/ 93754 h 693047"/>
              <a:gd name="connsiteX60" fmla="*/ 148994 w 671812"/>
              <a:gd name="connsiteY60" fmla="*/ 114255 h 693047"/>
              <a:gd name="connsiteX61" fmla="*/ 131175 w 671812"/>
              <a:gd name="connsiteY61" fmla="*/ 159200 h 693047"/>
              <a:gd name="connsiteX62" fmla="*/ 131175 w 671812"/>
              <a:gd name="connsiteY62" fmla="*/ 229458 h 693047"/>
              <a:gd name="connsiteX63" fmla="*/ 37516 w 671812"/>
              <a:gd name="connsiteY63" fmla="*/ 37444 h 69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71812" h="693047">
                <a:moveTo>
                  <a:pt x="131177" y="282704"/>
                </a:moveTo>
                <a:lnTo>
                  <a:pt x="131177" y="365811"/>
                </a:lnTo>
                <a:cubicBezTo>
                  <a:pt x="131382" y="410481"/>
                  <a:pt x="149364" y="453230"/>
                  <a:pt x="181153" y="484602"/>
                </a:cubicBezTo>
                <a:cubicBezTo>
                  <a:pt x="209361" y="513169"/>
                  <a:pt x="228786" y="533152"/>
                  <a:pt x="241744" y="546715"/>
                </a:cubicBezTo>
                <a:lnTo>
                  <a:pt x="241744" y="546723"/>
                </a:lnTo>
                <a:cubicBezTo>
                  <a:pt x="254986" y="560685"/>
                  <a:pt x="262347" y="579211"/>
                  <a:pt x="262291" y="598455"/>
                </a:cubicBezTo>
                <a:lnTo>
                  <a:pt x="262291" y="636854"/>
                </a:lnTo>
                <a:cubicBezTo>
                  <a:pt x="262291" y="651757"/>
                  <a:pt x="268218" y="666048"/>
                  <a:pt x="278754" y="676593"/>
                </a:cubicBezTo>
                <a:cubicBezTo>
                  <a:pt x="289290" y="687129"/>
                  <a:pt x="303582" y="693048"/>
                  <a:pt x="318485" y="693048"/>
                </a:cubicBezTo>
                <a:lnTo>
                  <a:pt x="543261" y="693048"/>
                </a:lnTo>
                <a:cubicBezTo>
                  <a:pt x="558164" y="693048"/>
                  <a:pt x="572463" y="687129"/>
                  <a:pt x="583000" y="676593"/>
                </a:cubicBezTo>
                <a:cubicBezTo>
                  <a:pt x="593536" y="666048"/>
                  <a:pt x="599455" y="651757"/>
                  <a:pt x="599455" y="636854"/>
                </a:cubicBezTo>
                <a:lnTo>
                  <a:pt x="599455" y="561931"/>
                </a:lnTo>
                <a:cubicBezTo>
                  <a:pt x="600334" y="530675"/>
                  <a:pt x="606535" y="499803"/>
                  <a:pt x="617792" y="470632"/>
                </a:cubicBezTo>
                <a:cubicBezTo>
                  <a:pt x="630195" y="439282"/>
                  <a:pt x="636685" y="405909"/>
                  <a:pt x="636920" y="372199"/>
                </a:cubicBezTo>
                <a:lnTo>
                  <a:pt x="636920" y="326665"/>
                </a:lnTo>
                <a:cubicBezTo>
                  <a:pt x="643497" y="322393"/>
                  <a:pt x="650035" y="317845"/>
                  <a:pt x="656457" y="313087"/>
                </a:cubicBezTo>
                <a:lnTo>
                  <a:pt x="656457" y="313079"/>
                </a:lnTo>
                <a:cubicBezTo>
                  <a:pt x="665308" y="306550"/>
                  <a:pt x="670873" y="296483"/>
                  <a:pt x="671704" y="285507"/>
                </a:cubicBezTo>
                <a:cubicBezTo>
                  <a:pt x="672535" y="274674"/>
                  <a:pt x="668585" y="264019"/>
                  <a:pt x="660895" y="256345"/>
                </a:cubicBezTo>
                <a:lnTo>
                  <a:pt x="426486" y="21936"/>
                </a:lnTo>
                <a:cubicBezTo>
                  <a:pt x="412475" y="7841"/>
                  <a:pt x="393404" y="-62"/>
                  <a:pt x="373529" y="0"/>
                </a:cubicBezTo>
                <a:lnTo>
                  <a:pt x="37530" y="0"/>
                </a:lnTo>
                <a:cubicBezTo>
                  <a:pt x="26554" y="0"/>
                  <a:pt x="16128" y="4791"/>
                  <a:pt x="8971" y="13110"/>
                </a:cubicBezTo>
                <a:cubicBezTo>
                  <a:pt x="1977" y="21175"/>
                  <a:pt x="-1158" y="31884"/>
                  <a:pt x="386" y="42445"/>
                </a:cubicBezTo>
                <a:cubicBezTo>
                  <a:pt x="15486" y="135046"/>
                  <a:pt x="61605" y="219767"/>
                  <a:pt x="131189" y="282714"/>
                </a:cubicBezTo>
                <a:close/>
                <a:moveTo>
                  <a:pt x="599453" y="372201"/>
                </a:moveTo>
                <a:cubicBezTo>
                  <a:pt x="599218" y="401285"/>
                  <a:pt x="593596" y="430080"/>
                  <a:pt x="582855" y="457112"/>
                </a:cubicBezTo>
                <a:cubicBezTo>
                  <a:pt x="569975" y="490603"/>
                  <a:pt x="562912" y="526059"/>
                  <a:pt x="561993" y="561933"/>
                </a:cubicBezTo>
                <a:lnTo>
                  <a:pt x="561993" y="636856"/>
                </a:lnTo>
                <a:cubicBezTo>
                  <a:pt x="561993" y="641827"/>
                  <a:pt x="560018" y="646585"/>
                  <a:pt x="556506" y="650105"/>
                </a:cubicBezTo>
                <a:cubicBezTo>
                  <a:pt x="552994" y="653618"/>
                  <a:pt x="548228" y="655584"/>
                  <a:pt x="543257" y="655584"/>
                </a:cubicBezTo>
                <a:lnTo>
                  <a:pt x="318481" y="655584"/>
                </a:lnTo>
                <a:cubicBezTo>
                  <a:pt x="308141" y="655584"/>
                  <a:pt x="299753" y="647203"/>
                  <a:pt x="299753" y="636856"/>
                </a:cubicBezTo>
                <a:lnTo>
                  <a:pt x="299753" y="598457"/>
                </a:lnTo>
                <a:cubicBezTo>
                  <a:pt x="299809" y="569600"/>
                  <a:pt x="288763" y="541824"/>
                  <a:pt x="268904" y="520894"/>
                </a:cubicBezTo>
                <a:cubicBezTo>
                  <a:pt x="255789" y="507142"/>
                  <a:pt x="236197" y="487067"/>
                  <a:pt x="207763" y="458255"/>
                </a:cubicBezTo>
                <a:cubicBezTo>
                  <a:pt x="182962" y="433859"/>
                  <a:pt x="168879" y="400603"/>
                  <a:pt x="168636" y="365812"/>
                </a:cubicBezTo>
                <a:lnTo>
                  <a:pt x="168636" y="159200"/>
                </a:lnTo>
                <a:cubicBezTo>
                  <a:pt x="168803" y="144407"/>
                  <a:pt x="180256" y="132201"/>
                  <a:pt x="195011" y="131103"/>
                </a:cubicBezTo>
                <a:cubicBezTo>
                  <a:pt x="202300" y="130806"/>
                  <a:pt x="209389" y="133509"/>
                  <a:pt x="214617" y="138599"/>
                </a:cubicBezTo>
                <a:cubicBezTo>
                  <a:pt x="221123" y="144720"/>
                  <a:pt x="224824" y="153257"/>
                  <a:pt x="224832" y="162194"/>
                </a:cubicBezTo>
                <a:lnTo>
                  <a:pt x="224832" y="324576"/>
                </a:lnTo>
                <a:cubicBezTo>
                  <a:pt x="224800" y="331857"/>
                  <a:pt x="226893" y="338992"/>
                  <a:pt x="230853" y="345099"/>
                </a:cubicBezTo>
                <a:cubicBezTo>
                  <a:pt x="234810" y="351214"/>
                  <a:pt x="240464" y="356037"/>
                  <a:pt x="247119" y="358991"/>
                </a:cubicBezTo>
                <a:cubicBezTo>
                  <a:pt x="303070" y="383012"/>
                  <a:pt x="363599" y="394504"/>
                  <a:pt x="424457" y="392669"/>
                </a:cubicBezTo>
                <a:cubicBezTo>
                  <a:pt x="485323" y="390843"/>
                  <a:pt x="545045" y="375729"/>
                  <a:pt x="599451" y="348384"/>
                </a:cubicBezTo>
                <a:close/>
                <a:moveTo>
                  <a:pt x="373513" y="37446"/>
                </a:moveTo>
                <a:cubicBezTo>
                  <a:pt x="383445" y="37421"/>
                  <a:pt x="392978" y="41365"/>
                  <a:pt x="399980" y="48405"/>
                </a:cubicBezTo>
                <a:lnTo>
                  <a:pt x="634128" y="282955"/>
                </a:lnTo>
                <a:cubicBezTo>
                  <a:pt x="625739" y="289156"/>
                  <a:pt x="617180" y="294942"/>
                  <a:pt x="608618" y="300210"/>
                </a:cubicBezTo>
                <a:lnTo>
                  <a:pt x="608076" y="300547"/>
                </a:lnTo>
                <a:lnTo>
                  <a:pt x="608070" y="300547"/>
                </a:lnTo>
                <a:cubicBezTo>
                  <a:pt x="556516" y="331803"/>
                  <a:pt x="498237" y="350289"/>
                  <a:pt x="438094" y="354467"/>
                </a:cubicBezTo>
                <a:cubicBezTo>
                  <a:pt x="377948" y="358652"/>
                  <a:pt x="317678" y="348398"/>
                  <a:pt x="262291" y="324574"/>
                </a:cubicBezTo>
                <a:lnTo>
                  <a:pt x="262291" y="162194"/>
                </a:lnTo>
                <a:cubicBezTo>
                  <a:pt x="262251" y="142956"/>
                  <a:pt x="254302" y="124580"/>
                  <a:pt x="240301" y="111379"/>
                </a:cubicBezTo>
                <a:cubicBezTo>
                  <a:pt x="228533" y="100050"/>
                  <a:pt x="212855" y="93700"/>
                  <a:pt x="196526" y="93637"/>
                </a:cubicBezTo>
                <a:cubicBezTo>
                  <a:pt x="195286" y="93637"/>
                  <a:pt x="194018" y="93637"/>
                  <a:pt x="192777" y="93746"/>
                </a:cubicBezTo>
                <a:lnTo>
                  <a:pt x="192785" y="93754"/>
                </a:lnTo>
                <a:cubicBezTo>
                  <a:pt x="176112" y="94757"/>
                  <a:pt x="160448" y="102097"/>
                  <a:pt x="148994" y="114255"/>
                </a:cubicBezTo>
                <a:cubicBezTo>
                  <a:pt x="137549" y="126423"/>
                  <a:pt x="131175" y="142492"/>
                  <a:pt x="131175" y="159200"/>
                </a:cubicBezTo>
                <a:lnTo>
                  <a:pt x="131175" y="229458"/>
                </a:lnTo>
                <a:cubicBezTo>
                  <a:pt x="81714" y="176086"/>
                  <a:pt x="49134" y="109285"/>
                  <a:pt x="37516" y="37444"/>
                </a:cubicBezTo>
                <a:close/>
              </a:path>
            </a:pathLst>
          </a:custGeom>
          <a:solidFill>
            <a:schemeClr val="bg1"/>
          </a:solidFill>
          <a:ln w="2000"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418C9DC3-67B2-7F4B-861D-2276C8C13522}"/>
              </a:ext>
            </a:extLst>
          </p:cNvPr>
          <p:cNvSpPr/>
          <p:nvPr/>
        </p:nvSpPr>
        <p:spPr>
          <a:xfrm>
            <a:off x="7243093" y="3201777"/>
            <a:ext cx="331804" cy="225262"/>
          </a:xfrm>
          <a:custGeom>
            <a:avLst/>
            <a:gdLst>
              <a:gd name="connsiteX0" fmla="*/ 331804 w 331804"/>
              <a:gd name="connsiteY0" fmla="*/ 18737 h 225262"/>
              <a:gd name="connsiteX1" fmla="*/ 326323 w 331804"/>
              <a:gd name="connsiteY1" fmla="*/ 5488 h 225262"/>
              <a:gd name="connsiteX2" fmla="*/ 313075 w 331804"/>
              <a:gd name="connsiteY2" fmla="*/ 0 h 225262"/>
              <a:gd name="connsiteX3" fmla="*/ 128587 w 331804"/>
              <a:gd name="connsiteY3" fmla="*/ 53709 h 225262"/>
              <a:gd name="connsiteX4" fmla="*/ 1946 w 331804"/>
              <a:gd name="connsiteY4" fmla="*/ 198216 h 225262"/>
              <a:gd name="connsiteX5" fmla="*/ 1067 w 331804"/>
              <a:gd name="connsiteY5" fmla="*/ 212774 h 225262"/>
              <a:gd name="connsiteX6" fmla="*/ 10899 w 331804"/>
              <a:gd name="connsiteY6" fmla="*/ 223545 h 225262"/>
              <a:gd name="connsiteX7" fmla="*/ 25473 w 331804"/>
              <a:gd name="connsiteY7" fmla="*/ 224009 h 225262"/>
              <a:gd name="connsiteX8" fmla="*/ 35961 w 331804"/>
              <a:gd name="connsiteY8" fmla="*/ 213880 h 225262"/>
              <a:gd name="connsiteX9" fmla="*/ 148773 w 331804"/>
              <a:gd name="connsiteY9" fmla="*/ 85226 h 225262"/>
              <a:gd name="connsiteX10" fmla="*/ 313073 w 331804"/>
              <a:gd name="connsiteY10" fmla="*/ 37467 h 225262"/>
              <a:gd name="connsiteX11" fmla="*/ 326323 w 331804"/>
              <a:gd name="connsiteY11" fmla="*/ 31979 h 225262"/>
              <a:gd name="connsiteX12" fmla="*/ 331802 w 331804"/>
              <a:gd name="connsiteY12" fmla="*/ 18738 h 22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804" h="225262">
                <a:moveTo>
                  <a:pt x="331804" y="18737"/>
                </a:moveTo>
                <a:cubicBezTo>
                  <a:pt x="331804" y="13766"/>
                  <a:pt x="329837" y="9000"/>
                  <a:pt x="326323" y="5488"/>
                </a:cubicBezTo>
                <a:cubicBezTo>
                  <a:pt x="322805" y="1976"/>
                  <a:pt x="318045" y="0"/>
                  <a:pt x="313075" y="0"/>
                </a:cubicBezTo>
                <a:cubicBezTo>
                  <a:pt x="247718" y="-47"/>
                  <a:pt x="183707" y="18588"/>
                  <a:pt x="128587" y="53709"/>
                </a:cubicBezTo>
                <a:cubicBezTo>
                  <a:pt x="73459" y="88823"/>
                  <a:pt x="29527" y="138964"/>
                  <a:pt x="1946" y="198216"/>
                </a:cubicBezTo>
                <a:cubicBezTo>
                  <a:pt x="-296" y="202756"/>
                  <a:pt x="-617" y="208000"/>
                  <a:pt x="1067" y="212774"/>
                </a:cubicBezTo>
                <a:cubicBezTo>
                  <a:pt x="2761" y="217549"/>
                  <a:pt x="6305" y="221428"/>
                  <a:pt x="10899" y="223545"/>
                </a:cubicBezTo>
                <a:cubicBezTo>
                  <a:pt x="15493" y="225663"/>
                  <a:pt x="20753" y="225827"/>
                  <a:pt x="25473" y="224009"/>
                </a:cubicBezTo>
                <a:cubicBezTo>
                  <a:pt x="30191" y="222189"/>
                  <a:pt x="33978" y="218536"/>
                  <a:pt x="35961" y="213880"/>
                </a:cubicBezTo>
                <a:cubicBezTo>
                  <a:pt x="60538" y="161120"/>
                  <a:pt x="99673" y="116481"/>
                  <a:pt x="148773" y="85226"/>
                </a:cubicBezTo>
                <a:cubicBezTo>
                  <a:pt x="197864" y="53978"/>
                  <a:pt x="254873" y="37405"/>
                  <a:pt x="313073" y="37467"/>
                </a:cubicBezTo>
                <a:cubicBezTo>
                  <a:pt x="318045" y="37467"/>
                  <a:pt x="322803" y="35491"/>
                  <a:pt x="326323" y="31979"/>
                </a:cubicBezTo>
                <a:cubicBezTo>
                  <a:pt x="329835" y="28467"/>
                  <a:pt x="331802" y="23700"/>
                  <a:pt x="331802" y="18738"/>
                </a:cubicBezTo>
                <a:close/>
              </a:path>
            </a:pathLst>
          </a:custGeom>
          <a:solidFill>
            <a:srgbClr val="ECD169"/>
          </a:solidFill>
          <a:ln w="2000" cap="flat">
            <a:noFill/>
            <a:prstDash val="solid"/>
            <a:miter/>
          </a:ln>
        </p:spPr>
        <p:txBody>
          <a:bodyPr rtlCol="0" anchor="ctr"/>
          <a:lstStyle/>
          <a:p>
            <a:endParaRPr lang="en-RO"/>
          </a:p>
        </p:txBody>
      </p:sp>
    </p:spTree>
    <p:extLst>
      <p:ext uri="{BB962C8B-B14F-4D97-AF65-F5344CB8AC3E}">
        <p14:creationId xmlns:p14="http://schemas.microsoft.com/office/powerpoint/2010/main" val="400518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4514"/>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5" name="Google Shape;485;p28">
            <a:extLst>
              <a:ext uri="{FF2B5EF4-FFF2-40B4-BE49-F238E27FC236}">
                <a16:creationId xmlns:a16="http://schemas.microsoft.com/office/drawing/2014/main" id="{094BB1B7-3518-492B-BC92-ECC9F32F6F50}"/>
              </a:ext>
            </a:extLst>
          </p:cNvPr>
          <p:cNvSpPr txBox="1"/>
          <p:nvPr/>
        </p:nvSpPr>
        <p:spPr>
          <a:xfrm>
            <a:off x="220812" y="513813"/>
            <a:ext cx="8705906" cy="1163368"/>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latin typeface="Poppins" pitchFamily="2" charset="77"/>
                <a:ea typeface="Arial" panose="020B0604020202020204" pitchFamily="34" charset="0"/>
                <a:cs typeface="Poppins" pitchFamily="2" charset="77"/>
              </a:rPr>
              <a:t>Private Equity is </a:t>
            </a:r>
          </a:p>
          <a:p>
            <a:r>
              <a:rPr lang="en-US" dirty="0">
                <a:solidFill>
                  <a:srgbClr val="ECD169"/>
                </a:solidFill>
                <a:latin typeface="Poppins" pitchFamily="2" charset="77"/>
                <a:ea typeface="Arial" panose="020B0604020202020204" pitchFamily="34" charset="0"/>
                <a:cs typeface="Poppins" pitchFamily="2" charset="77"/>
              </a:rPr>
              <a:t>Targeting the Therapy Market </a:t>
            </a:r>
            <a:endParaRPr dirty="0">
              <a:solidFill>
                <a:srgbClr val="ECD169"/>
              </a:solidFill>
              <a:latin typeface="Poppins" pitchFamily="2" charset="77"/>
              <a:cs typeface="Poppins" pitchFamily="2" charset="77"/>
              <a:sym typeface="Poppins Light"/>
            </a:endParaRPr>
          </a:p>
        </p:txBody>
      </p:sp>
      <p:sp>
        <p:nvSpPr>
          <p:cNvPr id="54" name="Oval 53">
            <a:extLst>
              <a:ext uri="{FF2B5EF4-FFF2-40B4-BE49-F238E27FC236}">
                <a16:creationId xmlns:a16="http://schemas.microsoft.com/office/drawing/2014/main" id="{176EABFC-BBAB-8447-A70B-BAAB9CE9ABBE}"/>
              </a:ext>
            </a:extLst>
          </p:cNvPr>
          <p:cNvSpPr/>
          <p:nvPr/>
        </p:nvSpPr>
        <p:spPr>
          <a:xfrm>
            <a:off x="403385"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Google Shape;485;p28">
            <a:extLst>
              <a:ext uri="{FF2B5EF4-FFF2-40B4-BE49-F238E27FC236}">
                <a16:creationId xmlns:a16="http://schemas.microsoft.com/office/drawing/2014/main" id="{1E4B54EB-B178-7A4D-A14E-61C9ADB00036}"/>
              </a:ext>
            </a:extLst>
          </p:cNvPr>
          <p:cNvSpPr txBox="1"/>
          <p:nvPr/>
        </p:nvSpPr>
        <p:spPr>
          <a:xfrm>
            <a:off x="141915" y="4364037"/>
            <a:ext cx="2441628"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600" dirty="0">
                <a:latin typeface="Poppins" pitchFamily="2" charset="77"/>
                <a:ea typeface="Arial" panose="020B0604020202020204" pitchFamily="34" charset="0"/>
                <a:cs typeface="Poppins" pitchFamily="2" charset="77"/>
              </a:rPr>
              <a:t>It is easy to enter this field, due to low capital costs. </a:t>
            </a:r>
            <a:endParaRPr lang="en-US" sz="1600" dirty="0">
              <a:latin typeface="Poppins" pitchFamily="2" charset="77"/>
              <a:ea typeface="Calibri" panose="020F0502020204030204" pitchFamily="34" charset="0"/>
              <a:cs typeface="Poppins" pitchFamily="2" charset="77"/>
            </a:endParaRPr>
          </a:p>
        </p:txBody>
      </p:sp>
      <p:sp>
        <p:nvSpPr>
          <p:cNvPr id="56" name="Oval 55">
            <a:extLst>
              <a:ext uri="{FF2B5EF4-FFF2-40B4-BE49-F238E27FC236}">
                <a16:creationId xmlns:a16="http://schemas.microsoft.com/office/drawing/2014/main" id="{9EDD2D74-3E24-CC49-A214-563B4C79E8E1}"/>
              </a:ext>
            </a:extLst>
          </p:cNvPr>
          <p:cNvSpPr/>
          <p:nvPr/>
        </p:nvSpPr>
        <p:spPr>
          <a:xfrm>
            <a:off x="3310190"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57" name="Google Shape;485;p28">
            <a:extLst>
              <a:ext uri="{FF2B5EF4-FFF2-40B4-BE49-F238E27FC236}">
                <a16:creationId xmlns:a16="http://schemas.microsoft.com/office/drawing/2014/main" id="{0B496A4F-1CEF-D84B-BFA4-EC46357613FB}"/>
              </a:ext>
            </a:extLst>
          </p:cNvPr>
          <p:cNvSpPr txBox="1"/>
          <p:nvPr/>
        </p:nvSpPr>
        <p:spPr>
          <a:xfrm>
            <a:off x="2878762" y="4364037"/>
            <a:ext cx="2755637"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600" dirty="0">
                <a:latin typeface="Poppins" pitchFamily="2" charset="77"/>
                <a:ea typeface="Arial" panose="020B0604020202020204" pitchFamily="34" charset="0"/>
                <a:cs typeface="Poppins" pitchFamily="2" charset="77"/>
              </a:rPr>
              <a:t>Private Equity buyers are currently most interested in pursuing capital-efficient, balance sheet-light companies.</a:t>
            </a:r>
            <a:endParaRPr lang="en-US" sz="1600" dirty="0">
              <a:latin typeface="Poppins" pitchFamily="2" charset="77"/>
              <a:ea typeface="Calibri" panose="020F0502020204030204" pitchFamily="34" charset="0"/>
              <a:cs typeface="Poppins" pitchFamily="2" charset="77"/>
            </a:endParaRPr>
          </a:p>
        </p:txBody>
      </p:sp>
      <p:sp>
        <p:nvSpPr>
          <p:cNvPr id="58" name="Oval 57">
            <a:extLst>
              <a:ext uri="{FF2B5EF4-FFF2-40B4-BE49-F238E27FC236}">
                <a16:creationId xmlns:a16="http://schemas.microsoft.com/office/drawing/2014/main" id="{34518915-4A79-8348-B665-E0B5F6F90545}"/>
              </a:ext>
            </a:extLst>
          </p:cNvPr>
          <p:cNvSpPr/>
          <p:nvPr/>
        </p:nvSpPr>
        <p:spPr>
          <a:xfrm>
            <a:off x="6341597" y="22262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Google Shape;485;p28">
            <a:extLst>
              <a:ext uri="{FF2B5EF4-FFF2-40B4-BE49-F238E27FC236}">
                <a16:creationId xmlns:a16="http://schemas.microsoft.com/office/drawing/2014/main" id="{41350E02-3EC1-D146-A07E-AC89330F8118}"/>
              </a:ext>
            </a:extLst>
          </p:cNvPr>
          <p:cNvSpPr txBox="1"/>
          <p:nvPr/>
        </p:nvSpPr>
        <p:spPr>
          <a:xfrm>
            <a:off x="5728860" y="4364037"/>
            <a:ext cx="3269996"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r>
              <a:rPr lang="en-US" sz="1600" dirty="0">
                <a:latin typeface="Poppins" pitchFamily="2" charset="77"/>
                <a:ea typeface="Arial" panose="020B0604020202020204" pitchFamily="34" charset="0"/>
                <a:cs typeface="Poppins" pitchFamily="2" charset="77"/>
              </a:rPr>
              <a:t>Examples are autism providers, outpatient mental health clinics and practices, medication-assisted treatment (MAT) organizations, opioid treatment programs (OTPs).</a:t>
            </a:r>
            <a:endParaRPr lang="en-US" sz="2400" dirty="0">
              <a:latin typeface="Poppins" pitchFamily="2" charset="77"/>
              <a:cs typeface="Poppins" pitchFamily="2" charset="77"/>
            </a:endParaRPr>
          </a:p>
        </p:txBody>
      </p:sp>
      <p:grpSp>
        <p:nvGrpSpPr>
          <p:cNvPr id="39" name="Group 38">
            <a:extLst>
              <a:ext uri="{FF2B5EF4-FFF2-40B4-BE49-F238E27FC236}">
                <a16:creationId xmlns:a16="http://schemas.microsoft.com/office/drawing/2014/main" id="{21EB7BCC-B711-3640-8C16-BA54DE0655D4}"/>
              </a:ext>
            </a:extLst>
          </p:cNvPr>
          <p:cNvGrpSpPr/>
          <p:nvPr/>
        </p:nvGrpSpPr>
        <p:grpSpPr>
          <a:xfrm>
            <a:off x="862012" y="2685992"/>
            <a:ext cx="989381" cy="987135"/>
            <a:chOff x="862118" y="2556526"/>
            <a:chExt cx="989381" cy="987135"/>
          </a:xfrm>
        </p:grpSpPr>
        <p:sp>
          <p:nvSpPr>
            <p:cNvPr id="5" name="Freeform 4">
              <a:extLst>
                <a:ext uri="{FF2B5EF4-FFF2-40B4-BE49-F238E27FC236}">
                  <a16:creationId xmlns:a16="http://schemas.microsoft.com/office/drawing/2014/main" id="{48004702-8948-D249-8E59-24745EE87323}"/>
                </a:ext>
              </a:extLst>
            </p:cNvPr>
            <p:cNvSpPr/>
            <p:nvPr/>
          </p:nvSpPr>
          <p:spPr>
            <a:xfrm>
              <a:off x="970450" y="2664890"/>
              <a:ext cx="305140" cy="305147"/>
            </a:xfrm>
            <a:custGeom>
              <a:avLst/>
              <a:gdLst>
                <a:gd name="connsiteX0" fmla="*/ 152566 w 305140"/>
                <a:gd name="connsiteY0" fmla="*/ 0 h 305147"/>
                <a:gd name="connsiteX1" fmla="*/ 0 w 305140"/>
                <a:gd name="connsiteY1" fmla="*/ 152581 h 305147"/>
                <a:gd name="connsiteX2" fmla="*/ 152566 w 305140"/>
                <a:gd name="connsiteY2" fmla="*/ 305148 h 305147"/>
                <a:gd name="connsiteX3" fmla="*/ 305140 w 305140"/>
                <a:gd name="connsiteY3" fmla="*/ 152581 h 305147"/>
                <a:gd name="connsiteX4" fmla="*/ 152566 w 305140"/>
                <a:gd name="connsiteY4" fmla="*/ 0 h 305147"/>
                <a:gd name="connsiteX5" fmla="*/ 152566 w 305140"/>
                <a:gd name="connsiteY5" fmla="*/ 137106 h 305147"/>
                <a:gd name="connsiteX6" fmla="*/ 204665 w 305140"/>
                <a:gd name="connsiteY6" fmla="*/ 189204 h 305147"/>
                <a:gd name="connsiteX7" fmla="*/ 169884 w 305140"/>
                <a:gd name="connsiteY7" fmla="*/ 238116 h 305147"/>
                <a:gd name="connsiteX8" fmla="*/ 169884 w 305140"/>
                <a:gd name="connsiteY8" fmla="*/ 244256 h 305147"/>
                <a:gd name="connsiteX9" fmla="*/ 154423 w 305140"/>
                <a:gd name="connsiteY9" fmla="*/ 259719 h 305147"/>
                <a:gd name="connsiteX10" fmla="*/ 138961 w 305140"/>
                <a:gd name="connsiteY10" fmla="*/ 244256 h 305147"/>
                <a:gd name="connsiteX11" fmla="*/ 138961 w 305140"/>
                <a:gd name="connsiteY11" fmla="*/ 239264 h 305147"/>
                <a:gd name="connsiteX12" fmla="*/ 100468 w 305140"/>
                <a:gd name="connsiteY12" fmla="*/ 189197 h 305147"/>
                <a:gd name="connsiteX13" fmla="*/ 115930 w 305140"/>
                <a:gd name="connsiteY13" fmla="*/ 173736 h 305147"/>
                <a:gd name="connsiteX14" fmla="*/ 131391 w 305140"/>
                <a:gd name="connsiteY14" fmla="*/ 189197 h 305147"/>
                <a:gd name="connsiteX15" fmla="*/ 152574 w 305140"/>
                <a:gd name="connsiteY15" fmla="*/ 210380 h 305147"/>
                <a:gd name="connsiteX16" fmla="*/ 173757 w 305140"/>
                <a:gd name="connsiteY16" fmla="*/ 189197 h 305147"/>
                <a:gd name="connsiteX17" fmla="*/ 152574 w 305140"/>
                <a:gd name="connsiteY17" fmla="*/ 168014 h 305147"/>
                <a:gd name="connsiteX18" fmla="*/ 100475 w 305140"/>
                <a:gd name="connsiteY18" fmla="*/ 115916 h 305147"/>
                <a:gd name="connsiteX19" fmla="*/ 137113 w 305140"/>
                <a:gd name="connsiteY19" fmla="*/ 66425 h 305147"/>
                <a:gd name="connsiteX20" fmla="*/ 137113 w 305140"/>
                <a:gd name="connsiteY20" fmla="*/ 60876 h 305147"/>
                <a:gd name="connsiteX21" fmla="*/ 152574 w 305140"/>
                <a:gd name="connsiteY21" fmla="*/ 45415 h 305147"/>
                <a:gd name="connsiteX22" fmla="*/ 168036 w 305140"/>
                <a:gd name="connsiteY22" fmla="*/ 60876 h 305147"/>
                <a:gd name="connsiteX23" fmla="*/ 168029 w 305140"/>
                <a:gd name="connsiteY23" fmla="*/ 66432 h 305147"/>
                <a:gd name="connsiteX24" fmla="*/ 204667 w 305140"/>
                <a:gd name="connsiteY24" fmla="*/ 115923 h 305147"/>
                <a:gd name="connsiteX25" fmla="*/ 189204 w 305140"/>
                <a:gd name="connsiteY25" fmla="*/ 131383 h 305147"/>
                <a:gd name="connsiteX26" fmla="*/ 173744 w 305140"/>
                <a:gd name="connsiteY26" fmla="*/ 115923 h 305147"/>
                <a:gd name="connsiteX27" fmla="*/ 152561 w 305140"/>
                <a:gd name="connsiteY27" fmla="*/ 94740 h 305147"/>
                <a:gd name="connsiteX28" fmla="*/ 131378 w 305140"/>
                <a:gd name="connsiteY28" fmla="*/ 115923 h 305147"/>
                <a:gd name="connsiteX29" fmla="*/ 152568 w 305140"/>
                <a:gd name="connsiteY29" fmla="*/ 137106 h 30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5140" h="305147">
                  <a:moveTo>
                    <a:pt x="152566" y="0"/>
                  </a:moveTo>
                  <a:cubicBezTo>
                    <a:pt x="68441" y="0"/>
                    <a:pt x="0" y="68448"/>
                    <a:pt x="0" y="152581"/>
                  </a:cubicBezTo>
                  <a:cubicBezTo>
                    <a:pt x="0" y="236699"/>
                    <a:pt x="68441" y="305148"/>
                    <a:pt x="152566" y="305148"/>
                  </a:cubicBezTo>
                  <a:cubicBezTo>
                    <a:pt x="236692" y="305148"/>
                    <a:pt x="305140" y="236699"/>
                    <a:pt x="305140" y="152581"/>
                  </a:cubicBezTo>
                  <a:cubicBezTo>
                    <a:pt x="305148" y="68448"/>
                    <a:pt x="236692" y="0"/>
                    <a:pt x="152566" y="0"/>
                  </a:cubicBezTo>
                  <a:close/>
                  <a:moveTo>
                    <a:pt x="152566" y="137106"/>
                  </a:moveTo>
                  <a:cubicBezTo>
                    <a:pt x="181292" y="137106"/>
                    <a:pt x="204665" y="160479"/>
                    <a:pt x="204665" y="189204"/>
                  </a:cubicBezTo>
                  <a:cubicBezTo>
                    <a:pt x="204665" y="211832"/>
                    <a:pt x="190077" y="230941"/>
                    <a:pt x="169884" y="238116"/>
                  </a:cubicBezTo>
                  <a:lnTo>
                    <a:pt x="169884" y="244256"/>
                  </a:lnTo>
                  <a:cubicBezTo>
                    <a:pt x="169884" y="252803"/>
                    <a:pt x="162963" y="259719"/>
                    <a:pt x="154423" y="259719"/>
                  </a:cubicBezTo>
                  <a:cubicBezTo>
                    <a:pt x="145882" y="259719"/>
                    <a:pt x="138961" y="252803"/>
                    <a:pt x="138961" y="244256"/>
                  </a:cubicBezTo>
                  <a:lnTo>
                    <a:pt x="138961" y="239264"/>
                  </a:lnTo>
                  <a:cubicBezTo>
                    <a:pt x="116853" y="233239"/>
                    <a:pt x="100468" y="213189"/>
                    <a:pt x="100468" y="189197"/>
                  </a:cubicBezTo>
                  <a:cubicBezTo>
                    <a:pt x="100468" y="180650"/>
                    <a:pt x="107389" y="173736"/>
                    <a:pt x="115930" y="173736"/>
                  </a:cubicBezTo>
                  <a:cubicBezTo>
                    <a:pt x="124470" y="173736"/>
                    <a:pt x="131391" y="180650"/>
                    <a:pt x="131391" y="189197"/>
                  </a:cubicBezTo>
                  <a:cubicBezTo>
                    <a:pt x="131391" y="200881"/>
                    <a:pt x="140892" y="210380"/>
                    <a:pt x="152574" y="210380"/>
                  </a:cubicBezTo>
                  <a:cubicBezTo>
                    <a:pt x="164248" y="210380"/>
                    <a:pt x="173757" y="200886"/>
                    <a:pt x="173757" y="189197"/>
                  </a:cubicBezTo>
                  <a:cubicBezTo>
                    <a:pt x="173757" y="177515"/>
                    <a:pt x="164256" y="168014"/>
                    <a:pt x="152574" y="168014"/>
                  </a:cubicBezTo>
                  <a:cubicBezTo>
                    <a:pt x="123848" y="168014"/>
                    <a:pt x="100475" y="144641"/>
                    <a:pt x="100475" y="115916"/>
                  </a:cubicBezTo>
                  <a:cubicBezTo>
                    <a:pt x="100475" y="92607"/>
                    <a:pt x="115965" y="73058"/>
                    <a:pt x="137113" y="66425"/>
                  </a:cubicBezTo>
                  <a:lnTo>
                    <a:pt x="137113" y="60876"/>
                  </a:lnTo>
                  <a:cubicBezTo>
                    <a:pt x="137113" y="52330"/>
                    <a:pt x="144034" y="45415"/>
                    <a:pt x="152574" y="45415"/>
                  </a:cubicBezTo>
                  <a:cubicBezTo>
                    <a:pt x="161115" y="45415"/>
                    <a:pt x="168036" y="52330"/>
                    <a:pt x="168036" y="60876"/>
                  </a:cubicBezTo>
                  <a:lnTo>
                    <a:pt x="168029" y="66432"/>
                  </a:lnTo>
                  <a:cubicBezTo>
                    <a:pt x="189184" y="73065"/>
                    <a:pt x="204667" y="92615"/>
                    <a:pt x="204667" y="115923"/>
                  </a:cubicBezTo>
                  <a:cubicBezTo>
                    <a:pt x="204667" y="124470"/>
                    <a:pt x="197746" y="131383"/>
                    <a:pt x="189204" y="131383"/>
                  </a:cubicBezTo>
                  <a:cubicBezTo>
                    <a:pt x="180665" y="131383"/>
                    <a:pt x="173744" y="124470"/>
                    <a:pt x="173744" y="115923"/>
                  </a:cubicBezTo>
                  <a:cubicBezTo>
                    <a:pt x="173744" y="104241"/>
                    <a:pt x="164243" y="94740"/>
                    <a:pt x="152561" y="94740"/>
                  </a:cubicBezTo>
                  <a:cubicBezTo>
                    <a:pt x="140886" y="94740"/>
                    <a:pt x="131378" y="104234"/>
                    <a:pt x="131378" y="115923"/>
                  </a:cubicBezTo>
                  <a:cubicBezTo>
                    <a:pt x="131393" y="127612"/>
                    <a:pt x="140894" y="137106"/>
                    <a:pt x="152568" y="137106"/>
                  </a:cubicBezTo>
                  <a:close/>
                </a:path>
              </a:pathLst>
            </a:custGeom>
            <a:solidFill>
              <a:srgbClr val="ECD169"/>
            </a:solidFill>
            <a:ln w="1837"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7E20E012-8373-A849-83AB-7107B9595333}"/>
                </a:ext>
              </a:extLst>
            </p:cNvPr>
            <p:cNvSpPr/>
            <p:nvPr/>
          </p:nvSpPr>
          <p:spPr>
            <a:xfrm>
              <a:off x="862118" y="2556526"/>
              <a:ext cx="521741" cy="521741"/>
            </a:xfrm>
            <a:custGeom>
              <a:avLst/>
              <a:gdLst>
                <a:gd name="connsiteX0" fmla="*/ 260954 w 521741"/>
                <a:gd name="connsiteY0" fmla="*/ 0 h 521741"/>
                <a:gd name="connsiteX1" fmla="*/ 0 w 521741"/>
                <a:gd name="connsiteY1" fmla="*/ 260954 h 521741"/>
                <a:gd name="connsiteX2" fmla="*/ 260954 w 521741"/>
                <a:gd name="connsiteY2" fmla="*/ 521742 h 521741"/>
                <a:gd name="connsiteX3" fmla="*/ 521742 w 521741"/>
                <a:gd name="connsiteY3" fmla="*/ 260954 h 521741"/>
                <a:gd name="connsiteX4" fmla="*/ 260954 w 521741"/>
                <a:gd name="connsiteY4" fmla="*/ 0 h 521741"/>
                <a:gd name="connsiteX5" fmla="*/ 260890 w 521741"/>
                <a:gd name="connsiteY5" fmla="*/ 436699 h 521741"/>
                <a:gd name="connsiteX6" fmla="*/ 85131 w 521741"/>
                <a:gd name="connsiteY6" fmla="*/ 260941 h 521741"/>
                <a:gd name="connsiteX7" fmla="*/ 260890 w 521741"/>
                <a:gd name="connsiteY7" fmla="*/ 85168 h 521741"/>
                <a:gd name="connsiteX8" fmla="*/ 436655 w 521741"/>
                <a:gd name="connsiteY8" fmla="*/ 260949 h 521741"/>
                <a:gd name="connsiteX9" fmla="*/ 260890 w 521741"/>
                <a:gd name="connsiteY9" fmla="*/ 436699 h 52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741" h="521741">
                  <a:moveTo>
                    <a:pt x="260954" y="0"/>
                  </a:moveTo>
                  <a:cubicBezTo>
                    <a:pt x="117029" y="0"/>
                    <a:pt x="0" y="117027"/>
                    <a:pt x="0" y="260954"/>
                  </a:cubicBezTo>
                  <a:cubicBezTo>
                    <a:pt x="0" y="404720"/>
                    <a:pt x="117027" y="521742"/>
                    <a:pt x="260954" y="521742"/>
                  </a:cubicBezTo>
                  <a:cubicBezTo>
                    <a:pt x="404720" y="521742"/>
                    <a:pt x="521742" y="404715"/>
                    <a:pt x="521742" y="260954"/>
                  </a:cubicBezTo>
                  <a:cubicBezTo>
                    <a:pt x="521742" y="117036"/>
                    <a:pt x="404720" y="0"/>
                    <a:pt x="260954" y="0"/>
                  </a:cubicBezTo>
                  <a:close/>
                  <a:moveTo>
                    <a:pt x="260890" y="436699"/>
                  </a:moveTo>
                  <a:cubicBezTo>
                    <a:pt x="163976" y="436699"/>
                    <a:pt x="85131" y="357847"/>
                    <a:pt x="85131" y="260941"/>
                  </a:cubicBezTo>
                  <a:cubicBezTo>
                    <a:pt x="85131" y="164021"/>
                    <a:pt x="163976" y="85168"/>
                    <a:pt x="260890" y="85168"/>
                  </a:cubicBezTo>
                  <a:cubicBezTo>
                    <a:pt x="357803" y="85176"/>
                    <a:pt x="436655" y="164028"/>
                    <a:pt x="436655" y="260949"/>
                  </a:cubicBezTo>
                  <a:cubicBezTo>
                    <a:pt x="436655" y="357856"/>
                    <a:pt x="357803" y="436699"/>
                    <a:pt x="260890" y="436699"/>
                  </a:cubicBezTo>
                  <a:close/>
                </a:path>
              </a:pathLst>
            </a:custGeom>
            <a:solidFill>
              <a:srgbClr val="ECD169"/>
            </a:solidFill>
            <a:ln w="1837"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4DA31828-A8DB-8A46-88F0-82E49EC4F5A5}"/>
                </a:ext>
              </a:extLst>
            </p:cNvPr>
            <p:cNvSpPr/>
            <p:nvPr/>
          </p:nvSpPr>
          <p:spPr>
            <a:xfrm>
              <a:off x="1487749" y="2902723"/>
              <a:ext cx="363750" cy="640921"/>
            </a:xfrm>
            <a:custGeom>
              <a:avLst/>
              <a:gdLst>
                <a:gd name="connsiteX0" fmla="*/ 0 w 363750"/>
                <a:gd name="connsiteY0" fmla="*/ 33379 h 640921"/>
                <a:gd name="connsiteX1" fmla="*/ 33364 w 363750"/>
                <a:gd name="connsiteY1" fmla="*/ 0 h 640921"/>
                <a:gd name="connsiteX2" fmla="*/ 330385 w 363750"/>
                <a:gd name="connsiteY2" fmla="*/ 0 h 640921"/>
                <a:gd name="connsiteX3" fmla="*/ 363749 w 363750"/>
                <a:gd name="connsiteY3" fmla="*/ 33379 h 640921"/>
                <a:gd name="connsiteX4" fmla="*/ 363749 w 363750"/>
                <a:gd name="connsiteY4" fmla="*/ 102355 h 640921"/>
                <a:gd name="connsiteX5" fmla="*/ 330385 w 363750"/>
                <a:gd name="connsiteY5" fmla="*/ 135734 h 640921"/>
                <a:gd name="connsiteX6" fmla="*/ 33364 w 363750"/>
                <a:gd name="connsiteY6" fmla="*/ 135734 h 640921"/>
                <a:gd name="connsiteX7" fmla="*/ 0 w 363750"/>
                <a:gd name="connsiteY7" fmla="*/ 102355 h 640921"/>
                <a:gd name="connsiteX8" fmla="*/ 330387 w 363750"/>
                <a:gd name="connsiteY8" fmla="*/ 168404 h 640921"/>
                <a:gd name="connsiteX9" fmla="*/ 363751 w 363750"/>
                <a:gd name="connsiteY9" fmla="*/ 201768 h 640921"/>
                <a:gd name="connsiteX10" fmla="*/ 363751 w 363750"/>
                <a:gd name="connsiteY10" fmla="*/ 270759 h 640921"/>
                <a:gd name="connsiteX11" fmla="*/ 330387 w 363750"/>
                <a:gd name="connsiteY11" fmla="*/ 304138 h 640921"/>
                <a:gd name="connsiteX12" fmla="*/ 33366 w 363750"/>
                <a:gd name="connsiteY12" fmla="*/ 304138 h 640921"/>
                <a:gd name="connsiteX13" fmla="*/ 2 w 363750"/>
                <a:gd name="connsiteY13" fmla="*/ 270759 h 640921"/>
                <a:gd name="connsiteX14" fmla="*/ 2 w 363750"/>
                <a:gd name="connsiteY14" fmla="*/ 201768 h 640921"/>
                <a:gd name="connsiteX15" fmla="*/ 33366 w 363750"/>
                <a:gd name="connsiteY15" fmla="*/ 168404 h 640921"/>
                <a:gd name="connsiteX16" fmla="*/ 330387 w 363750"/>
                <a:gd name="connsiteY16" fmla="*/ 336801 h 640921"/>
                <a:gd name="connsiteX17" fmla="*/ 363751 w 363750"/>
                <a:gd name="connsiteY17" fmla="*/ 370165 h 640921"/>
                <a:gd name="connsiteX18" fmla="*/ 363751 w 363750"/>
                <a:gd name="connsiteY18" fmla="*/ 439155 h 640921"/>
                <a:gd name="connsiteX19" fmla="*/ 330387 w 363750"/>
                <a:gd name="connsiteY19" fmla="*/ 472520 h 640921"/>
                <a:gd name="connsiteX20" fmla="*/ 33366 w 363750"/>
                <a:gd name="connsiteY20" fmla="*/ 472527 h 640921"/>
                <a:gd name="connsiteX21" fmla="*/ 2 w 363750"/>
                <a:gd name="connsiteY21" fmla="*/ 439163 h 640921"/>
                <a:gd name="connsiteX22" fmla="*/ 2 w 363750"/>
                <a:gd name="connsiteY22" fmla="*/ 370173 h 640921"/>
                <a:gd name="connsiteX23" fmla="*/ 33366 w 363750"/>
                <a:gd name="connsiteY23" fmla="*/ 336808 h 640921"/>
                <a:gd name="connsiteX24" fmla="*/ 363751 w 363750"/>
                <a:gd name="connsiteY24" fmla="*/ 607558 h 640921"/>
                <a:gd name="connsiteX25" fmla="*/ 330387 w 363750"/>
                <a:gd name="connsiteY25" fmla="*/ 640922 h 640921"/>
                <a:gd name="connsiteX26" fmla="*/ 33366 w 363750"/>
                <a:gd name="connsiteY26" fmla="*/ 640922 h 640921"/>
                <a:gd name="connsiteX27" fmla="*/ 2 w 363750"/>
                <a:gd name="connsiteY27" fmla="*/ 607558 h 640921"/>
                <a:gd name="connsiteX28" fmla="*/ 2 w 363750"/>
                <a:gd name="connsiteY28" fmla="*/ 538567 h 640921"/>
                <a:gd name="connsiteX29" fmla="*/ 33366 w 363750"/>
                <a:gd name="connsiteY29" fmla="*/ 505203 h 640921"/>
                <a:gd name="connsiteX30" fmla="*/ 330387 w 363750"/>
                <a:gd name="connsiteY30" fmla="*/ 505203 h 640921"/>
                <a:gd name="connsiteX31" fmla="*/ 363751 w 363750"/>
                <a:gd name="connsiteY31" fmla="*/ 538567 h 64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3750" h="640921">
                  <a:moveTo>
                    <a:pt x="0" y="33379"/>
                  </a:moveTo>
                  <a:cubicBezTo>
                    <a:pt x="0" y="14978"/>
                    <a:pt x="14970" y="0"/>
                    <a:pt x="33364" y="0"/>
                  </a:cubicBezTo>
                  <a:lnTo>
                    <a:pt x="330385" y="0"/>
                  </a:lnTo>
                  <a:cubicBezTo>
                    <a:pt x="348779" y="0"/>
                    <a:pt x="363749" y="14978"/>
                    <a:pt x="363749" y="33379"/>
                  </a:cubicBezTo>
                  <a:lnTo>
                    <a:pt x="363749" y="102355"/>
                  </a:lnTo>
                  <a:cubicBezTo>
                    <a:pt x="363749" y="120756"/>
                    <a:pt x="348779" y="135734"/>
                    <a:pt x="330385" y="135734"/>
                  </a:cubicBezTo>
                  <a:lnTo>
                    <a:pt x="33364" y="135734"/>
                  </a:lnTo>
                  <a:cubicBezTo>
                    <a:pt x="14970" y="135734"/>
                    <a:pt x="0" y="120756"/>
                    <a:pt x="0" y="102355"/>
                  </a:cubicBezTo>
                  <a:close/>
                  <a:moveTo>
                    <a:pt x="330387" y="168404"/>
                  </a:moveTo>
                  <a:cubicBezTo>
                    <a:pt x="348780" y="168404"/>
                    <a:pt x="363751" y="183367"/>
                    <a:pt x="363751" y="201768"/>
                  </a:cubicBezTo>
                  <a:lnTo>
                    <a:pt x="363751" y="270759"/>
                  </a:lnTo>
                  <a:cubicBezTo>
                    <a:pt x="363751" y="289160"/>
                    <a:pt x="348780" y="304138"/>
                    <a:pt x="330387" y="304138"/>
                  </a:cubicBezTo>
                  <a:lnTo>
                    <a:pt x="33366" y="304138"/>
                  </a:lnTo>
                  <a:cubicBezTo>
                    <a:pt x="14972" y="304138"/>
                    <a:pt x="2" y="289160"/>
                    <a:pt x="2" y="270759"/>
                  </a:cubicBezTo>
                  <a:lnTo>
                    <a:pt x="2" y="201768"/>
                  </a:lnTo>
                  <a:cubicBezTo>
                    <a:pt x="2" y="183367"/>
                    <a:pt x="14972" y="168404"/>
                    <a:pt x="33366" y="168404"/>
                  </a:cubicBezTo>
                  <a:close/>
                  <a:moveTo>
                    <a:pt x="330387" y="336801"/>
                  </a:moveTo>
                  <a:cubicBezTo>
                    <a:pt x="348780" y="336801"/>
                    <a:pt x="363751" y="351764"/>
                    <a:pt x="363751" y="370165"/>
                  </a:cubicBezTo>
                  <a:lnTo>
                    <a:pt x="363751" y="439155"/>
                  </a:lnTo>
                  <a:cubicBezTo>
                    <a:pt x="363751" y="457557"/>
                    <a:pt x="348780" y="472520"/>
                    <a:pt x="330387" y="472520"/>
                  </a:cubicBezTo>
                  <a:lnTo>
                    <a:pt x="33366" y="472527"/>
                  </a:lnTo>
                  <a:cubicBezTo>
                    <a:pt x="14972" y="472527"/>
                    <a:pt x="2" y="457564"/>
                    <a:pt x="2" y="439163"/>
                  </a:cubicBezTo>
                  <a:lnTo>
                    <a:pt x="2" y="370173"/>
                  </a:lnTo>
                  <a:cubicBezTo>
                    <a:pt x="2" y="351771"/>
                    <a:pt x="14972" y="336808"/>
                    <a:pt x="33366" y="336808"/>
                  </a:cubicBezTo>
                  <a:close/>
                  <a:moveTo>
                    <a:pt x="363751" y="607558"/>
                  </a:moveTo>
                  <a:cubicBezTo>
                    <a:pt x="363751" y="625959"/>
                    <a:pt x="348780" y="640922"/>
                    <a:pt x="330387" y="640922"/>
                  </a:cubicBezTo>
                  <a:lnTo>
                    <a:pt x="33366" y="640922"/>
                  </a:lnTo>
                  <a:cubicBezTo>
                    <a:pt x="14972" y="640922"/>
                    <a:pt x="2" y="625959"/>
                    <a:pt x="2" y="607558"/>
                  </a:cubicBezTo>
                  <a:lnTo>
                    <a:pt x="2" y="538567"/>
                  </a:lnTo>
                  <a:cubicBezTo>
                    <a:pt x="2" y="520166"/>
                    <a:pt x="14972" y="505203"/>
                    <a:pt x="33366" y="505203"/>
                  </a:cubicBezTo>
                  <a:lnTo>
                    <a:pt x="330387" y="505203"/>
                  </a:lnTo>
                  <a:cubicBezTo>
                    <a:pt x="348780" y="505203"/>
                    <a:pt x="363751" y="520166"/>
                    <a:pt x="363751" y="538567"/>
                  </a:cubicBezTo>
                  <a:close/>
                </a:path>
              </a:pathLst>
            </a:custGeom>
            <a:solidFill>
              <a:schemeClr val="bg1"/>
            </a:solidFill>
            <a:ln w="1837"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B7CFD148-9302-AE42-AABC-08410B369F21}"/>
                </a:ext>
              </a:extLst>
            </p:cNvPr>
            <p:cNvSpPr/>
            <p:nvPr/>
          </p:nvSpPr>
          <p:spPr>
            <a:xfrm>
              <a:off x="995230" y="3239524"/>
              <a:ext cx="363771" cy="304137"/>
            </a:xfrm>
            <a:custGeom>
              <a:avLst/>
              <a:gdLst>
                <a:gd name="connsiteX0" fmla="*/ 0 w 363771"/>
                <a:gd name="connsiteY0" fmla="*/ 33364 h 304137"/>
                <a:gd name="connsiteX1" fmla="*/ 33372 w 363771"/>
                <a:gd name="connsiteY1" fmla="*/ 0 h 304137"/>
                <a:gd name="connsiteX2" fmla="*/ 330392 w 363771"/>
                <a:gd name="connsiteY2" fmla="*/ 0 h 304137"/>
                <a:gd name="connsiteX3" fmla="*/ 363764 w 363771"/>
                <a:gd name="connsiteY3" fmla="*/ 33364 h 304137"/>
                <a:gd name="connsiteX4" fmla="*/ 363764 w 363771"/>
                <a:gd name="connsiteY4" fmla="*/ 102355 h 304137"/>
                <a:gd name="connsiteX5" fmla="*/ 330392 w 363771"/>
                <a:gd name="connsiteY5" fmla="*/ 135719 h 304137"/>
                <a:gd name="connsiteX6" fmla="*/ 33372 w 363771"/>
                <a:gd name="connsiteY6" fmla="*/ 135726 h 304137"/>
                <a:gd name="connsiteX7" fmla="*/ 0 w 363771"/>
                <a:gd name="connsiteY7" fmla="*/ 102362 h 304137"/>
                <a:gd name="connsiteX8" fmla="*/ 363771 w 363771"/>
                <a:gd name="connsiteY8" fmla="*/ 270774 h 304137"/>
                <a:gd name="connsiteX9" fmla="*/ 330400 w 363771"/>
                <a:gd name="connsiteY9" fmla="*/ 304138 h 304137"/>
                <a:gd name="connsiteX10" fmla="*/ 33379 w 363771"/>
                <a:gd name="connsiteY10" fmla="*/ 304138 h 304137"/>
                <a:gd name="connsiteX11" fmla="*/ 7 w 363771"/>
                <a:gd name="connsiteY11" fmla="*/ 270774 h 304137"/>
                <a:gd name="connsiteX12" fmla="*/ 7 w 363771"/>
                <a:gd name="connsiteY12" fmla="*/ 201783 h 304137"/>
                <a:gd name="connsiteX13" fmla="*/ 33379 w 363771"/>
                <a:gd name="connsiteY13" fmla="*/ 168419 h 304137"/>
                <a:gd name="connsiteX14" fmla="*/ 330400 w 363771"/>
                <a:gd name="connsiteY14" fmla="*/ 168419 h 304137"/>
                <a:gd name="connsiteX15" fmla="*/ 363771 w 363771"/>
                <a:gd name="connsiteY15" fmla="*/ 201783 h 30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771" h="304137">
                  <a:moveTo>
                    <a:pt x="0" y="33364"/>
                  </a:moveTo>
                  <a:cubicBezTo>
                    <a:pt x="0" y="14963"/>
                    <a:pt x="14970" y="0"/>
                    <a:pt x="33372" y="0"/>
                  </a:cubicBezTo>
                  <a:lnTo>
                    <a:pt x="330392" y="0"/>
                  </a:lnTo>
                  <a:cubicBezTo>
                    <a:pt x="348793" y="0"/>
                    <a:pt x="363764" y="14963"/>
                    <a:pt x="363764" y="33364"/>
                  </a:cubicBezTo>
                  <a:lnTo>
                    <a:pt x="363764" y="102355"/>
                  </a:lnTo>
                  <a:cubicBezTo>
                    <a:pt x="363764" y="120756"/>
                    <a:pt x="348793" y="135719"/>
                    <a:pt x="330392" y="135719"/>
                  </a:cubicBezTo>
                  <a:lnTo>
                    <a:pt x="33372" y="135726"/>
                  </a:lnTo>
                  <a:cubicBezTo>
                    <a:pt x="14970" y="135726"/>
                    <a:pt x="0" y="120763"/>
                    <a:pt x="0" y="102362"/>
                  </a:cubicBezTo>
                  <a:close/>
                  <a:moveTo>
                    <a:pt x="363771" y="270774"/>
                  </a:moveTo>
                  <a:cubicBezTo>
                    <a:pt x="363771" y="289175"/>
                    <a:pt x="348801" y="304138"/>
                    <a:pt x="330400" y="304138"/>
                  </a:cubicBezTo>
                  <a:lnTo>
                    <a:pt x="33379" y="304138"/>
                  </a:lnTo>
                  <a:cubicBezTo>
                    <a:pt x="14978" y="304138"/>
                    <a:pt x="7" y="289175"/>
                    <a:pt x="7" y="270774"/>
                  </a:cubicBezTo>
                  <a:lnTo>
                    <a:pt x="7" y="201783"/>
                  </a:lnTo>
                  <a:cubicBezTo>
                    <a:pt x="7" y="183382"/>
                    <a:pt x="14978" y="168419"/>
                    <a:pt x="33379" y="168419"/>
                  </a:cubicBezTo>
                  <a:lnTo>
                    <a:pt x="330400" y="168419"/>
                  </a:lnTo>
                  <a:cubicBezTo>
                    <a:pt x="348801" y="168419"/>
                    <a:pt x="363771" y="183382"/>
                    <a:pt x="363771" y="201783"/>
                  </a:cubicBezTo>
                  <a:close/>
                </a:path>
              </a:pathLst>
            </a:custGeom>
            <a:solidFill>
              <a:schemeClr val="bg1"/>
            </a:solidFill>
            <a:ln w="1837" cap="flat">
              <a:noFill/>
              <a:prstDash val="solid"/>
              <a:miter/>
            </a:ln>
          </p:spPr>
          <p:txBody>
            <a:bodyPr rtlCol="0" anchor="ctr"/>
            <a:lstStyle/>
            <a:p>
              <a:endParaRPr lang="en-RO"/>
            </a:p>
          </p:txBody>
        </p:sp>
      </p:grpSp>
      <p:grpSp>
        <p:nvGrpSpPr>
          <p:cNvPr id="80" name="Group 79">
            <a:extLst>
              <a:ext uri="{FF2B5EF4-FFF2-40B4-BE49-F238E27FC236}">
                <a16:creationId xmlns:a16="http://schemas.microsoft.com/office/drawing/2014/main" id="{A2CA205B-C037-224B-9944-5D936222F6DF}"/>
              </a:ext>
            </a:extLst>
          </p:cNvPr>
          <p:cNvGrpSpPr/>
          <p:nvPr/>
        </p:nvGrpSpPr>
        <p:grpSpPr>
          <a:xfrm>
            <a:off x="3702582" y="2712496"/>
            <a:ext cx="1255359" cy="946935"/>
            <a:chOff x="5577532" y="2358767"/>
            <a:chExt cx="3000167" cy="2400162"/>
          </a:xfrm>
        </p:grpSpPr>
        <p:sp>
          <p:nvSpPr>
            <p:cNvPr id="81" name="Freeform 80">
              <a:extLst>
                <a:ext uri="{FF2B5EF4-FFF2-40B4-BE49-F238E27FC236}">
                  <a16:creationId xmlns:a16="http://schemas.microsoft.com/office/drawing/2014/main" id="{39198726-090A-AA42-AD2E-E52E093ADC0B}"/>
                </a:ext>
              </a:extLst>
            </p:cNvPr>
            <p:cNvSpPr/>
            <p:nvPr/>
          </p:nvSpPr>
          <p:spPr>
            <a:xfrm>
              <a:off x="6941169" y="2872572"/>
              <a:ext cx="1636530" cy="1372936"/>
            </a:xfrm>
            <a:custGeom>
              <a:avLst/>
              <a:gdLst>
                <a:gd name="connsiteX0" fmla="*/ 1586527 w 1636530"/>
                <a:gd name="connsiteY0" fmla="*/ 286411 h 1372936"/>
                <a:gd name="connsiteX1" fmla="*/ 736460 w 1636530"/>
                <a:gd name="connsiteY1" fmla="*/ 286411 h 1372936"/>
                <a:gd name="connsiteX2" fmla="*/ 736460 w 1636530"/>
                <a:gd name="connsiteY2" fmla="*/ 49987 h 1372936"/>
                <a:gd name="connsiteX3" fmla="*/ 705589 w 1636530"/>
                <a:gd name="connsiteY3" fmla="*/ 3801 h 1372936"/>
                <a:gd name="connsiteX4" fmla="*/ 651094 w 1636530"/>
                <a:gd name="connsiteY4" fmla="*/ 14647 h 1372936"/>
                <a:gd name="connsiteX5" fmla="*/ 14650 w 1636530"/>
                <a:gd name="connsiteY5" fmla="*/ 651097 h 1372936"/>
                <a:gd name="connsiteX6" fmla="*/ 14650 w 1636530"/>
                <a:gd name="connsiteY6" fmla="*/ 721817 h 1372936"/>
                <a:gd name="connsiteX7" fmla="*/ 651094 w 1636530"/>
                <a:gd name="connsiteY7" fmla="*/ 1358266 h 1372936"/>
                <a:gd name="connsiteX8" fmla="*/ 686456 w 1636530"/>
                <a:gd name="connsiteY8" fmla="*/ 1372936 h 1372936"/>
                <a:gd name="connsiteX9" fmla="*/ 705612 w 1636530"/>
                <a:gd name="connsiteY9" fmla="*/ 1369073 h 1372936"/>
                <a:gd name="connsiteX10" fmla="*/ 736460 w 1636530"/>
                <a:gd name="connsiteY10" fmla="*/ 1322932 h 1372936"/>
                <a:gd name="connsiteX11" fmla="*/ 736460 w 1636530"/>
                <a:gd name="connsiteY11" fmla="*/ 1086508 h 1372936"/>
                <a:gd name="connsiteX12" fmla="*/ 1586527 w 1636530"/>
                <a:gd name="connsiteY12" fmla="*/ 1086508 h 1372936"/>
                <a:gd name="connsiteX13" fmla="*/ 1621889 w 1636530"/>
                <a:gd name="connsiteY13" fmla="*/ 1071861 h 1372936"/>
                <a:gd name="connsiteX14" fmla="*/ 1636531 w 1636530"/>
                <a:gd name="connsiteY14" fmla="*/ 1036504 h 1372936"/>
                <a:gd name="connsiteX15" fmla="*/ 1636531 w 1636530"/>
                <a:gd name="connsiteY15" fmla="*/ 336449 h 1372936"/>
                <a:gd name="connsiteX16" fmla="*/ 1621889 w 1636530"/>
                <a:gd name="connsiteY16" fmla="*/ 301087 h 1372936"/>
                <a:gd name="connsiteX17" fmla="*/ 1586527 w 1636530"/>
                <a:gd name="connsiteY17" fmla="*/ 286446 h 1372936"/>
                <a:gd name="connsiteX18" fmla="*/ 1536523 w 1636530"/>
                <a:gd name="connsiteY18" fmla="*/ 986466 h 1372936"/>
                <a:gd name="connsiteX19" fmla="*/ 686456 w 1636530"/>
                <a:gd name="connsiteY19" fmla="*/ 986466 h 1372936"/>
                <a:gd name="connsiteX20" fmla="*/ 636453 w 1636530"/>
                <a:gd name="connsiteY20" fmla="*/ 1036470 h 1372936"/>
                <a:gd name="connsiteX21" fmla="*/ 636453 w 1636530"/>
                <a:gd name="connsiteY21" fmla="*/ 1202129 h 1372936"/>
                <a:gd name="connsiteX22" fmla="*/ 120721 w 1636530"/>
                <a:gd name="connsiteY22" fmla="*/ 686443 h 1372936"/>
                <a:gd name="connsiteX23" fmla="*/ 636453 w 1636530"/>
                <a:gd name="connsiteY23" fmla="*/ 170757 h 1372936"/>
                <a:gd name="connsiteX24" fmla="*/ 636453 w 1636530"/>
                <a:gd name="connsiteY24" fmla="*/ 336415 h 1372936"/>
                <a:gd name="connsiteX25" fmla="*/ 651094 w 1636530"/>
                <a:gd name="connsiteY25" fmla="*/ 371778 h 1372936"/>
                <a:gd name="connsiteX26" fmla="*/ 686456 w 1636530"/>
                <a:gd name="connsiteY26" fmla="*/ 386419 h 1372936"/>
                <a:gd name="connsiteX27" fmla="*/ 1536523 w 1636530"/>
                <a:gd name="connsiteY27" fmla="*/ 386419 h 137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530" h="1372936">
                  <a:moveTo>
                    <a:pt x="1586527" y="286411"/>
                  </a:moveTo>
                  <a:lnTo>
                    <a:pt x="736460" y="286411"/>
                  </a:lnTo>
                  <a:lnTo>
                    <a:pt x="736460" y="49987"/>
                  </a:lnTo>
                  <a:cubicBezTo>
                    <a:pt x="736460" y="29763"/>
                    <a:pt x="724271" y="11544"/>
                    <a:pt x="705589" y="3801"/>
                  </a:cubicBezTo>
                  <a:cubicBezTo>
                    <a:pt x="686902" y="-3926"/>
                    <a:pt x="665403" y="343"/>
                    <a:pt x="651094" y="14647"/>
                  </a:cubicBezTo>
                  <a:lnTo>
                    <a:pt x="14650" y="651097"/>
                  </a:lnTo>
                  <a:cubicBezTo>
                    <a:pt x="-4883" y="670630"/>
                    <a:pt x="-4883" y="702284"/>
                    <a:pt x="14650" y="721817"/>
                  </a:cubicBezTo>
                  <a:lnTo>
                    <a:pt x="651094" y="1358266"/>
                  </a:lnTo>
                  <a:cubicBezTo>
                    <a:pt x="660472" y="1367667"/>
                    <a:pt x="673198" y="1372936"/>
                    <a:pt x="686456" y="1372936"/>
                  </a:cubicBezTo>
                  <a:cubicBezTo>
                    <a:pt x="693040" y="1372936"/>
                    <a:pt x="699537" y="1371616"/>
                    <a:pt x="705612" y="1369073"/>
                  </a:cubicBezTo>
                  <a:cubicBezTo>
                    <a:pt x="724271" y="1361347"/>
                    <a:pt x="736438" y="1343134"/>
                    <a:pt x="736460" y="1322932"/>
                  </a:cubicBezTo>
                  <a:lnTo>
                    <a:pt x="736460" y="1086508"/>
                  </a:lnTo>
                  <a:lnTo>
                    <a:pt x="1586527" y="1086508"/>
                  </a:lnTo>
                  <a:cubicBezTo>
                    <a:pt x="1599785" y="1086508"/>
                    <a:pt x="1612512" y="1081239"/>
                    <a:pt x="1621889" y="1071861"/>
                  </a:cubicBezTo>
                  <a:cubicBezTo>
                    <a:pt x="1631262" y="1062489"/>
                    <a:pt x="1636531" y="1049762"/>
                    <a:pt x="1636531" y="1036504"/>
                  </a:cubicBezTo>
                  <a:lnTo>
                    <a:pt x="1636531" y="336449"/>
                  </a:lnTo>
                  <a:cubicBezTo>
                    <a:pt x="1636531" y="323191"/>
                    <a:pt x="1631262" y="310465"/>
                    <a:pt x="1621889" y="301087"/>
                  </a:cubicBezTo>
                  <a:cubicBezTo>
                    <a:pt x="1612512" y="291715"/>
                    <a:pt x="1599785" y="286446"/>
                    <a:pt x="1586527" y="286446"/>
                  </a:cubicBezTo>
                  <a:close/>
                  <a:moveTo>
                    <a:pt x="1536523" y="986466"/>
                  </a:moveTo>
                  <a:lnTo>
                    <a:pt x="686456" y="986466"/>
                  </a:lnTo>
                  <a:cubicBezTo>
                    <a:pt x="658843" y="986466"/>
                    <a:pt x="636453" y="1008856"/>
                    <a:pt x="636453" y="1036470"/>
                  </a:cubicBezTo>
                  <a:lnTo>
                    <a:pt x="636453" y="1202129"/>
                  </a:lnTo>
                  <a:lnTo>
                    <a:pt x="120721" y="686443"/>
                  </a:lnTo>
                  <a:lnTo>
                    <a:pt x="636453" y="170757"/>
                  </a:lnTo>
                  <a:lnTo>
                    <a:pt x="636453" y="336415"/>
                  </a:lnTo>
                  <a:cubicBezTo>
                    <a:pt x="636453" y="349673"/>
                    <a:pt x="641722" y="362400"/>
                    <a:pt x="651094" y="371778"/>
                  </a:cubicBezTo>
                  <a:cubicBezTo>
                    <a:pt x="660472" y="381150"/>
                    <a:pt x="673198" y="386419"/>
                    <a:pt x="686456" y="386419"/>
                  </a:cubicBezTo>
                  <a:lnTo>
                    <a:pt x="1536523" y="386419"/>
                  </a:lnTo>
                  <a:close/>
                </a:path>
              </a:pathLst>
            </a:custGeom>
            <a:solidFill>
              <a:srgbClr val="ECD169"/>
            </a:solidFill>
            <a:ln w="5701"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609BCDF5-ED62-D94D-902E-01D3A8F0174A}"/>
                </a:ext>
              </a:extLst>
            </p:cNvPr>
            <p:cNvSpPr/>
            <p:nvPr/>
          </p:nvSpPr>
          <p:spPr>
            <a:xfrm>
              <a:off x="5876500" y="2658965"/>
              <a:ext cx="1481904" cy="1800190"/>
            </a:xfrm>
            <a:custGeom>
              <a:avLst/>
              <a:gdLst>
                <a:gd name="connsiteX0" fmla="*/ 1481904 w 1481904"/>
                <a:gd name="connsiteY0" fmla="*/ 213367 h 1800190"/>
                <a:gd name="connsiteX1" fmla="*/ 850598 w 1481904"/>
                <a:gd name="connsiteY1" fmla="*/ 1362 h 1800190"/>
                <a:gd name="connsiteX2" fmla="*/ 246379 w 1481904"/>
                <a:gd name="connsiteY2" fmla="*/ 281361 h 1800190"/>
                <a:gd name="connsiteX3" fmla="*/ 0 w 1481904"/>
                <a:gd name="connsiteY3" fmla="*/ 900095 h 1800190"/>
                <a:gd name="connsiteX4" fmla="*/ 246379 w 1481904"/>
                <a:gd name="connsiteY4" fmla="*/ 1518829 h 1800190"/>
                <a:gd name="connsiteX5" fmla="*/ 850598 w 1481904"/>
                <a:gd name="connsiteY5" fmla="*/ 1798828 h 1800190"/>
                <a:gd name="connsiteX6" fmla="*/ 1481904 w 1481904"/>
                <a:gd name="connsiteY6" fmla="*/ 1586823 h 1800190"/>
                <a:gd name="connsiteX7" fmla="*/ 1417345 w 1481904"/>
                <a:gd name="connsiteY7" fmla="*/ 1510480 h 1800190"/>
                <a:gd name="connsiteX8" fmla="*/ 1417345 w 1481904"/>
                <a:gd name="connsiteY8" fmla="*/ 1510457 h 1800190"/>
                <a:gd name="connsiteX9" fmla="*/ 856164 w 1481904"/>
                <a:gd name="connsiteY9" fmla="*/ 1698974 h 1800190"/>
                <a:gd name="connsiteX10" fmla="*/ 319025 w 1481904"/>
                <a:gd name="connsiteY10" fmla="*/ 1450115 h 1800190"/>
                <a:gd name="connsiteX11" fmla="*/ 100014 w 1481904"/>
                <a:gd name="connsiteY11" fmla="*/ 900118 h 1800190"/>
                <a:gd name="connsiteX12" fmla="*/ 319025 w 1481904"/>
                <a:gd name="connsiteY12" fmla="*/ 350121 h 1800190"/>
                <a:gd name="connsiteX13" fmla="*/ 856164 w 1481904"/>
                <a:gd name="connsiteY13" fmla="*/ 101261 h 1800190"/>
                <a:gd name="connsiteX14" fmla="*/ 1417345 w 1481904"/>
                <a:gd name="connsiteY14" fmla="*/ 289779 h 180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1904" h="1800190">
                  <a:moveTo>
                    <a:pt x="1481904" y="213367"/>
                  </a:moveTo>
                  <a:cubicBezTo>
                    <a:pt x="1306308" y="64584"/>
                    <a:pt x="1080399" y="-11290"/>
                    <a:pt x="850598" y="1362"/>
                  </a:cubicBezTo>
                  <a:cubicBezTo>
                    <a:pt x="620803" y="13997"/>
                    <a:pt x="404557" y="114205"/>
                    <a:pt x="246379" y="281361"/>
                  </a:cubicBezTo>
                  <a:cubicBezTo>
                    <a:pt x="88201" y="448517"/>
                    <a:pt x="0" y="669917"/>
                    <a:pt x="0" y="900095"/>
                  </a:cubicBezTo>
                  <a:cubicBezTo>
                    <a:pt x="0" y="1130273"/>
                    <a:pt x="88178" y="1351650"/>
                    <a:pt x="246379" y="1518829"/>
                  </a:cubicBezTo>
                  <a:cubicBezTo>
                    <a:pt x="404580" y="1686008"/>
                    <a:pt x="620826" y="1786193"/>
                    <a:pt x="850598" y="1798828"/>
                  </a:cubicBezTo>
                  <a:cubicBezTo>
                    <a:pt x="1080416" y="1811486"/>
                    <a:pt x="1306325" y="1735612"/>
                    <a:pt x="1481904" y="1586823"/>
                  </a:cubicBezTo>
                  <a:lnTo>
                    <a:pt x="1417345" y="1510480"/>
                  </a:lnTo>
                  <a:lnTo>
                    <a:pt x="1417345" y="1510457"/>
                  </a:lnTo>
                  <a:cubicBezTo>
                    <a:pt x="1261264" y="1642741"/>
                    <a:pt x="1060443" y="1710204"/>
                    <a:pt x="856164" y="1698974"/>
                  </a:cubicBezTo>
                  <a:cubicBezTo>
                    <a:pt x="651885" y="1687745"/>
                    <a:pt x="459659" y="1598698"/>
                    <a:pt x="319025" y="1450115"/>
                  </a:cubicBezTo>
                  <a:cubicBezTo>
                    <a:pt x="178391" y="1301532"/>
                    <a:pt x="100014" y="1104711"/>
                    <a:pt x="100014" y="900118"/>
                  </a:cubicBezTo>
                  <a:cubicBezTo>
                    <a:pt x="100014" y="695525"/>
                    <a:pt x="178391" y="498704"/>
                    <a:pt x="319025" y="350121"/>
                  </a:cubicBezTo>
                  <a:cubicBezTo>
                    <a:pt x="459659" y="201538"/>
                    <a:pt x="651885" y="112491"/>
                    <a:pt x="856164" y="101261"/>
                  </a:cubicBezTo>
                  <a:cubicBezTo>
                    <a:pt x="1060443" y="90032"/>
                    <a:pt x="1261264" y="157494"/>
                    <a:pt x="1417345" y="289779"/>
                  </a:cubicBezTo>
                  <a:close/>
                </a:path>
              </a:pathLst>
            </a:custGeom>
            <a:solidFill>
              <a:schemeClr val="bg1"/>
            </a:solidFill>
            <a:ln w="5701"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0250B16F-15D3-A64A-9061-12915D046201}"/>
                </a:ext>
              </a:extLst>
            </p:cNvPr>
            <p:cNvSpPr/>
            <p:nvPr/>
          </p:nvSpPr>
          <p:spPr>
            <a:xfrm>
              <a:off x="6177515" y="2958949"/>
              <a:ext cx="965672" cy="1200095"/>
            </a:xfrm>
            <a:custGeom>
              <a:avLst/>
              <a:gdLst>
                <a:gd name="connsiteX0" fmla="*/ 965673 w 965672"/>
                <a:gd name="connsiteY0" fmla="*/ 125457 h 1200095"/>
                <a:gd name="connsiteX1" fmla="*/ 600044 w 965672"/>
                <a:gd name="connsiteY1" fmla="*/ 1 h 1200095"/>
                <a:gd name="connsiteX2" fmla="*/ 80381 w 965672"/>
                <a:gd name="connsiteY2" fmla="*/ 300024 h 1200095"/>
                <a:gd name="connsiteX3" fmla="*/ 80381 w 965672"/>
                <a:gd name="connsiteY3" fmla="*/ 900071 h 1200095"/>
                <a:gd name="connsiteX4" fmla="*/ 600044 w 965672"/>
                <a:gd name="connsiteY4" fmla="*/ 1200095 h 1200095"/>
                <a:gd name="connsiteX5" fmla="*/ 965673 w 965672"/>
                <a:gd name="connsiteY5" fmla="*/ 1074639 h 1200095"/>
                <a:gd name="connsiteX6" fmla="*/ 904462 w 965672"/>
                <a:gd name="connsiteY6" fmla="*/ 995525 h 1200095"/>
                <a:gd name="connsiteX7" fmla="*/ 600038 w 965672"/>
                <a:gd name="connsiteY7" fmla="*/ 1100087 h 1200095"/>
                <a:gd name="connsiteX8" fmla="*/ 166993 w 965672"/>
                <a:gd name="connsiteY8" fmla="*/ 850067 h 1200095"/>
                <a:gd name="connsiteX9" fmla="*/ 166993 w 965672"/>
                <a:gd name="connsiteY9" fmla="*/ 350028 h 1200095"/>
                <a:gd name="connsiteX10" fmla="*/ 600038 w 965672"/>
                <a:gd name="connsiteY10" fmla="*/ 100009 h 1200095"/>
                <a:gd name="connsiteX11" fmla="*/ 904462 w 965672"/>
                <a:gd name="connsiteY11" fmla="*/ 204571 h 120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5672" h="1200095">
                  <a:moveTo>
                    <a:pt x="965673" y="125457"/>
                  </a:moveTo>
                  <a:cubicBezTo>
                    <a:pt x="861247" y="43930"/>
                    <a:pt x="732529" y="-245"/>
                    <a:pt x="600044" y="1"/>
                  </a:cubicBezTo>
                  <a:cubicBezTo>
                    <a:pt x="385673" y="1"/>
                    <a:pt x="187578" y="114364"/>
                    <a:pt x="80381" y="300024"/>
                  </a:cubicBezTo>
                  <a:cubicBezTo>
                    <a:pt x="-26794" y="485685"/>
                    <a:pt x="-26794" y="714411"/>
                    <a:pt x="80381" y="900071"/>
                  </a:cubicBezTo>
                  <a:cubicBezTo>
                    <a:pt x="187578" y="1085731"/>
                    <a:pt x="385673" y="1200095"/>
                    <a:pt x="600044" y="1200095"/>
                  </a:cubicBezTo>
                  <a:cubicBezTo>
                    <a:pt x="732534" y="1200340"/>
                    <a:pt x="861247" y="1156166"/>
                    <a:pt x="965673" y="1074639"/>
                  </a:cubicBezTo>
                  <a:lnTo>
                    <a:pt x="904462" y="995525"/>
                  </a:lnTo>
                  <a:cubicBezTo>
                    <a:pt x="817535" y="1063433"/>
                    <a:pt x="710361" y="1100241"/>
                    <a:pt x="600038" y="1100087"/>
                  </a:cubicBezTo>
                  <a:cubicBezTo>
                    <a:pt x="421384" y="1100087"/>
                    <a:pt x="256309" y="1004788"/>
                    <a:pt x="166993" y="850067"/>
                  </a:cubicBezTo>
                  <a:cubicBezTo>
                    <a:pt x="77678" y="695347"/>
                    <a:pt x="77678" y="504749"/>
                    <a:pt x="166993" y="350028"/>
                  </a:cubicBezTo>
                  <a:cubicBezTo>
                    <a:pt x="256309" y="195308"/>
                    <a:pt x="421390" y="100009"/>
                    <a:pt x="600038" y="100009"/>
                  </a:cubicBezTo>
                  <a:cubicBezTo>
                    <a:pt x="710361" y="99855"/>
                    <a:pt x="817535" y="136663"/>
                    <a:pt x="904462" y="204571"/>
                  </a:cubicBezTo>
                  <a:close/>
                </a:path>
              </a:pathLst>
            </a:custGeom>
            <a:solidFill>
              <a:schemeClr val="bg1"/>
            </a:solidFill>
            <a:ln w="5701"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3C663A3A-843E-C644-A4F8-B9B6BF2F5159}"/>
                </a:ext>
              </a:extLst>
            </p:cNvPr>
            <p:cNvSpPr/>
            <p:nvPr/>
          </p:nvSpPr>
          <p:spPr>
            <a:xfrm>
              <a:off x="6477540" y="3258991"/>
              <a:ext cx="442818" cy="600046"/>
            </a:xfrm>
            <a:custGeom>
              <a:avLst/>
              <a:gdLst>
                <a:gd name="connsiteX0" fmla="*/ 300019 w 442818"/>
                <a:gd name="connsiteY0" fmla="*/ 0 h 600046"/>
                <a:gd name="connsiteX1" fmla="*/ 40199 w 442818"/>
                <a:gd name="connsiteY1" fmla="*/ 150012 h 600046"/>
                <a:gd name="connsiteX2" fmla="*/ 40199 w 442818"/>
                <a:gd name="connsiteY2" fmla="*/ 450035 h 600046"/>
                <a:gd name="connsiteX3" fmla="*/ 300019 w 442818"/>
                <a:gd name="connsiteY3" fmla="*/ 600047 h 600046"/>
                <a:gd name="connsiteX4" fmla="*/ 442819 w 442818"/>
                <a:gd name="connsiteY4" fmla="*/ 562255 h 600046"/>
                <a:gd name="connsiteX5" fmla="*/ 394221 w 442818"/>
                <a:gd name="connsiteY5" fmla="*/ 475037 h 600046"/>
                <a:gd name="connsiteX6" fmla="*/ 300019 w 442818"/>
                <a:gd name="connsiteY6" fmla="*/ 500039 h 600046"/>
                <a:gd name="connsiteX7" fmla="*/ 126794 w 442818"/>
                <a:gd name="connsiteY7" fmla="*/ 400031 h 600046"/>
                <a:gd name="connsiteX8" fmla="*/ 126794 w 442818"/>
                <a:gd name="connsiteY8" fmla="*/ 200016 h 600046"/>
                <a:gd name="connsiteX9" fmla="*/ 300019 w 442818"/>
                <a:gd name="connsiteY9" fmla="*/ 100008 h 600046"/>
                <a:gd name="connsiteX10" fmla="*/ 394221 w 442818"/>
                <a:gd name="connsiteY10" fmla="*/ 125010 h 600046"/>
                <a:gd name="connsiteX11" fmla="*/ 442819 w 442818"/>
                <a:gd name="connsiteY11" fmla="*/ 37592 h 600046"/>
                <a:gd name="connsiteX12" fmla="*/ 300019 w 442818"/>
                <a:gd name="connsiteY12" fmla="*/ 0 h 60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818" h="600046">
                  <a:moveTo>
                    <a:pt x="300019" y="0"/>
                  </a:moveTo>
                  <a:cubicBezTo>
                    <a:pt x="192822" y="0"/>
                    <a:pt x="93774" y="57193"/>
                    <a:pt x="40199" y="150012"/>
                  </a:cubicBezTo>
                  <a:cubicBezTo>
                    <a:pt x="-13400" y="242830"/>
                    <a:pt x="-13400" y="357216"/>
                    <a:pt x="40199" y="450035"/>
                  </a:cubicBezTo>
                  <a:cubicBezTo>
                    <a:pt x="93774" y="542854"/>
                    <a:pt x="192822" y="600047"/>
                    <a:pt x="300019" y="600047"/>
                  </a:cubicBezTo>
                  <a:cubicBezTo>
                    <a:pt x="350069" y="599755"/>
                    <a:pt x="399198" y="586743"/>
                    <a:pt x="442819" y="562255"/>
                  </a:cubicBezTo>
                  <a:lnTo>
                    <a:pt x="394221" y="475037"/>
                  </a:lnTo>
                  <a:cubicBezTo>
                    <a:pt x="365447" y="491244"/>
                    <a:pt x="333033" y="499839"/>
                    <a:pt x="300019" y="500039"/>
                  </a:cubicBezTo>
                  <a:cubicBezTo>
                    <a:pt x="228562" y="500039"/>
                    <a:pt x="162528" y="461910"/>
                    <a:pt x="126794" y="400031"/>
                  </a:cubicBezTo>
                  <a:cubicBezTo>
                    <a:pt x="91077" y="338152"/>
                    <a:pt x="91077" y="261895"/>
                    <a:pt x="126794" y="200016"/>
                  </a:cubicBezTo>
                  <a:cubicBezTo>
                    <a:pt x="162534" y="138136"/>
                    <a:pt x="228568" y="100008"/>
                    <a:pt x="300019" y="100008"/>
                  </a:cubicBezTo>
                  <a:cubicBezTo>
                    <a:pt x="333033" y="100208"/>
                    <a:pt x="365447" y="108803"/>
                    <a:pt x="394221" y="125010"/>
                  </a:cubicBezTo>
                  <a:lnTo>
                    <a:pt x="442819" y="37592"/>
                  </a:lnTo>
                  <a:cubicBezTo>
                    <a:pt x="399175" y="13167"/>
                    <a:pt x="350046" y="223"/>
                    <a:pt x="300019" y="0"/>
                  </a:cubicBezTo>
                  <a:close/>
                </a:path>
              </a:pathLst>
            </a:custGeom>
            <a:solidFill>
              <a:schemeClr val="bg1"/>
            </a:solidFill>
            <a:ln w="5701"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7A487FDA-3E32-144A-B295-662F0AA50ACD}"/>
                </a:ext>
              </a:extLst>
            </p:cNvPr>
            <p:cNvSpPr/>
            <p:nvPr/>
          </p:nvSpPr>
          <p:spPr>
            <a:xfrm>
              <a:off x="5577532" y="2358767"/>
              <a:ext cx="1994934" cy="2400162"/>
            </a:xfrm>
            <a:custGeom>
              <a:avLst/>
              <a:gdLst>
                <a:gd name="connsiteX0" fmla="*/ 1200027 w 1994934"/>
                <a:gd name="connsiteY0" fmla="*/ 2300333 h 2400162"/>
                <a:gd name="connsiteX1" fmla="*/ 539347 w 1994934"/>
                <a:gd name="connsiteY1" fmla="*/ 2079824 h 2400162"/>
                <a:gd name="connsiteX2" fmla="*/ 143511 w 1994934"/>
                <a:gd name="connsiteY2" fmla="*/ 1506694 h 2400162"/>
                <a:gd name="connsiteX3" fmla="*/ 171239 w 1994934"/>
                <a:gd name="connsiteY3" fmla="*/ 810697 h 2400162"/>
                <a:gd name="connsiteX4" fmla="*/ 611387 w 1994934"/>
                <a:gd name="connsiteY4" fmla="*/ 270877 h 2400162"/>
                <a:gd name="connsiteX5" fmla="*/ 1287554 w 1994934"/>
                <a:gd name="connsiteY5" fmla="*/ 103607 h 2400162"/>
                <a:gd name="connsiteX6" fmla="*/ 1928633 w 1994934"/>
                <a:gd name="connsiteY6" fmla="*/ 375948 h 2400162"/>
                <a:gd name="connsiteX7" fmla="*/ 1994935 w 1994934"/>
                <a:gd name="connsiteY7" fmla="*/ 300943 h 2400162"/>
                <a:gd name="connsiteX8" fmla="*/ 1150926 w 1994934"/>
                <a:gd name="connsiteY8" fmla="*/ 1011 h 2400162"/>
                <a:gd name="connsiteX9" fmla="*/ 334291 w 1994934"/>
                <a:gd name="connsiteY9" fmla="*/ 369074 h 2400162"/>
                <a:gd name="connsiteX10" fmla="*/ 0 w 1994934"/>
                <a:gd name="connsiteY10" fmla="*/ 1200053 h 2400162"/>
                <a:gd name="connsiteX11" fmla="*/ 334291 w 1994934"/>
                <a:gd name="connsiteY11" fmla="*/ 2031089 h 2400162"/>
                <a:gd name="connsiteX12" fmla="*/ 1150926 w 1994934"/>
                <a:gd name="connsiteY12" fmla="*/ 2399152 h 2400162"/>
                <a:gd name="connsiteX13" fmla="*/ 1994935 w 1994934"/>
                <a:gd name="connsiteY13" fmla="*/ 2099220 h 2400162"/>
                <a:gd name="connsiteX14" fmla="*/ 1928633 w 1994934"/>
                <a:gd name="connsiteY14" fmla="*/ 2024214 h 2400162"/>
                <a:gd name="connsiteX15" fmla="*/ 1200062 w 1994934"/>
                <a:gd name="connsiteY15" fmla="*/ 2300287 h 240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4934" h="2400162">
                  <a:moveTo>
                    <a:pt x="1200027" y="2300333"/>
                  </a:moveTo>
                  <a:cubicBezTo>
                    <a:pt x="961729" y="2300333"/>
                    <a:pt x="729859" y="2222938"/>
                    <a:pt x="539347" y="2079824"/>
                  </a:cubicBezTo>
                  <a:cubicBezTo>
                    <a:pt x="348818" y="1936710"/>
                    <a:pt x="209904" y="1735580"/>
                    <a:pt x="143511" y="1506694"/>
                  </a:cubicBezTo>
                  <a:cubicBezTo>
                    <a:pt x="77145" y="1277836"/>
                    <a:pt x="86855" y="1033600"/>
                    <a:pt x="171239" y="810697"/>
                  </a:cubicBezTo>
                  <a:cubicBezTo>
                    <a:pt x="255622" y="587845"/>
                    <a:pt x="410074" y="398390"/>
                    <a:pt x="611387" y="270877"/>
                  </a:cubicBezTo>
                  <a:cubicBezTo>
                    <a:pt x="812700" y="143370"/>
                    <a:pt x="1049993" y="84657"/>
                    <a:pt x="1287554" y="103607"/>
                  </a:cubicBezTo>
                  <a:cubicBezTo>
                    <a:pt x="1525116" y="122557"/>
                    <a:pt x="1750070" y="218125"/>
                    <a:pt x="1928633" y="375948"/>
                  </a:cubicBezTo>
                  <a:lnTo>
                    <a:pt x="1994935" y="300943"/>
                  </a:lnTo>
                  <a:cubicBezTo>
                    <a:pt x="1762843" y="95772"/>
                    <a:pt x="1460430" y="-11693"/>
                    <a:pt x="1150926" y="1011"/>
                  </a:cubicBezTo>
                  <a:cubicBezTo>
                    <a:pt x="841417" y="13690"/>
                    <a:pt x="548822" y="145576"/>
                    <a:pt x="334291" y="369074"/>
                  </a:cubicBezTo>
                  <a:cubicBezTo>
                    <a:pt x="119789" y="592548"/>
                    <a:pt x="0" y="890320"/>
                    <a:pt x="0" y="1200053"/>
                  </a:cubicBezTo>
                  <a:cubicBezTo>
                    <a:pt x="0" y="1509831"/>
                    <a:pt x="119789" y="1807586"/>
                    <a:pt x="334291" y="2031089"/>
                  </a:cubicBezTo>
                  <a:cubicBezTo>
                    <a:pt x="548794" y="2254586"/>
                    <a:pt x="841405" y="2386454"/>
                    <a:pt x="1150926" y="2399152"/>
                  </a:cubicBezTo>
                  <a:cubicBezTo>
                    <a:pt x="1460436" y="2411856"/>
                    <a:pt x="1762860" y="2304390"/>
                    <a:pt x="1994935" y="2099220"/>
                  </a:cubicBezTo>
                  <a:lnTo>
                    <a:pt x="1928633" y="2024214"/>
                  </a:lnTo>
                  <a:cubicBezTo>
                    <a:pt x="1727657" y="2202154"/>
                    <a:pt x="1468506" y="2300373"/>
                    <a:pt x="1200062" y="2300287"/>
                  </a:cubicBezTo>
                  <a:close/>
                </a:path>
              </a:pathLst>
            </a:custGeom>
            <a:solidFill>
              <a:schemeClr val="bg1"/>
            </a:solidFill>
            <a:ln w="5701"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E669F315-86DB-F943-B363-4B5036CC80AD}"/>
                </a:ext>
              </a:extLst>
            </p:cNvPr>
            <p:cNvSpPr/>
            <p:nvPr/>
          </p:nvSpPr>
          <p:spPr>
            <a:xfrm>
              <a:off x="6677551" y="3459007"/>
              <a:ext cx="200015" cy="200015"/>
            </a:xfrm>
            <a:custGeom>
              <a:avLst/>
              <a:gdLst>
                <a:gd name="connsiteX0" fmla="*/ 200016 w 200015"/>
                <a:gd name="connsiteY0" fmla="*/ 100008 h 200015"/>
                <a:gd name="connsiteX1" fmla="*/ 100008 w 200015"/>
                <a:gd name="connsiteY1" fmla="*/ 200016 h 200015"/>
                <a:gd name="connsiteX2" fmla="*/ 0 w 200015"/>
                <a:gd name="connsiteY2" fmla="*/ 100008 h 200015"/>
                <a:gd name="connsiteX3" fmla="*/ 100008 w 200015"/>
                <a:gd name="connsiteY3" fmla="*/ 0 h 200015"/>
                <a:gd name="connsiteX4" fmla="*/ 200016 w 200015"/>
                <a:gd name="connsiteY4" fmla="*/ 100008 h 20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5" h="200015">
                  <a:moveTo>
                    <a:pt x="200016" y="100008"/>
                  </a:moveTo>
                  <a:cubicBezTo>
                    <a:pt x="200016" y="155235"/>
                    <a:pt x="155235" y="200016"/>
                    <a:pt x="100008" y="200016"/>
                  </a:cubicBezTo>
                  <a:cubicBezTo>
                    <a:pt x="44781" y="200016"/>
                    <a:pt x="0" y="155235"/>
                    <a:pt x="0" y="100008"/>
                  </a:cubicBezTo>
                  <a:cubicBezTo>
                    <a:pt x="0" y="44781"/>
                    <a:pt x="44781" y="0"/>
                    <a:pt x="100008" y="0"/>
                  </a:cubicBezTo>
                  <a:cubicBezTo>
                    <a:pt x="155235" y="0"/>
                    <a:pt x="200016" y="44781"/>
                    <a:pt x="200016" y="100008"/>
                  </a:cubicBezTo>
                </a:path>
              </a:pathLst>
            </a:custGeom>
            <a:solidFill>
              <a:schemeClr val="bg1"/>
            </a:solidFill>
            <a:ln w="5701" cap="flat">
              <a:noFill/>
              <a:prstDash val="solid"/>
              <a:miter/>
            </a:ln>
          </p:spPr>
          <p:txBody>
            <a:bodyPr rtlCol="0" anchor="ctr"/>
            <a:lstStyle/>
            <a:p>
              <a:endParaRPr lang="en-RO"/>
            </a:p>
          </p:txBody>
        </p:sp>
      </p:grpSp>
      <p:grpSp>
        <p:nvGrpSpPr>
          <p:cNvPr id="87" name="Group 86">
            <a:extLst>
              <a:ext uri="{FF2B5EF4-FFF2-40B4-BE49-F238E27FC236}">
                <a16:creationId xmlns:a16="http://schemas.microsoft.com/office/drawing/2014/main" id="{5D957C9C-1474-6D41-BD56-ABB8DB2DC135}"/>
              </a:ext>
            </a:extLst>
          </p:cNvPr>
          <p:cNvGrpSpPr/>
          <p:nvPr/>
        </p:nvGrpSpPr>
        <p:grpSpPr>
          <a:xfrm>
            <a:off x="6859993" y="2570922"/>
            <a:ext cx="1117816" cy="1119780"/>
            <a:chOff x="4911922" y="1652688"/>
            <a:chExt cx="2363815" cy="2448402"/>
          </a:xfrm>
        </p:grpSpPr>
        <p:sp>
          <p:nvSpPr>
            <p:cNvPr id="88" name="Freeform 87">
              <a:extLst>
                <a:ext uri="{FF2B5EF4-FFF2-40B4-BE49-F238E27FC236}">
                  <a16:creationId xmlns:a16="http://schemas.microsoft.com/office/drawing/2014/main" id="{90F7F210-44BB-DC4B-A9B5-755E2A915AB4}"/>
                </a:ext>
              </a:extLst>
            </p:cNvPr>
            <p:cNvSpPr/>
            <p:nvPr/>
          </p:nvSpPr>
          <p:spPr>
            <a:xfrm>
              <a:off x="4911922" y="1652688"/>
              <a:ext cx="2363815" cy="2448402"/>
            </a:xfrm>
            <a:custGeom>
              <a:avLst/>
              <a:gdLst>
                <a:gd name="connsiteX0" fmla="*/ 1670352 w 2363815"/>
                <a:gd name="connsiteY0" fmla="*/ 1057268 h 2448402"/>
                <a:gd name="connsiteX1" fmla="*/ 1462470 w 2363815"/>
                <a:gd name="connsiteY1" fmla="*/ 1089093 h 2448402"/>
                <a:gd name="connsiteX2" fmla="*/ 1462470 w 2363815"/>
                <a:gd name="connsiteY2" fmla="*/ 525194 h 2448402"/>
                <a:gd name="connsiteX3" fmla="*/ 1412527 w 2363815"/>
                <a:gd name="connsiteY3" fmla="*/ 404991 h 2448402"/>
                <a:gd name="connsiteX4" fmla="*/ 1292229 w 2363815"/>
                <a:gd name="connsiteY4" fmla="*/ 355214 h 2448402"/>
                <a:gd name="connsiteX5" fmla="*/ 1164080 w 2363815"/>
                <a:gd name="connsiteY5" fmla="*/ 355214 h 2448402"/>
                <a:gd name="connsiteX6" fmla="*/ 1164080 w 2363815"/>
                <a:gd name="connsiteY6" fmla="*/ 302592 h 2448402"/>
                <a:gd name="connsiteX7" fmla="*/ 1124619 w 2363815"/>
                <a:gd name="connsiteY7" fmla="*/ 263130 h 2448402"/>
                <a:gd name="connsiteX8" fmla="*/ 896217 w 2363815"/>
                <a:gd name="connsiteY8" fmla="*/ 263130 h 2448402"/>
                <a:gd name="connsiteX9" fmla="*/ 896217 w 2363815"/>
                <a:gd name="connsiteY9" fmla="*/ 165246 h 2448402"/>
                <a:gd name="connsiteX10" fmla="*/ 813604 w 2363815"/>
                <a:gd name="connsiteY10" fmla="*/ 22135 h 2448402"/>
                <a:gd name="connsiteX11" fmla="*/ 648357 w 2363815"/>
                <a:gd name="connsiteY11" fmla="*/ 22135 h 2448402"/>
                <a:gd name="connsiteX12" fmla="*/ 565725 w 2363815"/>
                <a:gd name="connsiteY12" fmla="*/ 165246 h 2448402"/>
                <a:gd name="connsiteX13" fmla="*/ 565725 w 2363815"/>
                <a:gd name="connsiteY13" fmla="*/ 264178 h 2448402"/>
                <a:gd name="connsiteX14" fmla="*/ 337342 w 2363815"/>
                <a:gd name="connsiteY14" fmla="*/ 264178 h 2448402"/>
                <a:gd name="connsiteX15" fmla="*/ 297858 w 2363815"/>
                <a:gd name="connsiteY15" fmla="*/ 303640 h 2448402"/>
                <a:gd name="connsiteX16" fmla="*/ 297858 w 2363815"/>
                <a:gd name="connsiteY16" fmla="*/ 355219 h 2448402"/>
                <a:gd name="connsiteX17" fmla="*/ 169723 w 2363815"/>
                <a:gd name="connsiteY17" fmla="*/ 355219 h 2448402"/>
                <a:gd name="connsiteX18" fmla="*/ 49777 w 2363815"/>
                <a:gd name="connsiteY18" fmla="*/ 405179 h 2448402"/>
                <a:gd name="connsiteX19" fmla="*/ 0 w 2363815"/>
                <a:gd name="connsiteY19" fmla="*/ 525199 h 2448402"/>
                <a:gd name="connsiteX20" fmla="*/ 0 w 2363815"/>
                <a:gd name="connsiteY20" fmla="*/ 2278167 h 2448402"/>
                <a:gd name="connsiteX21" fmla="*/ 49867 w 2363815"/>
                <a:gd name="connsiteY21" fmla="*/ 2398535 h 2448402"/>
                <a:gd name="connsiteX22" fmla="*/ 170235 w 2363815"/>
                <a:gd name="connsiteY22" fmla="*/ 2448403 h 2448402"/>
                <a:gd name="connsiteX23" fmla="*/ 1292252 w 2363815"/>
                <a:gd name="connsiteY23" fmla="*/ 2448403 h 2448402"/>
                <a:gd name="connsiteX24" fmla="*/ 1414604 w 2363815"/>
                <a:gd name="connsiteY24" fmla="*/ 2395781 h 2448402"/>
                <a:gd name="connsiteX25" fmla="*/ 2004204 w 2363815"/>
                <a:gd name="connsiteY25" fmla="*/ 2358633 h 2448402"/>
                <a:gd name="connsiteX26" fmla="*/ 2351490 w 2363815"/>
                <a:gd name="connsiteY26" fmla="*/ 1880769 h 2448402"/>
                <a:gd name="connsiteX27" fmla="*/ 2204781 w 2363815"/>
                <a:gd name="connsiteY27" fmla="*/ 1308553 h 2448402"/>
                <a:gd name="connsiteX28" fmla="*/ 1670390 w 2363815"/>
                <a:gd name="connsiteY28" fmla="*/ 1056728 h 2448402"/>
                <a:gd name="connsiteX29" fmla="*/ 1164061 w 2363815"/>
                <a:gd name="connsiteY29" fmla="*/ 434165 h 2448402"/>
                <a:gd name="connsiteX30" fmla="*/ 1292210 w 2363815"/>
                <a:gd name="connsiteY30" fmla="*/ 434165 h 2448402"/>
                <a:gd name="connsiteX31" fmla="*/ 1356781 w 2363815"/>
                <a:gd name="connsiteY31" fmla="*/ 460906 h 2448402"/>
                <a:gd name="connsiteX32" fmla="*/ 1383521 w 2363815"/>
                <a:gd name="connsiteY32" fmla="*/ 525476 h 2448402"/>
                <a:gd name="connsiteX33" fmla="*/ 1383521 w 2363815"/>
                <a:gd name="connsiteY33" fmla="*/ 1119635 h 2448402"/>
                <a:gd name="connsiteX34" fmla="*/ 1293531 w 2363815"/>
                <a:gd name="connsiteY34" fmla="*/ 1169099 h 2448402"/>
                <a:gd name="connsiteX35" fmla="*/ 1293531 w 2363815"/>
                <a:gd name="connsiteY35" fmla="*/ 585230 h 2448402"/>
                <a:gd name="connsiteX36" fmla="*/ 1230905 w 2363815"/>
                <a:gd name="connsiteY36" fmla="*/ 522347 h 2448402"/>
                <a:gd name="connsiteX37" fmla="*/ 1164056 w 2363815"/>
                <a:gd name="connsiteY37" fmla="*/ 522347 h 2448402"/>
                <a:gd name="connsiteX38" fmla="*/ 644659 w 2363815"/>
                <a:gd name="connsiteY38" fmla="*/ 165255 h 2448402"/>
                <a:gd name="connsiteX39" fmla="*/ 687813 w 2363815"/>
                <a:gd name="connsiteY39" fmla="*/ 90498 h 2448402"/>
                <a:gd name="connsiteX40" fmla="*/ 774134 w 2363815"/>
                <a:gd name="connsiteY40" fmla="*/ 90498 h 2448402"/>
                <a:gd name="connsiteX41" fmla="*/ 817283 w 2363815"/>
                <a:gd name="connsiteY41" fmla="*/ 165255 h 2448402"/>
                <a:gd name="connsiteX42" fmla="*/ 817283 w 2363815"/>
                <a:gd name="connsiteY42" fmla="*/ 264187 h 2448402"/>
                <a:gd name="connsiteX43" fmla="*/ 644659 w 2363815"/>
                <a:gd name="connsiteY43" fmla="*/ 264187 h 2448402"/>
                <a:gd name="connsiteX44" fmla="*/ 376792 w 2363815"/>
                <a:gd name="connsiteY44" fmla="*/ 343127 h 2448402"/>
                <a:gd name="connsiteX45" fmla="*/ 1085131 w 2363815"/>
                <a:gd name="connsiteY45" fmla="*/ 343127 h 2448402"/>
                <a:gd name="connsiteX46" fmla="*/ 1085131 w 2363815"/>
                <a:gd name="connsiteY46" fmla="*/ 522323 h 2448402"/>
                <a:gd name="connsiteX47" fmla="*/ 376792 w 2363815"/>
                <a:gd name="connsiteY47" fmla="*/ 522323 h 2448402"/>
                <a:gd name="connsiteX48" fmla="*/ 337332 w 2363815"/>
                <a:gd name="connsiteY48" fmla="*/ 601267 h 2448402"/>
                <a:gd name="connsiteX49" fmla="*/ 1214591 w 2363815"/>
                <a:gd name="connsiteY49" fmla="*/ 601249 h 2448402"/>
                <a:gd name="connsiteX50" fmla="*/ 1214591 w 2363815"/>
                <a:gd name="connsiteY50" fmla="*/ 1228533 h 2448402"/>
                <a:gd name="connsiteX51" fmla="*/ 978018 w 2363815"/>
                <a:gd name="connsiteY51" fmla="*/ 1700618 h 2448402"/>
                <a:gd name="connsiteX52" fmla="*/ 1143283 w 2363815"/>
                <a:gd name="connsiteY52" fmla="*/ 2202117 h 2448402"/>
                <a:gd name="connsiteX53" fmla="*/ 247323 w 2363815"/>
                <a:gd name="connsiteY53" fmla="*/ 2202117 h 2448402"/>
                <a:gd name="connsiteX54" fmla="*/ 247323 w 2363815"/>
                <a:gd name="connsiteY54" fmla="*/ 601202 h 2448402"/>
                <a:gd name="connsiteX55" fmla="*/ 1292215 w 2363815"/>
                <a:gd name="connsiteY55" fmla="*/ 2369506 h 2448402"/>
                <a:gd name="connsiteX56" fmla="*/ 169727 w 2363815"/>
                <a:gd name="connsiteY56" fmla="*/ 2369487 h 2448402"/>
                <a:gd name="connsiteX57" fmla="*/ 105505 w 2363815"/>
                <a:gd name="connsiteY57" fmla="*/ 2342563 h 2448402"/>
                <a:gd name="connsiteX58" fmla="*/ 78943 w 2363815"/>
                <a:gd name="connsiteY58" fmla="*/ 2278195 h 2448402"/>
                <a:gd name="connsiteX59" fmla="*/ 78943 w 2363815"/>
                <a:gd name="connsiteY59" fmla="*/ 525227 h 2448402"/>
                <a:gd name="connsiteX60" fmla="*/ 105669 w 2363815"/>
                <a:gd name="connsiteY60" fmla="*/ 461099 h 2448402"/>
                <a:gd name="connsiteX61" fmla="*/ 169727 w 2363815"/>
                <a:gd name="connsiteY61" fmla="*/ 434189 h 2448402"/>
                <a:gd name="connsiteX62" fmla="*/ 297877 w 2363815"/>
                <a:gd name="connsiteY62" fmla="*/ 434189 h 2448402"/>
                <a:gd name="connsiteX63" fmla="*/ 297877 w 2363815"/>
                <a:gd name="connsiteY63" fmla="*/ 522601 h 2448402"/>
                <a:gd name="connsiteX64" fmla="*/ 231286 w 2363815"/>
                <a:gd name="connsiteY64" fmla="*/ 522601 h 2448402"/>
                <a:gd name="connsiteX65" fmla="*/ 168402 w 2363815"/>
                <a:gd name="connsiteY65" fmla="*/ 585484 h 2448402"/>
                <a:gd name="connsiteX66" fmla="*/ 168402 w 2363815"/>
                <a:gd name="connsiteY66" fmla="*/ 2218492 h 2448402"/>
                <a:gd name="connsiteX67" fmla="*/ 231286 w 2363815"/>
                <a:gd name="connsiteY67" fmla="*/ 2281117 h 2448402"/>
                <a:gd name="connsiteX68" fmla="*/ 1222490 w 2363815"/>
                <a:gd name="connsiteY68" fmla="*/ 2281117 h 2448402"/>
                <a:gd name="connsiteX69" fmla="*/ 1334579 w 2363815"/>
                <a:gd name="connsiteY69" fmla="*/ 2360061 h 2448402"/>
                <a:gd name="connsiteX70" fmla="*/ 1292215 w 2363815"/>
                <a:gd name="connsiteY70" fmla="*/ 2369534 h 2448402"/>
                <a:gd name="connsiteX71" fmla="*/ 1670338 w 2363815"/>
                <a:gd name="connsiteY71" fmla="*/ 2366607 h 2448402"/>
                <a:gd name="connsiteX72" fmla="*/ 1235224 w 2363815"/>
                <a:gd name="connsiteY72" fmla="*/ 2186569 h 2448402"/>
                <a:gd name="connsiteX73" fmla="*/ 1054871 w 2363815"/>
                <a:gd name="connsiteY73" fmla="*/ 1751586 h 2448402"/>
                <a:gd name="connsiteX74" fmla="*/ 1234965 w 2363815"/>
                <a:gd name="connsiteY74" fmla="*/ 1316490 h 2448402"/>
                <a:gd name="connsiteX75" fmla="*/ 1669986 w 2363815"/>
                <a:gd name="connsiteY75" fmla="*/ 1136193 h 2448402"/>
                <a:gd name="connsiteX76" fmla="*/ 2105045 w 2363815"/>
                <a:gd name="connsiteY76" fmla="*/ 1316363 h 2448402"/>
                <a:gd name="connsiteX77" fmla="*/ 2285266 w 2363815"/>
                <a:gd name="connsiteY77" fmla="*/ 1751402 h 2448402"/>
                <a:gd name="connsiteX78" fmla="*/ 2104950 w 2363815"/>
                <a:gd name="connsiteY78" fmla="*/ 2186094 h 2448402"/>
                <a:gd name="connsiteX79" fmla="*/ 1670334 w 2363815"/>
                <a:gd name="connsiteY79" fmla="*/ 2366612 h 24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363815" h="2448402">
                  <a:moveTo>
                    <a:pt x="1670352" y="1057268"/>
                  </a:moveTo>
                  <a:cubicBezTo>
                    <a:pt x="1599852" y="1057287"/>
                    <a:pt x="1529756" y="1068024"/>
                    <a:pt x="1462470" y="1089093"/>
                  </a:cubicBezTo>
                  <a:lnTo>
                    <a:pt x="1462470" y="525194"/>
                  </a:lnTo>
                  <a:cubicBezTo>
                    <a:pt x="1462413" y="480100"/>
                    <a:pt x="1444445" y="436853"/>
                    <a:pt x="1412527" y="404991"/>
                  </a:cubicBezTo>
                  <a:cubicBezTo>
                    <a:pt x="1380608" y="373110"/>
                    <a:pt x="1337346" y="355214"/>
                    <a:pt x="1292229" y="355214"/>
                  </a:cubicBezTo>
                  <a:lnTo>
                    <a:pt x="1164080" y="355214"/>
                  </a:lnTo>
                  <a:lnTo>
                    <a:pt x="1164080" y="302592"/>
                  </a:lnTo>
                  <a:cubicBezTo>
                    <a:pt x="1164080" y="280787"/>
                    <a:pt x="1146422" y="263130"/>
                    <a:pt x="1124619" y="263130"/>
                  </a:cubicBezTo>
                  <a:lnTo>
                    <a:pt x="896217" y="263130"/>
                  </a:lnTo>
                  <a:lnTo>
                    <a:pt x="896217" y="165246"/>
                  </a:lnTo>
                  <a:cubicBezTo>
                    <a:pt x="896217" y="106201"/>
                    <a:pt x="864721" y="51648"/>
                    <a:pt x="813604" y="22135"/>
                  </a:cubicBezTo>
                  <a:cubicBezTo>
                    <a:pt x="762467" y="-7378"/>
                    <a:pt x="699475" y="-7378"/>
                    <a:pt x="648357" y="22135"/>
                  </a:cubicBezTo>
                  <a:cubicBezTo>
                    <a:pt x="597221" y="51649"/>
                    <a:pt x="565725" y="106201"/>
                    <a:pt x="565725" y="165246"/>
                  </a:cubicBezTo>
                  <a:lnTo>
                    <a:pt x="565725" y="264178"/>
                  </a:lnTo>
                  <a:lnTo>
                    <a:pt x="337342" y="264178"/>
                  </a:lnTo>
                  <a:cubicBezTo>
                    <a:pt x="315535" y="264178"/>
                    <a:pt x="297858" y="281853"/>
                    <a:pt x="297858" y="303640"/>
                  </a:cubicBezTo>
                  <a:lnTo>
                    <a:pt x="297858" y="355219"/>
                  </a:lnTo>
                  <a:lnTo>
                    <a:pt x="169723" y="355219"/>
                  </a:lnTo>
                  <a:cubicBezTo>
                    <a:pt x="124699" y="355366"/>
                    <a:pt x="81564" y="373316"/>
                    <a:pt x="49777" y="405179"/>
                  </a:cubicBezTo>
                  <a:cubicBezTo>
                    <a:pt x="17971" y="437027"/>
                    <a:pt x="75" y="480194"/>
                    <a:pt x="0" y="525199"/>
                  </a:cubicBezTo>
                  <a:lnTo>
                    <a:pt x="0" y="2278167"/>
                  </a:lnTo>
                  <a:cubicBezTo>
                    <a:pt x="0" y="2323322"/>
                    <a:pt x="17934" y="2366616"/>
                    <a:pt x="49867" y="2398535"/>
                  </a:cubicBezTo>
                  <a:cubicBezTo>
                    <a:pt x="81785" y="2430472"/>
                    <a:pt x="125084" y="2448403"/>
                    <a:pt x="170235" y="2448403"/>
                  </a:cubicBezTo>
                  <a:lnTo>
                    <a:pt x="1292252" y="2448403"/>
                  </a:lnTo>
                  <a:cubicBezTo>
                    <a:pt x="1338507" y="2448295"/>
                    <a:pt x="1382722" y="2429279"/>
                    <a:pt x="1414604" y="2395781"/>
                  </a:cubicBezTo>
                  <a:cubicBezTo>
                    <a:pt x="1606849" y="2471859"/>
                    <a:pt x="1823011" y="2458242"/>
                    <a:pt x="2004204" y="2358633"/>
                  </a:cubicBezTo>
                  <a:cubicBezTo>
                    <a:pt x="2185384" y="2259043"/>
                    <a:pt x="2312706" y="2083849"/>
                    <a:pt x="2351490" y="1880769"/>
                  </a:cubicBezTo>
                  <a:cubicBezTo>
                    <a:pt x="2390274" y="1677693"/>
                    <a:pt x="2336496" y="1467903"/>
                    <a:pt x="2204781" y="1308553"/>
                  </a:cubicBezTo>
                  <a:cubicBezTo>
                    <a:pt x="2073051" y="1149181"/>
                    <a:pt x="1877136" y="1056859"/>
                    <a:pt x="1670390" y="1056728"/>
                  </a:cubicBezTo>
                  <a:close/>
                  <a:moveTo>
                    <a:pt x="1164061" y="434165"/>
                  </a:moveTo>
                  <a:lnTo>
                    <a:pt x="1292210" y="434165"/>
                  </a:lnTo>
                  <a:cubicBezTo>
                    <a:pt x="1316418" y="434165"/>
                    <a:pt x="1339658" y="443784"/>
                    <a:pt x="1356781" y="460906"/>
                  </a:cubicBezTo>
                  <a:cubicBezTo>
                    <a:pt x="1373908" y="478033"/>
                    <a:pt x="1383521" y="501249"/>
                    <a:pt x="1383521" y="525476"/>
                  </a:cubicBezTo>
                  <a:lnTo>
                    <a:pt x="1383521" y="1119635"/>
                  </a:lnTo>
                  <a:cubicBezTo>
                    <a:pt x="1352321" y="1133844"/>
                    <a:pt x="1322235" y="1150379"/>
                    <a:pt x="1293531" y="1169099"/>
                  </a:cubicBezTo>
                  <a:lnTo>
                    <a:pt x="1293531" y="585230"/>
                  </a:lnTo>
                  <a:cubicBezTo>
                    <a:pt x="1293531" y="550596"/>
                    <a:pt x="1265540" y="522478"/>
                    <a:pt x="1230905" y="522347"/>
                  </a:cubicBezTo>
                  <a:lnTo>
                    <a:pt x="1164056" y="522347"/>
                  </a:lnTo>
                  <a:close/>
                  <a:moveTo>
                    <a:pt x="644659" y="165255"/>
                  </a:moveTo>
                  <a:cubicBezTo>
                    <a:pt x="644659" y="134419"/>
                    <a:pt x="661105" y="105914"/>
                    <a:pt x="687813" y="90498"/>
                  </a:cubicBezTo>
                  <a:cubicBezTo>
                    <a:pt x="714516" y="75080"/>
                    <a:pt x="747431" y="75080"/>
                    <a:pt x="774134" y="90498"/>
                  </a:cubicBezTo>
                  <a:cubicBezTo>
                    <a:pt x="800818" y="105915"/>
                    <a:pt x="817283" y="134420"/>
                    <a:pt x="817283" y="165255"/>
                  </a:cubicBezTo>
                  <a:lnTo>
                    <a:pt x="817283" y="264187"/>
                  </a:lnTo>
                  <a:lnTo>
                    <a:pt x="644659" y="264187"/>
                  </a:lnTo>
                  <a:close/>
                  <a:moveTo>
                    <a:pt x="376792" y="343127"/>
                  </a:moveTo>
                  <a:lnTo>
                    <a:pt x="1085131" y="343127"/>
                  </a:lnTo>
                  <a:lnTo>
                    <a:pt x="1085131" y="522323"/>
                  </a:lnTo>
                  <a:lnTo>
                    <a:pt x="376792" y="522323"/>
                  </a:lnTo>
                  <a:close/>
                  <a:moveTo>
                    <a:pt x="337332" y="601267"/>
                  </a:moveTo>
                  <a:lnTo>
                    <a:pt x="1214591" y="601249"/>
                  </a:lnTo>
                  <a:lnTo>
                    <a:pt x="1214591" y="1228533"/>
                  </a:lnTo>
                  <a:cubicBezTo>
                    <a:pt x="1076438" y="1348446"/>
                    <a:pt x="991381" y="1518170"/>
                    <a:pt x="978018" y="1700618"/>
                  </a:cubicBezTo>
                  <a:cubicBezTo>
                    <a:pt x="964655" y="1883066"/>
                    <a:pt x="1024066" y="2063377"/>
                    <a:pt x="1143283" y="2202117"/>
                  </a:cubicBezTo>
                  <a:lnTo>
                    <a:pt x="247323" y="2202117"/>
                  </a:lnTo>
                  <a:lnTo>
                    <a:pt x="247323" y="601202"/>
                  </a:lnTo>
                  <a:close/>
                  <a:moveTo>
                    <a:pt x="1292215" y="2369506"/>
                  </a:moveTo>
                  <a:lnTo>
                    <a:pt x="169727" y="2369487"/>
                  </a:lnTo>
                  <a:cubicBezTo>
                    <a:pt x="145590" y="2369360"/>
                    <a:pt x="122500" y="2359667"/>
                    <a:pt x="105505" y="2342563"/>
                  </a:cubicBezTo>
                  <a:cubicBezTo>
                    <a:pt x="88490" y="2325455"/>
                    <a:pt x="78943" y="2302309"/>
                    <a:pt x="78943" y="2278195"/>
                  </a:cubicBezTo>
                  <a:lnTo>
                    <a:pt x="78943" y="525227"/>
                  </a:lnTo>
                  <a:cubicBezTo>
                    <a:pt x="79074" y="501179"/>
                    <a:pt x="88674" y="478132"/>
                    <a:pt x="105669" y="461099"/>
                  </a:cubicBezTo>
                  <a:cubicBezTo>
                    <a:pt x="122646" y="444066"/>
                    <a:pt x="145665" y="434391"/>
                    <a:pt x="169727" y="434189"/>
                  </a:cubicBezTo>
                  <a:lnTo>
                    <a:pt x="297877" y="434189"/>
                  </a:lnTo>
                  <a:lnTo>
                    <a:pt x="297877" y="522601"/>
                  </a:lnTo>
                  <a:lnTo>
                    <a:pt x="231286" y="522601"/>
                  </a:lnTo>
                  <a:cubicBezTo>
                    <a:pt x="196557" y="522601"/>
                    <a:pt x="168402" y="550756"/>
                    <a:pt x="168402" y="585484"/>
                  </a:cubicBezTo>
                  <a:lnTo>
                    <a:pt x="168402" y="2218492"/>
                  </a:lnTo>
                  <a:cubicBezTo>
                    <a:pt x="168548" y="2253127"/>
                    <a:pt x="196665" y="2281117"/>
                    <a:pt x="231286" y="2281117"/>
                  </a:cubicBezTo>
                  <a:lnTo>
                    <a:pt x="1222490" y="2281117"/>
                  </a:lnTo>
                  <a:cubicBezTo>
                    <a:pt x="1257195" y="2311034"/>
                    <a:pt x="1294733" y="2337465"/>
                    <a:pt x="1334579" y="2360061"/>
                  </a:cubicBezTo>
                  <a:cubicBezTo>
                    <a:pt x="1321436" y="2366597"/>
                    <a:pt x="1306899" y="2369844"/>
                    <a:pt x="1292215" y="2369534"/>
                  </a:cubicBezTo>
                  <a:close/>
                  <a:moveTo>
                    <a:pt x="1670338" y="2366607"/>
                  </a:moveTo>
                  <a:cubicBezTo>
                    <a:pt x="1507164" y="2366663"/>
                    <a:pt x="1350639" y="2301905"/>
                    <a:pt x="1235224" y="2186569"/>
                  </a:cubicBezTo>
                  <a:cubicBezTo>
                    <a:pt x="1119794" y="2071228"/>
                    <a:pt x="1054927" y="1914755"/>
                    <a:pt x="1054871" y="1751586"/>
                  </a:cubicBezTo>
                  <a:cubicBezTo>
                    <a:pt x="1054814" y="1588398"/>
                    <a:pt x="1119606" y="1431887"/>
                    <a:pt x="1234965" y="1316490"/>
                  </a:cubicBezTo>
                  <a:cubicBezTo>
                    <a:pt x="1350324" y="1201079"/>
                    <a:pt x="1506812" y="1136231"/>
                    <a:pt x="1669986" y="1136193"/>
                  </a:cubicBezTo>
                  <a:cubicBezTo>
                    <a:pt x="1833160" y="1136175"/>
                    <a:pt x="1989666" y="1200985"/>
                    <a:pt x="2105045" y="1316363"/>
                  </a:cubicBezTo>
                  <a:cubicBezTo>
                    <a:pt x="2220441" y="1431741"/>
                    <a:pt x="2285266" y="1588228"/>
                    <a:pt x="2285266" y="1751402"/>
                  </a:cubicBezTo>
                  <a:cubicBezTo>
                    <a:pt x="2285064" y="1914445"/>
                    <a:pt x="2220216" y="2070773"/>
                    <a:pt x="2104950" y="2186094"/>
                  </a:cubicBezTo>
                  <a:cubicBezTo>
                    <a:pt x="1989666" y="2301416"/>
                    <a:pt x="1833376" y="2366315"/>
                    <a:pt x="1670334" y="2366612"/>
                  </a:cubicBezTo>
                  <a:close/>
                </a:path>
              </a:pathLst>
            </a:custGeom>
            <a:solidFill>
              <a:schemeClr val="bg1"/>
            </a:solidFill>
            <a:ln w="4694"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350B1FE2-0876-5B47-9B29-FC6295B4ACD6}"/>
                </a:ext>
              </a:extLst>
            </p:cNvPr>
            <p:cNvSpPr/>
            <p:nvPr/>
          </p:nvSpPr>
          <p:spPr>
            <a:xfrm>
              <a:off x="5267147" y="2343922"/>
              <a:ext cx="749908" cy="749927"/>
            </a:xfrm>
            <a:custGeom>
              <a:avLst/>
              <a:gdLst>
                <a:gd name="connsiteX0" fmla="*/ 39460 w 749908"/>
                <a:gd name="connsiteY0" fmla="*/ 510474 h 749927"/>
                <a:gd name="connsiteX1" fmla="*/ 239707 w 749908"/>
                <a:gd name="connsiteY1" fmla="*/ 510474 h 749927"/>
                <a:gd name="connsiteX2" fmla="*/ 239707 w 749908"/>
                <a:gd name="connsiteY2" fmla="*/ 710448 h 749927"/>
                <a:gd name="connsiteX3" fmla="*/ 279168 w 749908"/>
                <a:gd name="connsiteY3" fmla="*/ 749927 h 749927"/>
                <a:gd name="connsiteX4" fmla="*/ 470736 w 749908"/>
                <a:gd name="connsiteY4" fmla="*/ 749927 h 749927"/>
                <a:gd name="connsiteX5" fmla="*/ 510201 w 749908"/>
                <a:gd name="connsiteY5" fmla="*/ 710448 h 749927"/>
                <a:gd name="connsiteX6" fmla="*/ 510201 w 749908"/>
                <a:gd name="connsiteY6" fmla="*/ 510474 h 749927"/>
                <a:gd name="connsiteX7" fmla="*/ 710448 w 749908"/>
                <a:gd name="connsiteY7" fmla="*/ 510474 h 749927"/>
                <a:gd name="connsiteX8" fmla="*/ 749908 w 749908"/>
                <a:gd name="connsiteY8" fmla="*/ 471013 h 749927"/>
                <a:gd name="connsiteX9" fmla="*/ 749908 w 749908"/>
                <a:gd name="connsiteY9" fmla="*/ 279191 h 749927"/>
                <a:gd name="connsiteX10" fmla="*/ 710448 w 749908"/>
                <a:gd name="connsiteY10" fmla="*/ 239707 h 749927"/>
                <a:gd name="connsiteX11" fmla="*/ 510990 w 749908"/>
                <a:gd name="connsiteY11" fmla="*/ 239707 h 749927"/>
                <a:gd name="connsiteX12" fmla="*/ 510990 w 749908"/>
                <a:gd name="connsiteY12" fmla="*/ 39479 h 749927"/>
                <a:gd name="connsiteX13" fmla="*/ 471526 w 749908"/>
                <a:gd name="connsiteY13" fmla="*/ 0 h 749927"/>
                <a:gd name="connsiteX14" fmla="*/ 279957 w 749908"/>
                <a:gd name="connsiteY14" fmla="*/ 0 h 749927"/>
                <a:gd name="connsiteX15" fmla="*/ 240497 w 749908"/>
                <a:gd name="connsiteY15" fmla="*/ 39479 h 749927"/>
                <a:gd name="connsiteX16" fmla="*/ 240497 w 749908"/>
                <a:gd name="connsiteY16" fmla="*/ 239726 h 749927"/>
                <a:gd name="connsiteX17" fmla="*/ 39460 w 749908"/>
                <a:gd name="connsiteY17" fmla="*/ 239707 h 749927"/>
                <a:gd name="connsiteX18" fmla="*/ 0 w 749908"/>
                <a:gd name="connsiteY18" fmla="*/ 279191 h 749927"/>
                <a:gd name="connsiteX19" fmla="*/ 0 w 749908"/>
                <a:gd name="connsiteY19" fmla="*/ 471013 h 749927"/>
                <a:gd name="connsiteX20" fmla="*/ 39460 w 749908"/>
                <a:gd name="connsiteY20" fmla="*/ 510474 h 749927"/>
                <a:gd name="connsiteX21" fmla="*/ 78920 w 749908"/>
                <a:gd name="connsiteY21" fmla="*/ 318651 h 749927"/>
                <a:gd name="connsiteX22" fmla="*/ 279168 w 749908"/>
                <a:gd name="connsiteY22" fmla="*/ 318651 h 749927"/>
                <a:gd name="connsiteX23" fmla="*/ 318633 w 749908"/>
                <a:gd name="connsiteY23" fmla="*/ 279191 h 749927"/>
                <a:gd name="connsiteX24" fmla="*/ 318633 w 749908"/>
                <a:gd name="connsiteY24" fmla="*/ 78944 h 749927"/>
                <a:gd name="connsiteX25" fmla="*/ 431257 w 749908"/>
                <a:gd name="connsiteY25" fmla="*/ 78944 h 749927"/>
                <a:gd name="connsiteX26" fmla="*/ 431257 w 749908"/>
                <a:gd name="connsiteY26" fmla="*/ 279191 h 749927"/>
                <a:gd name="connsiteX27" fmla="*/ 470736 w 749908"/>
                <a:gd name="connsiteY27" fmla="*/ 318651 h 749927"/>
                <a:gd name="connsiteX28" fmla="*/ 670965 w 749908"/>
                <a:gd name="connsiteY28" fmla="*/ 318651 h 749927"/>
                <a:gd name="connsiteX29" fmla="*/ 670965 w 749908"/>
                <a:gd name="connsiteY29" fmla="*/ 431530 h 749927"/>
                <a:gd name="connsiteX30" fmla="*/ 471526 w 749908"/>
                <a:gd name="connsiteY30" fmla="*/ 431530 h 749927"/>
                <a:gd name="connsiteX31" fmla="*/ 432047 w 749908"/>
                <a:gd name="connsiteY31" fmla="*/ 471009 h 749927"/>
                <a:gd name="connsiteX32" fmla="*/ 432047 w 749908"/>
                <a:gd name="connsiteY32" fmla="*/ 670983 h 749927"/>
                <a:gd name="connsiteX33" fmla="*/ 319441 w 749908"/>
                <a:gd name="connsiteY33" fmla="*/ 670983 h 749927"/>
                <a:gd name="connsiteX34" fmla="*/ 319441 w 749908"/>
                <a:gd name="connsiteY34" fmla="*/ 471009 h 749927"/>
                <a:gd name="connsiteX35" fmla="*/ 279962 w 749908"/>
                <a:gd name="connsiteY35" fmla="*/ 431530 h 749927"/>
                <a:gd name="connsiteX36" fmla="*/ 79710 w 749908"/>
                <a:gd name="connsiteY36" fmla="*/ 431530 h 7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49908" h="749927">
                  <a:moveTo>
                    <a:pt x="39460" y="510474"/>
                  </a:moveTo>
                  <a:lnTo>
                    <a:pt x="239707" y="510474"/>
                  </a:lnTo>
                  <a:lnTo>
                    <a:pt x="239707" y="710448"/>
                  </a:lnTo>
                  <a:cubicBezTo>
                    <a:pt x="239707" y="732255"/>
                    <a:pt x="257365" y="749927"/>
                    <a:pt x="279168" y="749927"/>
                  </a:cubicBezTo>
                  <a:lnTo>
                    <a:pt x="470736" y="749927"/>
                  </a:lnTo>
                  <a:cubicBezTo>
                    <a:pt x="492524" y="749927"/>
                    <a:pt x="510201" y="732255"/>
                    <a:pt x="510201" y="710448"/>
                  </a:cubicBezTo>
                  <a:lnTo>
                    <a:pt x="510201" y="510474"/>
                  </a:lnTo>
                  <a:lnTo>
                    <a:pt x="710448" y="510474"/>
                  </a:lnTo>
                  <a:cubicBezTo>
                    <a:pt x="732236" y="510474"/>
                    <a:pt x="749908" y="492797"/>
                    <a:pt x="749908" y="471013"/>
                  </a:cubicBezTo>
                  <a:lnTo>
                    <a:pt x="749908" y="279191"/>
                  </a:lnTo>
                  <a:cubicBezTo>
                    <a:pt x="749908" y="257384"/>
                    <a:pt x="732236" y="239707"/>
                    <a:pt x="710448" y="239707"/>
                  </a:cubicBezTo>
                  <a:lnTo>
                    <a:pt x="510990" y="239707"/>
                  </a:lnTo>
                  <a:lnTo>
                    <a:pt x="510990" y="39479"/>
                  </a:lnTo>
                  <a:cubicBezTo>
                    <a:pt x="510990" y="17677"/>
                    <a:pt x="493314" y="0"/>
                    <a:pt x="471526" y="0"/>
                  </a:cubicBezTo>
                  <a:lnTo>
                    <a:pt x="279957" y="0"/>
                  </a:lnTo>
                  <a:cubicBezTo>
                    <a:pt x="258155" y="0"/>
                    <a:pt x="240497" y="17677"/>
                    <a:pt x="240497" y="39479"/>
                  </a:cubicBezTo>
                  <a:lnTo>
                    <a:pt x="240497" y="239726"/>
                  </a:lnTo>
                  <a:lnTo>
                    <a:pt x="39460" y="239707"/>
                  </a:lnTo>
                  <a:cubicBezTo>
                    <a:pt x="17653" y="239707"/>
                    <a:pt x="0" y="257384"/>
                    <a:pt x="0" y="279191"/>
                  </a:cubicBezTo>
                  <a:lnTo>
                    <a:pt x="0" y="471013"/>
                  </a:lnTo>
                  <a:cubicBezTo>
                    <a:pt x="0" y="492797"/>
                    <a:pt x="17653" y="510474"/>
                    <a:pt x="39460" y="510474"/>
                  </a:cubicBezTo>
                  <a:close/>
                  <a:moveTo>
                    <a:pt x="78920" y="318651"/>
                  </a:moveTo>
                  <a:lnTo>
                    <a:pt x="279168" y="318651"/>
                  </a:lnTo>
                  <a:cubicBezTo>
                    <a:pt x="300975" y="318651"/>
                    <a:pt x="318633" y="300975"/>
                    <a:pt x="318633" y="279191"/>
                  </a:cubicBezTo>
                  <a:lnTo>
                    <a:pt x="318633" y="78944"/>
                  </a:lnTo>
                  <a:lnTo>
                    <a:pt x="431257" y="78944"/>
                  </a:lnTo>
                  <a:lnTo>
                    <a:pt x="431257" y="279191"/>
                  </a:lnTo>
                  <a:cubicBezTo>
                    <a:pt x="431257" y="300975"/>
                    <a:pt x="448934" y="318651"/>
                    <a:pt x="470736" y="318651"/>
                  </a:cubicBezTo>
                  <a:lnTo>
                    <a:pt x="670965" y="318651"/>
                  </a:lnTo>
                  <a:lnTo>
                    <a:pt x="670965" y="431530"/>
                  </a:lnTo>
                  <a:lnTo>
                    <a:pt x="471526" y="431530"/>
                  </a:lnTo>
                  <a:cubicBezTo>
                    <a:pt x="449719" y="431530"/>
                    <a:pt x="432047" y="449206"/>
                    <a:pt x="432047" y="471009"/>
                  </a:cubicBezTo>
                  <a:lnTo>
                    <a:pt x="432047" y="670983"/>
                  </a:lnTo>
                  <a:lnTo>
                    <a:pt x="319441" y="670983"/>
                  </a:lnTo>
                  <a:lnTo>
                    <a:pt x="319441" y="471009"/>
                  </a:lnTo>
                  <a:cubicBezTo>
                    <a:pt x="319441" y="449206"/>
                    <a:pt x="301764" y="431530"/>
                    <a:pt x="279962" y="431530"/>
                  </a:cubicBezTo>
                  <a:lnTo>
                    <a:pt x="79710" y="431530"/>
                  </a:lnTo>
                  <a:close/>
                </a:path>
              </a:pathLst>
            </a:custGeom>
            <a:solidFill>
              <a:schemeClr val="bg1"/>
            </a:solidFill>
            <a:ln w="4694"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1E49B744-82ED-C94E-8385-242FCE80D552}"/>
                </a:ext>
              </a:extLst>
            </p:cNvPr>
            <p:cNvSpPr/>
            <p:nvPr/>
          </p:nvSpPr>
          <p:spPr>
            <a:xfrm>
              <a:off x="6100670" y="2998461"/>
              <a:ext cx="972078" cy="918967"/>
            </a:xfrm>
            <a:custGeom>
              <a:avLst/>
              <a:gdLst>
                <a:gd name="connsiteX0" fmla="*/ 766021 w 972078"/>
                <a:gd name="connsiteY0" fmla="*/ 9350 h 918967"/>
                <a:gd name="connsiteX1" fmla="*/ 486040 w 972078"/>
                <a:gd name="connsiteY1" fmla="*/ 135389 h 918967"/>
                <a:gd name="connsiteX2" fmla="*/ 206060 w 972078"/>
                <a:gd name="connsiteY2" fmla="*/ 9350 h 918967"/>
                <a:gd name="connsiteX3" fmla="*/ 1607 w 972078"/>
                <a:gd name="connsiteY3" fmla="*/ 275638 h 918967"/>
                <a:gd name="connsiteX4" fmla="*/ 468951 w 972078"/>
                <a:gd name="connsiteY4" fmla="*/ 915046 h 918967"/>
                <a:gd name="connsiteX5" fmla="*/ 503421 w 972078"/>
                <a:gd name="connsiteY5" fmla="*/ 915046 h 918967"/>
                <a:gd name="connsiteX6" fmla="*/ 970468 w 972078"/>
                <a:gd name="connsiteY6" fmla="*/ 276672 h 918967"/>
                <a:gd name="connsiteX7" fmla="*/ 766016 w 972078"/>
                <a:gd name="connsiteY7" fmla="*/ 9321 h 918967"/>
                <a:gd name="connsiteX8" fmla="*/ 486059 w 972078"/>
                <a:gd name="connsiteY8" fmla="*/ 835580 h 918967"/>
                <a:gd name="connsiteX9" fmla="*/ 80311 w 972078"/>
                <a:gd name="connsiteY9" fmla="*/ 283006 h 918967"/>
                <a:gd name="connsiteX10" fmla="*/ 226870 w 972078"/>
                <a:gd name="connsiteY10" fmla="*/ 85399 h 918967"/>
                <a:gd name="connsiteX11" fmla="*/ 270536 w 972078"/>
                <a:gd name="connsiteY11" fmla="*/ 79084 h 918967"/>
                <a:gd name="connsiteX12" fmla="*/ 448408 w 972078"/>
                <a:gd name="connsiteY12" fmla="*/ 238551 h 918967"/>
                <a:gd name="connsiteX13" fmla="*/ 448426 w 972078"/>
                <a:gd name="connsiteY13" fmla="*/ 238551 h 918967"/>
                <a:gd name="connsiteX14" fmla="*/ 485777 w 972078"/>
                <a:gd name="connsiteY14" fmla="*/ 264854 h 918967"/>
                <a:gd name="connsiteX15" fmla="*/ 523146 w 972078"/>
                <a:gd name="connsiteY15" fmla="*/ 238551 h 918967"/>
                <a:gd name="connsiteX16" fmla="*/ 744702 w 972078"/>
                <a:gd name="connsiteY16" fmla="*/ 85399 h 918967"/>
                <a:gd name="connsiteX17" fmla="*/ 891520 w 972078"/>
                <a:gd name="connsiteY17" fmla="*/ 283006 h 918967"/>
                <a:gd name="connsiteX18" fmla="*/ 486050 w 972078"/>
                <a:gd name="connsiteY18" fmla="*/ 835580 h 91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078" h="918967">
                  <a:moveTo>
                    <a:pt x="766021" y="9350"/>
                  </a:moveTo>
                  <a:cubicBezTo>
                    <a:pt x="630767" y="-27747"/>
                    <a:pt x="537360" y="53292"/>
                    <a:pt x="486040" y="135389"/>
                  </a:cubicBezTo>
                  <a:cubicBezTo>
                    <a:pt x="433419" y="53288"/>
                    <a:pt x="341060" y="-28020"/>
                    <a:pt x="206060" y="9350"/>
                  </a:cubicBezTo>
                  <a:cubicBezTo>
                    <a:pt x="92133" y="40404"/>
                    <a:pt x="13979" y="142494"/>
                    <a:pt x="1607" y="275638"/>
                  </a:cubicBezTo>
                  <a:cubicBezTo>
                    <a:pt x="-15205" y="458523"/>
                    <a:pt x="97142" y="734796"/>
                    <a:pt x="468951" y="915046"/>
                  </a:cubicBezTo>
                  <a:cubicBezTo>
                    <a:pt x="479833" y="920275"/>
                    <a:pt x="492520" y="920275"/>
                    <a:pt x="503421" y="915046"/>
                  </a:cubicBezTo>
                  <a:cubicBezTo>
                    <a:pt x="874952" y="734806"/>
                    <a:pt x="987299" y="458514"/>
                    <a:pt x="970468" y="276672"/>
                  </a:cubicBezTo>
                  <a:cubicBezTo>
                    <a:pt x="958097" y="143509"/>
                    <a:pt x="879688" y="41423"/>
                    <a:pt x="766016" y="9321"/>
                  </a:cubicBezTo>
                  <a:close/>
                  <a:moveTo>
                    <a:pt x="486059" y="835580"/>
                  </a:moveTo>
                  <a:cubicBezTo>
                    <a:pt x="164250" y="672961"/>
                    <a:pt x="65040" y="437985"/>
                    <a:pt x="80311" y="283006"/>
                  </a:cubicBezTo>
                  <a:cubicBezTo>
                    <a:pt x="89526" y="181963"/>
                    <a:pt x="144257" y="108033"/>
                    <a:pt x="226870" y="85399"/>
                  </a:cubicBezTo>
                  <a:cubicBezTo>
                    <a:pt x="241075" y="81382"/>
                    <a:pt x="255758" y="79248"/>
                    <a:pt x="270536" y="79084"/>
                  </a:cubicBezTo>
                  <a:cubicBezTo>
                    <a:pt x="392887" y="79084"/>
                    <a:pt x="446044" y="231446"/>
                    <a:pt x="448408" y="238551"/>
                  </a:cubicBezTo>
                  <a:lnTo>
                    <a:pt x="448426" y="238551"/>
                  </a:lnTo>
                  <a:cubicBezTo>
                    <a:pt x="454079" y="254320"/>
                    <a:pt x="469021" y="264835"/>
                    <a:pt x="485777" y="264854"/>
                  </a:cubicBezTo>
                  <a:cubicBezTo>
                    <a:pt x="502537" y="264835"/>
                    <a:pt x="517494" y="254320"/>
                    <a:pt x="523146" y="238551"/>
                  </a:cubicBezTo>
                  <a:cubicBezTo>
                    <a:pt x="525773" y="230657"/>
                    <a:pt x="591297" y="43312"/>
                    <a:pt x="744702" y="85399"/>
                  </a:cubicBezTo>
                  <a:cubicBezTo>
                    <a:pt x="827335" y="108033"/>
                    <a:pt x="882047" y="181963"/>
                    <a:pt x="891520" y="283006"/>
                  </a:cubicBezTo>
                  <a:cubicBezTo>
                    <a:pt x="906001" y="437990"/>
                    <a:pt x="807586" y="672965"/>
                    <a:pt x="486050" y="835580"/>
                  </a:cubicBezTo>
                  <a:close/>
                </a:path>
              </a:pathLst>
            </a:custGeom>
            <a:solidFill>
              <a:srgbClr val="ECD169"/>
            </a:solidFill>
            <a:ln w="4694" cap="flat">
              <a:noFill/>
              <a:prstDash val="solid"/>
              <a:miter/>
            </a:ln>
          </p:spPr>
          <p:txBody>
            <a:bodyPr rtlCol="0" anchor="ctr"/>
            <a:lstStyle/>
            <a:p>
              <a:endParaRPr lang="en-RO"/>
            </a:p>
          </p:txBody>
        </p:sp>
      </p:grpSp>
    </p:spTree>
    <p:extLst>
      <p:ext uri="{BB962C8B-B14F-4D97-AF65-F5344CB8AC3E}">
        <p14:creationId xmlns:p14="http://schemas.microsoft.com/office/powerpoint/2010/main" val="63239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9724675"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What are the </a:t>
            </a:r>
            <a:r>
              <a:rPr lang="en-US" sz="4000" b="1" dirty="0">
                <a:solidFill>
                  <a:srgbClr val="ECD169"/>
                </a:solidFill>
                <a:latin typeface="Poppins"/>
                <a:ea typeface="Poppins"/>
                <a:cs typeface="Poppins"/>
                <a:sym typeface="Poppins"/>
              </a:rPr>
              <a:t>Problems for Therapists ?</a:t>
            </a:r>
            <a:endParaRPr sz="4000" b="1" dirty="0">
              <a:solidFill>
                <a:schemeClr val="bg1"/>
              </a:solidFill>
              <a:latin typeface="Poppins"/>
              <a:cs typeface="Poppins"/>
              <a:sym typeface="Poppins Light"/>
            </a:endParaRPr>
          </a:p>
        </p:txBody>
      </p:sp>
      <p:sp>
        <p:nvSpPr>
          <p:cNvPr id="21" name="Oval 20">
            <a:extLst>
              <a:ext uri="{FF2B5EF4-FFF2-40B4-BE49-F238E27FC236}">
                <a16:creationId xmlns:a16="http://schemas.microsoft.com/office/drawing/2014/main" id="{8707E6B5-3A01-4C51-B6B7-4B196D016BF2}"/>
              </a:ext>
            </a:extLst>
          </p:cNvPr>
          <p:cNvSpPr/>
          <p:nvPr/>
        </p:nvSpPr>
        <p:spPr>
          <a:xfrm>
            <a:off x="670669" y="2763269"/>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485;p28">
            <a:extLst>
              <a:ext uri="{FF2B5EF4-FFF2-40B4-BE49-F238E27FC236}">
                <a16:creationId xmlns:a16="http://schemas.microsoft.com/office/drawing/2014/main" id="{3D17D721-D3A8-443C-9A2B-ADAC113CBA8A}"/>
              </a:ext>
            </a:extLst>
          </p:cNvPr>
          <p:cNvSpPr txBox="1"/>
          <p:nvPr/>
        </p:nvSpPr>
        <p:spPr>
          <a:xfrm>
            <a:off x="403173" y="4901064"/>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Wage deflation </a:t>
            </a:r>
          </a:p>
        </p:txBody>
      </p:sp>
      <p:sp>
        <p:nvSpPr>
          <p:cNvPr id="24" name="Oval 23">
            <a:extLst>
              <a:ext uri="{FF2B5EF4-FFF2-40B4-BE49-F238E27FC236}">
                <a16:creationId xmlns:a16="http://schemas.microsoft.com/office/drawing/2014/main" id="{35A0F513-6611-4A4B-AA3C-B878F8A1CDAB}"/>
              </a:ext>
            </a:extLst>
          </p:cNvPr>
          <p:cNvSpPr/>
          <p:nvPr/>
        </p:nvSpPr>
        <p:spPr>
          <a:xfrm>
            <a:off x="3571448" y="2763269"/>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485;p28">
            <a:extLst>
              <a:ext uri="{FF2B5EF4-FFF2-40B4-BE49-F238E27FC236}">
                <a16:creationId xmlns:a16="http://schemas.microsoft.com/office/drawing/2014/main" id="{0E742861-C7E4-480C-BDC3-8A9D5D14A7F9}"/>
              </a:ext>
            </a:extLst>
          </p:cNvPr>
          <p:cNvSpPr txBox="1"/>
          <p:nvPr/>
        </p:nvSpPr>
        <p:spPr>
          <a:xfrm>
            <a:off x="3303952" y="4901064"/>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Instability</a:t>
            </a:r>
            <a:endParaRPr sz="1100" dirty="0">
              <a:solidFill>
                <a:srgbClr val="ECD169"/>
              </a:solidFill>
              <a:latin typeface="Poppins Light"/>
              <a:ea typeface="Poppins Light"/>
              <a:cs typeface="Poppins Light"/>
              <a:sym typeface="Poppins Light"/>
            </a:endParaRPr>
          </a:p>
        </p:txBody>
      </p:sp>
      <p:sp>
        <p:nvSpPr>
          <p:cNvPr id="26" name="Oval 25">
            <a:extLst>
              <a:ext uri="{FF2B5EF4-FFF2-40B4-BE49-F238E27FC236}">
                <a16:creationId xmlns:a16="http://schemas.microsoft.com/office/drawing/2014/main" id="{135676CA-9165-4E53-8CB4-24B965482AAA}"/>
              </a:ext>
            </a:extLst>
          </p:cNvPr>
          <p:cNvSpPr/>
          <p:nvPr/>
        </p:nvSpPr>
        <p:spPr>
          <a:xfrm>
            <a:off x="6472227" y="2763269"/>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485;p28">
            <a:extLst>
              <a:ext uri="{FF2B5EF4-FFF2-40B4-BE49-F238E27FC236}">
                <a16:creationId xmlns:a16="http://schemas.microsoft.com/office/drawing/2014/main" id="{D685423D-6B4B-4239-B7E0-9A671B0A8774}"/>
              </a:ext>
            </a:extLst>
          </p:cNvPr>
          <p:cNvSpPr txBox="1"/>
          <p:nvPr/>
        </p:nvSpPr>
        <p:spPr>
          <a:xfrm>
            <a:off x="5859490" y="4901064"/>
            <a:ext cx="3132110"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Inadequate support for therapists and clients</a:t>
            </a:r>
          </a:p>
        </p:txBody>
      </p:sp>
      <p:sp>
        <p:nvSpPr>
          <p:cNvPr id="45" name="Google Shape;485;p28">
            <a:extLst>
              <a:ext uri="{FF2B5EF4-FFF2-40B4-BE49-F238E27FC236}">
                <a16:creationId xmlns:a16="http://schemas.microsoft.com/office/drawing/2014/main" id="{64C67610-8384-493F-9C71-180E4CDD8941}"/>
              </a:ext>
            </a:extLst>
          </p:cNvPr>
          <p:cNvSpPr txBox="1"/>
          <p:nvPr/>
        </p:nvSpPr>
        <p:spPr>
          <a:xfrm>
            <a:off x="403173" y="1974641"/>
            <a:ext cx="2441628"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2800" dirty="0">
                <a:solidFill>
                  <a:schemeClr val="bg1"/>
                </a:solidFill>
                <a:latin typeface="Poppins"/>
                <a:ea typeface="Poppins"/>
                <a:cs typeface="Poppins"/>
                <a:sym typeface="Poppins"/>
              </a:rPr>
              <a:t>This causes:</a:t>
            </a:r>
          </a:p>
        </p:txBody>
      </p:sp>
      <p:grpSp>
        <p:nvGrpSpPr>
          <p:cNvPr id="449" name="Group 448">
            <a:extLst>
              <a:ext uri="{FF2B5EF4-FFF2-40B4-BE49-F238E27FC236}">
                <a16:creationId xmlns:a16="http://schemas.microsoft.com/office/drawing/2014/main" id="{783A089E-5C08-49FB-A2A5-B487E956AA04}"/>
              </a:ext>
            </a:extLst>
          </p:cNvPr>
          <p:cNvGrpSpPr/>
          <p:nvPr/>
        </p:nvGrpSpPr>
        <p:grpSpPr>
          <a:xfrm>
            <a:off x="1165925" y="3186631"/>
            <a:ext cx="916123" cy="1101962"/>
            <a:chOff x="-5165514" y="-1298444"/>
            <a:chExt cx="4087730" cy="4916939"/>
          </a:xfrm>
        </p:grpSpPr>
        <p:sp>
          <p:nvSpPr>
            <p:cNvPr id="9" name="Freeform: Shape 8">
              <a:extLst>
                <a:ext uri="{FF2B5EF4-FFF2-40B4-BE49-F238E27FC236}">
                  <a16:creationId xmlns:a16="http://schemas.microsoft.com/office/drawing/2014/main" id="{65DD5CA2-B4A3-4A7F-8F9E-E5C7A5D7A021}"/>
                </a:ext>
              </a:extLst>
            </p:cNvPr>
            <p:cNvSpPr/>
            <p:nvPr/>
          </p:nvSpPr>
          <p:spPr>
            <a:xfrm>
              <a:off x="-4773840" y="2011206"/>
              <a:ext cx="693326" cy="776539"/>
            </a:xfrm>
            <a:custGeom>
              <a:avLst/>
              <a:gdLst>
                <a:gd name="connsiteX0" fmla="*/ 408047 w 693326"/>
                <a:gd name="connsiteY0" fmla="*/ 3986 h 776539"/>
                <a:gd name="connsiteX1" fmla="*/ 5522 w 693326"/>
                <a:gd name="connsiteY1" fmla="*/ 333836 h 776539"/>
                <a:gd name="connsiteX2" fmla="*/ 285240 w 693326"/>
                <a:gd name="connsiteY2" fmla="*/ 772483 h 776539"/>
                <a:gd name="connsiteX3" fmla="*/ 334873 w 693326"/>
                <a:gd name="connsiteY3" fmla="*/ 776539 h 776539"/>
                <a:gd name="connsiteX4" fmla="*/ 548989 w 693326"/>
                <a:gd name="connsiteY4" fmla="*/ 695066 h 776539"/>
                <a:gd name="connsiteX5" fmla="*/ 687678 w 693326"/>
                <a:gd name="connsiteY5" fmla="*/ 443054 h 776539"/>
                <a:gd name="connsiteX6" fmla="*/ 634597 w 693326"/>
                <a:gd name="connsiteY6" fmla="*/ 160005 h 776539"/>
                <a:gd name="connsiteX7" fmla="*/ 408038 w 693326"/>
                <a:gd name="connsiteY7" fmla="*/ 3976 h 776539"/>
                <a:gd name="connsiteX8" fmla="*/ 534411 w 693326"/>
                <a:gd name="connsiteY8" fmla="*/ 418454 h 776539"/>
                <a:gd name="connsiteX9" fmla="*/ 534411 w 693326"/>
                <a:gd name="connsiteY9" fmla="*/ 418571 h 776539"/>
                <a:gd name="connsiteX10" fmla="*/ 448804 w 693326"/>
                <a:gd name="connsiteY10" fmla="*/ 576472 h 776539"/>
                <a:gd name="connsiteX11" fmla="*/ 309694 w 693326"/>
                <a:gd name="connsiteY11" fmla="*/ 619217 h 776539"/>
                <a:gd name="connsiteX12" fmla="*/ 158759 w 693326"/>
                <a:gd name="connsiteY12" fmla="*/ 358407 h 776539"/>
                <a:gd name="connsiteX13" fmla="*/ 358915 w 693326"/>
                <a:gd name="connsiteY13" fmla="*/ 155312 h 776539"/>
                <a:gd name="connsiteX14" fmla="*/ 383594 w 693326"/>
                <a:gd name="connsiteY14" fmla="*/ 157223 h 776539"/>
                <a:gd name="connsiteX15" fmla="*/ 502384 w 693326"/>
                <a:gd name="connsiteY15" fmla="*/ 241341 h 776539"/>
                <a:gd name="connsiteX16" fmla="*/ 534421 w 693326"/>
                <a:gd name="connsiteY16" fmla="*/ 418454 h 77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326" h="776539">
                  <a:moveTo>
                    <a:pt x="408047" y="3986"/>
                  </a:moveTo>
                  <a:cubicBezTo>
                    <a:pt x="221216" y="-26552"/>
                    <a:pt x="39587" y="121747"/>
                    <a:pt x="5522" y="333836"/>
                  </a:cubicBezTo>
                  <a:cubicBezTo>
                    <a:pt x="-28347" y="545621"/>
                    <a:pt x="97106" y="742445"/>
                    <a:pt x="285240" y="772483"/>
                  </a:cubicBezTo>
                  <a:cubicBezTo>
                    <a:pt x="301807" y="775197"/>
                    <a:pt x="318384" y="776539"/>
                    <a:pt x="334873" y="776539"/>
                  </a:cubicBezTo>
                  <a:cubicBezTo>
                    <a:pt x="411300" y="776539"/>
                    <a:pt x="485886" y="748451"/>
                    <a:pt x="548989" y="695066"/>
                  </a:cubicBezTo>
                  <a:cubicBezTo>
                    <a:pt x="622399" y="632992"/>
                    <a:pt x="671718" y="543514"/>
                    <a:pt x="687678" y="443054"/>
                  </a:cubicBezTo>
                  <a:cubicBezTo>
                    <a:pt x="703872" y="342477"/>
                    <a:pt x="684964" y="241988"/>
                    <a:pt x="634597" y="160005"/>
                  </a:cubicBezTo>
                  <a:cubicBezTo>
                    <a:pt x="581898" y="74241"/>
                    <a:pt x="501453" y="18868"/>
                    <a:pt x="408038" y="3976"/>
                  </a:cubicBezTo>
                  <a:close/>
                  <a:moveTo>
                    <a:pt x="534411" y="418454"/>
                  </a:moveTo>
                  <a:lnTo>
                    <a:pt x="534411" y="418571"/>
                  </a:lnTo>
                  <a:cubicBezTo>
                    <a:pt x="524193" y="482253"/>
                    <a:pt x="493772" y="538361"/>
                    <a:pt x="448804" y="576472"/>
                  </a:cubicBezTo>
                  <a:cubicBezTo>
                    <a:pt x="407048" y="611565"/>
                    <a:pt x="358327" y="626908"/>
                    <a:pt x="309694" y="619217"/>
                  </a:cubicBezTo>
                  <a:cubicBezTo>
                    <a:pt x="206177" y="602650"/>
                    <a:pt x="138440" y="485574"/>
                    <a:pt x="158759" y="358407"/>
                  </a:cubicBezTo>
                  <a:cubicBezTo>
                    <a:pt x="177658" y="241037"/>
                    <a:pt x="264500" y="155312"/>
                    <a:pt x="358915" y="155312"/>
                  </a:cubicBezTo>
                  <a:cubicBezTo>
                    <a:pt x="367105" y="155312"/>
                    <a:pt x="375296" y="155930"/>
                    <a:pt x="383594" y="157223"/>
                  </a:cubicBezTo>
                  <a:cubicBezTo>
                    <a:pt x="431629" y="164913"/>
                    <a:pt x="473757" y="194726"/>
                    <a:pt x="502384" y="241341"/>
                  </a:cubicBezTo>
                  <a:cubicBezTo>
                    <a:pt x="533304" y="291590"/>
                    <a:pt x="544639" y="354586"/>
                    <a:pt x="534421" y="418454"/>
                  </a:cubicBezTo>
                  <a:close/>
                </a:path>
              </a:pathLst>
            </a:custGeom>
            <a:solidFill>
              <a:schemeClr val="bg1"/>
            </a:solidFill>
            <a:ln w="979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E505977-8BE3-4706-AE2D-07E3F99DEC4E}"/>
                </a:ext>
              </a:extLst>
            </p:cNvPr>
            <p:cNvSpPr/>
            <p:nvPr/>
          </p:nvSpPr>
          <p:spPr>
            <a:xfrm>
              <a:off x="-2640418" y="2516533"/>
              <a:ext cx="703644" cy="776441"/>
            </a:xfrm>
            <a:custGeom>
              <a:avLst/>
              <a:gdLst>
                <a:gd name="connsiteX0" fmla="*/ 234348 w 703644"/>
                <a:gd name="connsiteY0" fmla="*/ 761903 h 776441"/>
                <a:gd name="connsiteX1" fmla="*/ 328763 w 703644"/>
                <a:gd name="connsiteY1" fmla="*/ 776442 h 776441"/>
                <a:gd name="connsiteX2" fmla="*/ 508208 w 703644"/>
                <a:gd name="connsiteY2" fmla="*/ 723361 h 776441"/>
                <a:gd name="connsiteX3" fmla="*/ 683410 w 703644"/>
                <a:gd name="connsiteY3" fmla="*/ 492863 h 776441"/>
                <a:gd name="connsiteX4" fmla="*/ 469784 w 703644"/>
                <a:gd name="connsiteY4" fmla="*/ 14184 h 776441"/>
                <a:gd name="connsiteX5" fmla="*/ 20340 w 703644"/>
                <a:gd name="connsiteY5" fmla="*/ 283910 h 776441"/>
                <a:gd name="connsiteX6" fmla="*/ 234348 w 703644"/>
                <a:gd name="connsiteY6" fmla="*/ 761903 h 776441"/>
                <a:gd name="connsiteX7" fmla="*/ 168443 w 703644"/>
                <a:gd name="connsiteY7" fmla="*/ 330524 h 776441"/>
                <a:gd name="connsiteX8" fmla="*/ 375564 w 703644"/>
                <a:gd name="connsiteY8" fmla="*/ 155018 h 776441"/>
                <a:gd name="connsiteX9" fmla="*/ 422983 w 703644"/>
                <a:gd name="connsiteY9" fmla="*/ 162288 h 776441"/>
                <a:gd name="connsiteX10" fmla="*/ 535189 w 703644"/>
                <a:gd name="connsiteY10" fmla="*/ 446366 h 776441"/>
                <a:gd name="connsiteX11" fmla="*/ 426421 w 703644"/>
                <a:gd name="connsiteY11" fmla="*/ 591334 h 776441"/>
                <a:gd name="connsiteX12" fmla="*/ 281071 w 703644"/>
                <a:gd name="connsiteY12" fmla="*/ 613760 h 776441"/>
                <a:gd name="connsiteX13" fmla="*/ 168443 w 703644"/>
                <a:gd name="connsiteY13" fmla="*/ 330524 h 77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644" h="776441">
                  <a:moveTo>
                    <a:pt x="234348" y="761903"/>
                  </a:moveTo>
                  <a:cubicBezTo>
                    <a:pt x="265268" y="771621"/>
                    <a:pt x="296923" y="776442"/>
                    <a:pt x="328763" y="776442"/>
                  </a:cubicBezTo>
                  <a:cubicBezTo>
                    <a:pt x="390035" y="776442"/>
                    <a:pt x="451571" y="758454"/>
                    <a:pt x="508208" y="723361"/>
                  </a:cubicBezTo>
                  <a:cubicBezTo>
                    <a:pt x="590602" y="672317"/>
                    <a:pt x="652755" y="590413"/>
                    <a:pt x="683410" y="492863"/>
                  </a:cubicBezTo>
                  <a:cubicBezTo>
                    <a:pt x="748120" y="286927"/>
                    <a:pt x="652490" y="72233"/>
                    <a:pt x="469784" y="14184"/>
                  </a:cubicBezTo>
                  <a:cubicBezTo>
                    <a:pt x="286087" y="-43021"/>
                    <a:pt x="85128" y="77983"/>
                    <a:pt x="20340" y="283910"/>
                  </a:cubicBezTo>
                  <a:cubicBezTo>
                    <a:pt x="-44645" y="489454"/>
                    <a:pt x="51259" y="703766"/>
                    <a:pt x="234348" y="761903"/>
                  </a:cubicBezTo>
                  <a:close/>
                  <a:moveTo>
                    <a:pt x="168443" y="330524"/>
                  </a:moveTo>
                  <a:cubicBezTo>
                    <a:pt x="201508" y="225284"/>
                    <a:pt x="288419" y="155018"/>
                    <a:pt x="375564" y="155018"/>
                  </a:cubicBezTo>
                  <a:cubicBezTo>
                    <a:pt x="391455" y="155018"/>
                    <a:pt x="407405" y="157429"/>
                    <a:pt x="422983" y="162288"/>
                  </a:cubicBezTo>
                  <a:cubicBezTo>
                    <a:pt x="524089" y="194325"/>
                    <a:pt x="574417" y="321795"/>
                    <a:pt x="535189" y="446366"/>
                  </a:cubicBezTo>
                  <a:cubicBezTo>
                    <a:pt x="515791" y="508441"/>
                    <a:pt x="477063" y="559876"/>
                    <a:pt x="426421" y="591334"/>
                  </a:cubicBezTo>
                  <a:cubicBezTo>
                    <a:pt x="379317" y="620539"/>
                    <a:pt x="327450" y="628534"/>
                    <a:pt x="281071" y="613760"/>
                  </a:cubicBezTo>
                  <a:cubicBezTo>
                    <a:pt x="179768" y="581655"/>
                    <a:pt x="129215" y="454674"/>
                    <a:pt x="168443" y="330524"/>
                  </a:cubicBezTo>
                  <a:close/>
                </a:path>
              </a:pathLst>
            </a:custGeom>
            <a:solidFill>
              <a:schemeClr val="bg1"/>
            </a:solidFill>
            <a:ln w="97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BF8DE1F-CDE2-4059-94FC-0037CD5CECD4}"/>
                </a:ext>
              </a:extLst>
            </p:cNvPr>
            <p:cNvSpPr/>
            <p:nvPr/>
          </p:nvSpPr>
          <p:spPr>
            <a:xfrm>
              <a:off x="-5165514" y="-1298444"/>
              <a:ext cx="4087730" cy="4916939"/>
            </a:xfrm>
            <a:custGeom>
              <a:avLst/>
              <a:gdLst>
                <a:gd name="connsiteX0" fmla="*/ 3808424 w 4087730"/>
                <a:gd name="connsiteY0" fmla="*/ 67 h 4916939"/>
                <a:gd name="connsiteX1" fmla="*/ 279297 w 4087730"/>
                <a:gd name="connsiteY1" fmla="*/ 67 h 4916939"/>
                <a:gd name="connsiteX2" fmla="*/ 0 w 4087730"/>
                <a:gd name="connsiteY2" fmla="*/ 279364 h 4916939"/>
                <a:gd name="connsiteX3" fmla="*/ 0 w 4087730"/>
                <a:gd name="connsiteY3" fmla="*/ 2303160 h 4916939"/>
                <a:gd name="connsiteX4" fmla="*/ 279297 w 4087730"/>
                <a:gd name="connsiteY4" fmla="*/ 2582457 h 4916939"/>
                <a:gd name="connsiteX5" fmla="*/ 1280075 w 4087730"/>
                <a:gd name="connsiteY5" fmla="*/ 2582496 h 4916939"/>
                <a:gd name="connsiteX6" fmla="*/ 1490449 w 4087730"/>
                <a:gd name="connsiteY6" fmla="*/ 2837417 h 4916939"/>
                <a:gd name="connsiteX7" fmla="*/ 1025281 w 4087730"/>
                <a:gd name="connsiteY7" fmla="*/ 3042550 h 4916939"/>
                <a:gd name="connsiteX8" fmla="*/ 851989 w 4087730"/>
                <a:gd name="connsiteY8" fmla="*/ 2987362 h 4916939"/>
                <a:gd name="connsiteX9" fmla="*/ 501702 w 4087730"/>
                <a:gd name="connsiteY9" fmla="*/ 3034163 h 4916939"/>
                <a:gd name="connsiteX10" fmla="*/ 86009 w 4087730"/>
                <a:gd name="connsiteY10" fmla="*/ 3593708 h 4916939"/>
                <a:gd name="connsiteX11" fmla="*/ 184559 w 4087730"/>
                <a:gd name="connsiteY11" fmla="*/ 4108362 h 4916939"/>
                <a:gd name="connsiteX12" fmla="*/ 624323 w 4087730"/>
                <a:gd name="connsiteY12" fmla="*/ 4408281 h 4916939"/>
                <a:gd name="connsiteX13" fmla="*/ 721677 w 4087730"/>
                <a:gd name="connsiteY13" fmla="*/ 4416050 h 4916939"/>
                <a:gd name="connsiteX14" fmla="*/ 975600 w 4087730"/>
                <a:gd name="connsiteY14" fmla="*/ 4362059 h 4916939"/>
                <a:gd name="connsiteX15" fmla="*/ 1390489 w 4087730"/>
                <a:gd name="connsiteY15" fmla="*/ 3802436 h 4916939"/>
                <a:gd name="connsiteX16" fmla="*/ 1398572 w 4087730"/>
                <a:gd name="connsiteY16" fmla="*/ 3624520 h 4916939"/>
                <a:gd name="connsiteX17" fmla="*/ 1941588 w 4087730"/>
                <a:gd name="connsiteY17" fmla="*/ 3384068 h 4916939"/>
                <a:gd name="connsiteX18" fmla="*/ 2319503 w 4087730"/>
                <a:gd name="connsiteY18" fmla="*/ 3841967 h 4916939"/>
                <a:gd name="connsiteX19" fmla="*/ 2246906 w 4087730"/>
                <a:gd name="connsiteY19" fmla="*/ 4005227 h 4916939"/>
                <a:gd name="connsiteX20" fmla="*/ 2368028 w 4087730"/>
                <a:gd name="connsiteY20" fmla="*/ 4690606 h 4916939"/>
                <a:gd name="connsiteX21" fmla="*/ 2661100 w 4087730"/>
                <a:gd name="connsiteY21" fmla="*/ 4889155 h 4916939"/>
                <a:gd name="connsiteX22" fmla="*/ 2844797 w 4087730"/>
                <a:gd name="connsiteY22" fmla="*/ 4916939 h 4916939"/>
                <a:gd name="connsiteX23" fmla="*/ 3189303 w 4087730"/>
                <a:gd name="connsiteY23" fmla="*/ 4817783 h 4916939"/>
                <a:gd name="connsiteX24" fmla="*/ 3506946 w 4087730"/>
                <a:gd name="connsiteY24" fmla="*/ 4401286 h 4916939"/>
                <a:gd name="connsiteX25" fmla="*/ 3385824 w 4087730"/>
                <a:gd name="connsiteY25" fmla="*/ 3715065 h 4916939"/>
                <a:gd name="connsiteX26" fmla="*/ 3385707 w 4087730"/>
                <a:gd name="connsiteY26" fmla="*/ 3714869 h 4916939"/>
                <a:gd name="connsiteX27" fmla="*/ 3093663 w 4087730"/>
                <a:gd name="connsiteY27" fmla="*/ 3516820 h 4916939"/>
                <a:gd name="connsiteX28" fmla="*/ 2914062 w 4087730"/>
                <a:gd name="connsiteY28" fmla="*/ 3488574 h 4916939"/>
                <a:gd name="connsiteX29" fmla="*/ 2590414 w 4087730"/>
                <a:gd name="connsiteY29" fmla="*/ 3096610 h 4916939"/>
                <a:gd name="connsiteX30" fmla="*/ 3448731 w 4087730"/>
                <a:gd name="connsiteY30" fmla="*/ 2716550 h 4916939"/>
                <a:gd name="connsiteX31" fmla="*/ 3676055 w 4087730"/>
                <a:gd name="connsiteY31" fmla="*/ 2582486 h 4916939"/>
                <a:gd name="connsiteX32" fmla="*/ 3808434 w 4087730"/>
                <a:gd name="connsiteY32" fmla="*/ 2582486 h 4916939"/>
                <a:gd name="connsiteX33" fmla="*/ 4087731 w 4087730"/>
                <a:gd name="connsiteY33" fmla="*/ 2303189 h 4916939"/>
                <a:gd name="connsiteX34" fmla="*/ 4087731 w 4087730"/>
                <a:gd name="connsiteY34" fmla="*/ 279297 h 4916939"/>
                <a:gd name="connsiteX35" fmla="*/ 3808434 w 4087730"/>
                <a:gd name="connsiteY35" fmla="*/ 0 h 4916939"/>
                <a:gd name="connsiteX36" fmla="*/ 1283602 w 4087730"/>
                <a:gd name="connsiteY36" fmla="*/ 3505680 h 4916939"/>
                <a:gd name="connsiteX37" fmla="*/ 1238329 w 4087730"/>
                <a:gd name="connsiteY37" fmla="*/ 3588692 h 4916939"/>
                <a:gd name="connsiteX38" fmla="*/ 1237330 w 4087730"/>
                <a:gd name="connsiteY38" fmla="*/ 3777630 h 4916939"/>
                <a:gd name="connsiteX39" fmla="*/ 912839 w 4087730"/>
                <a:gd name="connsiteY39" fmla="*/ 4220225 h 4916939"/>
                <a:gd name="connsiteX40" fmla="*/ 649198 w 4087730"/>
                <a:gd name="connsiteY40" fmla="*/ 4255084 h 4916939"/>
                <a:gd name="connsiteX41" fmla="*/ 317016 w 4087730"/>
                <a:gd name="connsiteY41" fmla="*/ 4027221 h 4916939"/>
                <a:gd name="connsiteX42" fmla="*/ 239481 w 4087730"/>
                <a:gd name="connsiteY42" fmla="*/ 3618191 h 4916939"/>
                <a:gd name="connsiteX43" fmla="*/ 564893 w 4087730"/>
                <a:gd name="connsiteY43" fmla="*/ 3176134 h 4916939"/>
                <a:gd name="connsiteX44" fmla="*/ 827545 w 4087730"/>
                <a:gd name="connsiteY44" fmla="*/ 3140737 h 4916939"/>
                <a:gd name="connsiteX45" fmla="*/ 983035 w 4087730"/>
                <a:gd name="connsiteY45" fmla="*/ 3196032 h 4916939"/>
                <a:gd name="connsiteX46" fmla="*/ 1053379 w 4087730"/>
                <a:gd name="connsiteY46" fmla="*/ 3199980 h 4916939"/>
                <a:gd name="connsiteX47" fmla="*/ 1593290 w 4087730"/>
                <a:gd name="connsiteY47" fmla="*/ 2961900 h 4916939"/>
                <a:gd name="connsiteX48" fmla="*/ 1839100 w 4087730"/>
                <a:gd name="connsiteY48" fmla="*/ 3259753 h 4916939"/>
                <a:gd name="connsiteX49" fmla="*/ 2882692 w 4087730"/>
                <a:gd name="connsiteY49" fmla="*/ 3644682 h 4916939"/>
                <a:gd name="connsiteX50" fmla="*/ 3046755 w 4087730"/>
                <a:gd name="connsiteY50" fmla="*/ 3664894 h 4916939"/>
                <a:gd name="connsiteX51" fmla="*/ 3266005 w 4087730"/>
                <a:gd name="connsiteY51" fmla="*/ 3813801 h 4916939"/>
                <a:gd name="connsiteX52" fmla="*/ 3358921 w 4087730"/>
                <a:gd name="connsiteY52" fmla="*/ 4354623 h 4916939"/>
                <a:gd name="connsiteX53" fmla="*/ 3107409 w 4087730"/>
                <a:gd name="connsiteY53" fmla="*/ 4685884 h 4916939"/>
                <a:gd name="connsiteX54" fmla="*/ 2707676 w 4087730"/>
                <a:gd name="connsiteY54" fmla="*/ 4741071 h 4916939"/>
                <a:gd name="connsiteX55" fmla="*/ 2488004 w 4087730"/>
                <a:gd name="connsiteY55" fmla="*/ 4591968 h 4916939"/>
                <a:gd name="connsiteX56" fmla="*/ 2395323 w 4087730"/>
                <a:gd name="connsiteY56" fmla="*/ 4051322 h 4916939"/>
                <a:gd name="connsiteX57" fmla="*/ 2479128 w 4087730"/>
                <a:gd name="connsiteY57" fmla="*/ 3881097 h 4916939"/>
                <a:gd name="connsiteX58" fmla="*/ 2475493 w 4087730"/>
                <a:gd name="connsiteY58" fmla="*/ 3786996 h 4916939"/>
                <a:gd name="connsiteX59" fmla="*/ 1011702 w 4087730"/>
                <a:gd name="connsiteY59" fmla="*/ 2013321 h 4916939"/>
                <a:gd name="connsiteX60" fmla="*/ 812242 w 4087730"/>
                <a:gd name="connsiteY60" fmla="*/ 1186991 h 4916939"/>
                <a:gd name="connsiteX61" fmla="*/ 2057949 w 4087730"/>
                <a:gd name="connsiteY61" fmla="*/ 2695653 h 4916939"/>
                <a:gd name="connsiteX62" fmla="*/ 2058713 w 4087730"/>
                <a:gd name="connsiteY62" fmla="*/ 2696573 h 4916939"/>
                <a:gd name="connsiteX63" fmla="*/ 2818373 w 4087730"/>
                <a:gd name="connsiteY63" fmla="*/ 3616545 h 4916939"/>
                <a:gd name="connsiteX64" fmla="*/ 2882672 w 4087730"/>
                <a:gd name="connsiteY64" fmla="*/ 3644633 h 4916939"/>
                <a:gd name="connsiteX65" fmla="*/ 839204 w 4087730"/>
                <a:gd name="connsiteY65" fmla="*/ 975843 h 4916939"/>
                <a:gd name="connsiteX66" fmla="*/ 766607 w 4087730"/>
                <a:gd name="connsiteY66" fmla="*/ 948636 h 4916939"/>
                <a:gd name="connsiteX67" fmla="*/ 706678 w 4087730"/>
                <a:gd name="connsiteY67" fmla="*/ 997847 h 4916939"/>
                <a:gd name="connsiteX68" fmla="*/ 845258 w 4087730"/>
                <a:gd name="connsiteY68" fmla="*/ 2047219 h 4916939"/>
                <a:gd name="connsiteX69" fmla="*/ 779275 w 4087730"/>
                <a:gd name="connsiteY69" fmla="*/ 2047219 h 4916939"/>
                <a:gd name="connsiteX70" fmla="*/ 524010 w 4087730"/>
                <a:gd name="connsiteY70" fmla="*/ 1791954 h 4916939"/>
                <a:gd name="connsiteX71" fmla="*/ 524010 w 4087730"/>
                <a:gd name="connsiteY71" fmla="*/ 790588 h 4916939"/>
                <a:gd name="connsiteX72" fmla="*/ 779275 w 4087730"/>
                <a:gd name="connsiteY72" fmla="*/ 535325 h 4916939"/>
                <a:gd name="connsiteX73" fmla="*/ 3338386 w 4087730"/>
                <a:gd name="connsiteY73" fmla="*/ 535325 h 4916939"/>
                <a:gd name="connsiteX74" fmla="*/ 3593651 w 4087730"/>
                <a:gd name="connsiteY74" fmla="*/ 790588 h 4916939"/>
                <a:gd name="connsiteX75" fmla="*/ 3593651 w 4087730"/>
                <a:gd name="connsiteY75" fmla="*/ 1791954 h 4916939"/>
                <a:gd name="connsiteX76" fmla="*/ 3338386 w 4087730"/>
                <a:gd name="connsiteY76" fmla="*/ 2047219 h 4916939"/>
                <a:gd name="connsiteX77" fmla="*/ 1723915 w 4087730"/>
                <a:gd name="connsiteY77" fmla="*/ 2047219 h 4916939"/>
                <a:gd name="connsiteX78" fmla="*/ 2487769 w 4087730"/>
                <a:gd name="connsiteY78" fmla="*/ 2972304 h 4916939"/>
                <a:gd name="connsiteX79" fmla="*/ 2242419 w 4087730"/>
                <a:gd name="connsiteY79" fmla="*/ 2675177 h 4916939"/>
                <a:gd name="connsiteX80" fmla="*/ 2453175 w 4087730"/>
                <a:gd name="connsiteY80" fmla="*/ 2582486 h 4916939"/>
                <a:gd name="connsiteX81" fmla="*/ 3367944 w 4087730"/>
                <a:gd name="connsiteY81" fmla="*/ 2582486 h 4916939"/>
                <a:gd name="connsiteX82" fmla="*/ 3932456 w 4087730"/>
                <a:gd name="connsiteY82" fmla="*/ 2303189 h 4916939"/>
                <a:gd name="connsiteX83" fmla="*/ 3808424 w 4087730"/>
                <a:gd name="connsiteY83" fmla="*/ 2427221 h 4916939"/>
                <a:gd name="connsiteX84" fmla="*/ 2037590 w 4087730"/>
                <a:gd name="connsiteY84" fmla="*/ 2427221 h 4916939"/>
                <a:gd name="connsiteX85" fmla="*/ 1852023 w 4087730"/>
                <a:gd name="connsiteY85" fmla="*/ 2202494 h 4916939"/>
                <a:gd name="connsiteX86" fmla="*/ 3407025 w 4087730"/>
                <a:gd name="connsiteY86" fmla="*/ 2202494 h 4916939"/>
                <a:gd name="connsiteX87" fmla="*/ 3484677 w 4087730"/>
                <a:gd name="connsiteY87" fmla="*/ 2124842 h 4916939"/>
                <a:gd name="connsiteX88" fmla="*/ 3671205 w 4087730"/>
                <a:gd name="connsiteY88" fmla="*/ 1938314 h 4916939"/>
                <a:gd name="connsiteX89" fmla="*/ 3748857 w 4087730"/>
                <a:gd name="connsiteY89" fmla="*/ 1860662 h 4916939"/>
                <a:gd name="connsiteX90" fmla="*/ 3748857 w 4087730"/>
                <a:gd name="connsiteY90" fmla="*/ 721842 h 4916939"/>
                <a:gd name="connsiteX91" fmla="*/ 3671205 w 4087730"/>
                <a:gd name="connsiteY91" fmla="*/ 644195 h 4916939"/>
                <a:gd name="connsiteX92" fmla="*/ 3484677 w 4087730"/>
                <a:gd name="connsiteY92" fmla="*/ 457668 h 4916939"/>
                <a:gd name="connsiteX93" fmla="*/ 3407025 w 4087730"/>
                <a:gd name="connsiteY93" fmla="*/ 380017 h 4916939"/>
                <a:gd name="connsiteX94" fmla="*/ 710459 w 4087730"/>
                <a:gd name="connsiteY94" fmla="*/ 380056 h 4916939"/>
                <a:gd name="connsiteX95" fmla="*/ 632807 w 4087730"/>
                <a:gd name="connsiteY95" fmla="*/ 457706 h 4916939"/>
                <a:gd name="connsiteX96" fmla="*/ 446279 w 4087730"/>
                <a:gd name="connsiteY96" fmla="*/ 644234 h 4916939"/>
                <a:gd name="connsiteX97" fmla="*/ 368627 w 4087730"/>
                <a:gd name="connsiteY97" fmla="*/ 721881 h 4916939"/>
                <a:gd name="connsiteX98" fmla="*/ 368627 w 4087730"/>
                <a:gd name="connsiteY98" fmla="*/ 1860799 h 4916939"/>
                <a:gd name="connsiteX99" fmla="*/ 446279 w 4087730"/>
                <a:gd name="connsiteY99" fmla="*/ 1938451 h 4916939"/>
                <a:gd name="connsiteX100" fmla="*/ 632807 w 4087730"/>
                <a:gd name="connsiteY100" fmla="*/ 2124979 h 4916939"/>
                <a:gd name="connsiteX101" fmla="*/ 710459 w 4087730"/>
                <a:gd name="connsiteY101" fmla="*/ 2202631 h 4916939"/>
                <a:gd name="connsiteX102" fmla="*/ 966410 w 4087730"/>
                <a:gd name="connsiteY102" fmla="*/ 2202631 h 4916939"/>
                <a:gd name="connsiteX103" fmla="*/ 1151870 w 4087730"/>
                <a:gd name="connsiteY103" fmla="*/ 2427358 h 4916939"/>
                <a:gd name="connsiteX104" fmla="*/ 279317 w 4087730"/>
                <a:gd name="connsiteY104" fmla="*/ 2427279 h 4916939"/>
                <a:gd name="connsiteX105" fmla="*/ 155285 w 4087730"/>
                <a:gd name="connsiteY105" fmla="*/ 2303248 h 4916939"/>
                <a:gd name="connsiteX106" fmla="*/ 155285 w 4087730"/>
                <a:gd name="connsiteY106" fmla="*/ 279453 h 4916939"/>
                <a:gd name="connsiteX107" fmla="*/ 279317 w 4087730"/>
                <a:gd name="connsiteY107" fmla="*/ 155421 h 4916939"/>
                <a:gd name="connsiteX108" fmla="*/ 3808345 w 4087730"/>
                <a:gd name="connsiteY108" fmla="*/ 155421 h 4916939"/>
                <a:gd name="connsiteX109" fmla="*/ 3932378 w 4087730"/>
                <a:gd name="connsiteY109" fmla="*/ 279453 h 491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087730" h="4916939">
                  <a:moveTo>
                    <a:pt x="3808424" y="67"/>
                  </a:moveTo>
                  <a:lnTo>
                    <a:pt x="279297" y="67"/>
                  </a:lnTo>
                  <a:cubicBezTo>
                    <a:pt x="125217" y="67"/>
                    <a:pt x="0" y="125323"/>
                    <a:pt x="0" y="279364"/>
                  </a:cubicBezTo>
                  <a:lnTo>
                    <a:pt x="0" y="2303160"/>
                  </a:lnTo>
                  <a:cubicBezTo>
                    <a:pt x="0" y="2457239"/>
                    <a:pt x="125257" y="2582457"/>
                    <a:pt x="279297" y="2582457"/>
                  </a:cubicBezTo>
                  <a:lnTo>
                    <a:pt x="1280075" y="2582496"/>
                  </a:lnTo>
                  <a:lnTo>
                    <a:pt x="1490449" y="2837417"/>
                  </a:lnTo>
                  <a:lnTo>
                    <a:pt x="1025281" y="3042550"/>
                  </a:lnTo>
                  <a:cubicBezTo>
                    <a:pt x="971279" y="3015951"/>
                    <a:pt x="913260" y="2997463"/>
                    <a:pt x="851989" y="2987362"/>
                  </a:cubicBezTo>
                  <a:cubicBezTo>
                    <a:pt x="732816" y="2968954"/>
                    <a:pt x="611881" y="2984952"/>
                    <a:pt x="501702" y="3034163"/>
                  </a:cubicBezTo>
                  <a:cubicBezTo>
                    <a:pt x="285861" y="3129686"/>
                    <a:pt x="126540" y="3343920"/>
                    <a:pt x="86009" y="3593708"/>
                  </a:cubicBezTo>
                  <a:cubicBezTo>
                    <a:pt x="57617" y="3775376"/>
                    <a:pt x="92593" y="3958152"/>
                    <a:pt x="184559" y="4108362"/>
                  </a:cubicBezTo>
                  <a:cubicBezTo>
                    <a:pt x="283715" y="4269593"/>
                    <a:pt x="443958" y="4378969"/>
                    <a:pt x="624323" y="4408281"/>
                  </a:cubicBezTo>
                  <a:cubicBezTo>
                    <a:pt x="656585" y="4413533"/>
                    <a:pt x="689111" y="4416050"/>
                    <a:pt x="721677" y="4416050"/>
                  </a:cubicBezTo>
                  <a:cubicBezTo>
                    <a:pt x="808019" y="4416050"/>
                    <a:pt x="894244" y="4397877"/>
                    <a:pt x="975600" y="4362059"/>
                  </a:cubicBezTo>
                  <a:cubicBezTo>
                    <a:pt x="1191137" y="4266037"/>
                    <a:pt x="1350154" y="4051499"/>
                    <a:pt x="1390489" y="3802436"/>
                  </a:cubicBezTo>
                  <a:cubicBezTo>
                    <a:pt x="1400218" y="3742810"/>
                    <a:pt x="1402814" y="3683146"/>
                    <a:pt x="1398572" y="3624520"/>
                  </a:cubicBezTo>
                  <a:lnTo>
                    <a:pt x="1941588" y="3384068"/>
                  </a:lnTo>
                  <a:lnTo>
                    <a:pt x="2319503" y="3841967"/>
                  </a:lnTo>
                  <a:cubicBezTo>
                    <a:pt x="2288769" y="3893706"/>
                    <a:pt x="2264394" y="3948433"/>
                    <a:pt x="2246906" y="4005227"/>
                  </a:cubicBezTo>
                  <a:cubicBezTo>
                    <a:pt x="2171282" y="4245835"/>
                    <a:pt x="2217779" y="4508438"/>
                    <a:pt x="2368028" y="4690606"/>
                  </a:cubicBezTo>
                  <a:cubicBezTo>
                    <a:pt x="2444642" y="4784100"/>
                    <a:pt x="2545944" y="4852759"/>
                    <a:pt x="2661100" y="4889155"/>
                  </a:cubicBezTo>
                  <a:cubicBezTo>
                    <a:pt x="2720833" y="4907750"/>
                    <a:pt x="2782722" y="4916939"/>
                    <a:pt x="2844797" y="4916939"/>
                  </a:cubicBezTo>
                  <a:cubicBezTo>
                    <a:pt x="2963587" y="4916939"/>
                    <a:pt x="3083063" y="4883257"/>
                    <a:pt x="3189303" y="4817783"/>
                  </a:cubicBezTo>
                  <a:cubicBezTo>
                    <a:pt x="3338631" y="4724171"/>
                    <a:pt x="3451416" y="4576263"/>
                    <a:pt x="3506946" y="4401286"/>
                  </a:cubicBezTo>
                  <a:cubicBezTo>
                    <a:pt x="3582561" y="4160609"/>
                    <a:pt x="3536142" y="3897537"/>
                    <a:pt x="3385824" y="3715065"/>
                  </a:cubicBezTo>
                  <a:cubicBezTo>
                    <a:pt x="3385707" y="3714947"/>
                    <a:pt x="3385707" y="3714947"/>
                    <a:pt x="3385707" y="3714869"/>
                  </a:cubicBezTo>
                  <a:cubicBezTo>
                    <a:pt x="3308358" y="3621453"/>
                    <a:pt x="3207369" y="3552912"/>
                    <a:pt x="3093663" y="3516820"/>
                  </a:cubicBezTo>
                  <a:cubicBezTo>
                    <a:pt x="3035762" y="3498489"/>
                    <a:pt x="2975520" y="3488957"/>
                    <a:pt x="2914062" y="3488574"/>
                  </a:cubicBezTo>
                  <a:lnTo>
                    <a:pt x="2590414" y="3096610"/>
                  </a:lnTo>
                  <a:lnTo>
                    <a:pt x="3448731" y="2716550"/>
                  </a:lnTo>
                  <a:cubicBezTo>
                    <a:pt x="3528098" y="2681417"/>
                    <a:pt x="3604526" y="2636341"/>
                    <a:pt x="3676055" y="2582486"/>
                  </a:cubicBezTo>
                  <a:lnTo>
                    <a:pt x="3808434" y="2582486"/>
                  </a:lnTo>
                  <a:cubicBezTo>
                    <a:pt x="3962513" y="2582486"/>
                    <a:pt x="4087731" y="2457229"/>
                    <a:pt x="4087731" y="2303189"/>
                  </a:cubicBezTo>
                  <a:lnTo>
                    <a:pt x="4087731" y="279297"/>
                  </a:lnTo>
                  <a:cubicBezTo>
                    <a:pt x="4087731" y="125256"/>
                    <a:pt x="3962474" y="0"/>
                    <a:pt x="3808434" y="0"/>
                  </a:cubicBezTo>
                  <a:close/>
                  <a:moveTo>
                    <a:pt x="1283602" y="3505680"/>
                  </a:moveTo>
                  <a:cubicBezTo>
                    <a:pt x="1251458" y="3519916"/>
                    <a:pt x="1232853" y="3553902"/>
                    <a:pt x="1238329" y="3588692"/>
                  </a:cubicBezTo>
                  <a:cubicBezTo>
                    <a:pt x="1248048" y="3650149"/>
                    <a:pt x="1247627" y="3713762"/>
                    <a:pt x="1237330" y="3777630"/>
                  </a:cubicBezTo>
                  <a:cubicBezTo>
                    <a:pt x="1205303" y="3975679"/>
                    <a:pt x="1080733" y="4145287"/>
                    <a:pt x="912839" y="4220225"/>
                  </a:cubicBezTo>
                  <a:cubicBezTo>
                    <a:pt x="828652" y="4257308"/>
                    <a:pt x="737558" y="4269358"/>
                    <a:pt x="649198" y="4255084"/>
                  </a:cubicBezTo>
                  <a:cubicBezTo>
                    <a:pt x="513645" y="4232962"/>
                    <a:pt x="392444" y="4149842"/>
                    <a:pt x="317016" y="4027221"/>
                  </a:cubicBezTo>
                  <a:cubicBezTo>
                    <a:pt x="244341" y="3908431"/>
                    <a:pt x="216821" y="3763081"/>
                    <a:pt x="239481" y="3618191"/>
                  </a:cubicBezTo>
                  <a:cubicBezTo>
                    <a:pt x="271626" y="3420063"/>
                    <a:pt x="396275" y="3250720"/>
                    <a:pt x="564893" y="3176134"/>
                  </a:cubicBezTo>
                  <a:cubicBezTo>
                    <a:pt x="647905" y="3139052"/>
                    <a:pt x="738754" y="3127001"/>
                    <a:pt x="827545" y="3140737"/>
                  </a:cubicBezTo>
                  <a:cubicBezTo>
                    <a:pt x="883350" y="3149848"/>
                    <a:pt x="935617" y="3168443"/>
                    <a:pt x="983035" y="3196032"/>
                  </a:cubicBezTo>
                  <a:cubicBezTo>
                    <a:pt x="1004472" y="3208474"/>
                    <a:pt x="1030571" y="3209777"/>
                    <a:pt x="1053379" y="3199980"/>
                  </a:cubicBezTo>
                  <a:lnTo>
                    <a:pt x="1593290" y="2961900"/>
                  </a:lnTo>
                  <a:lnTo>
                    <a:pt x="1839100" y="3259753"/>
                  </a:lnTo>
                  <a:close/>
                  <a:moveTo>
                    <a:pt x="2882692" y="3644682"/>
                  </a:moveTo>
                  <a:cubicBezTo>
                    <a:pt x="2938800" y="3641733"/>
                    <a:pt x="2994291" y="3648317"/>
                    <a:pt x="3046755" y="3664894"/>
                  </a:cubicBezTo>
                  <a:cubicBezTo>
                    <a:pt x="3131980" y="3691983"/>
                    <a:pt x="3207800" y="3743418"/>
                    <a:pt x="3266005" y="3813801"/>
                  </a:cubicBezTo>
                  <a:cubicBezTo>
                    <a:pt x="3383375" y="3956241"/>
                    <a:pt x="3418968" y="4163578"/>
                    <a:pt x="3358921" y="4354623"/>
                  </a:cubicBezTo>
                  <a:cubicBezTo>
                    <a:pt x="3314648" y="4494437"/>
                    <a:pt x="3225170" y="4612101"/>
                    <a:pt x="3107409" y="4685884"/>
                  </a:cubicBezTo>
                  <a:cubicBezTo>
                    <a:pt x="2984602" y="4761811"/>
                    <a:pt x="2839016" y="4781905"/>
                    <a:pt x="2707676" y="4741071"/>
                  </a:cubicBezTo>
                  <a:cubicBezTo>
                    <a:pt x="2621647" y="4713864"/>
                    <a:pt x="2545719" y="4662429"/>
                    <a:pt x="2488004" y="4591968"/>
                  </a:cubicBezTo>
                  <a:cubicBezTo>
                    <a:pt x="2370742" y="4449714"/>
                    <a:pt x="2335149" y="4242788"/>
                    <a:pt x="2395323" y="4051322"/>
                  </a:cubicBezTo>
                  <a:cubicBezTo>
                    <a:pt x="2413918" y="3990854"/>
                    <a:pt x="2442007" y="3933639"/>
                    <a:pt x="2479128" y="3881097"/>
                  </a:cubicBezTo>
                  <a:cubicBezTo>
                    <a:pt x="2499261" y="3852470"/>
                    <a:pt x="2497841" y="3813977"/>
                    <a:pt x="2475493" y="3786996"/>
                  </a:cubicBezTo>
                  <a:lnTo>
                    <a:pt x="1011702" y="2013321"/>
                  </a:lnTo>
                  <a:cubicBezTo>
                    <a:pt x="820736" y="1782020"/>
                    <a:pt x="749050" y="1475624"/>
                    <a:pt x="812242" y="1186991"/>
                  </a:cubicBezTo>
                  <a:lnTo>
                    <a:pt x="2057949" y="2695653"/>
                  </a:lnTo>
                  <a:cubicBezTo>
                    <a:pt x="2058213" y="2695956"/>
                    <a:pt x="2058448" y="2696299"/>
                    <a:pt x="2058713" y="2696573"/>
                  </a:cubicBezTo>
                  <a:lnTo>
                    <a:pt x="2818373" y="3616545"/>
                  </a:lnTo>
                  <a:cubicBezTo>
                    <a:pt x="2834147" y="3635640"/>
                    <a:pt x="2858101" y="3647161"/>
                    <a:pt x="2882672" y="3644633"/>
                  </a:cubicBezTo>
                  <a:close/>
                  <a:moveTo>
                    <a:pt x="839204" y="975843"/>
                  </a:moveTo>
                  <a:cubicBezTo>
                    <a:pt x="821598" y="954524"/>
                    <a:pt x="793627" y="944188"/>
                    <a:pt x="766607" y="948636"/>
                  </a:cubicBezTo>
                  <a:cubicBezTo>
                    <a:pt x="739322" y="953191"/>
                    <a:pt x="716475" y="971982"/>
                    <a:pt x="706678" y="997847"/>
                  </a:cubicBezTo>
                  <a:cubicBezTo>
                    <a:pt x="574034" y="1349515"/>
                    <a:pt x="629251" y="1743615"/>
                    <a:pt x="845258" y="2047219"/>
                  </a:cubicBezTo>
                  <a:lnTo>
                    <a:pt x="779275" y="2047219"/>
                  </a:lnTo>
                  <a:cubicBezTo>
                    <a:pt x="749844" y="1920963"/>
                    <a:pt x="650266" y="1821385"/>
                    <a:pt x="524010" y="1791954"/>
                  </a:cubicBezTo>
                  <a:lnTo>
                    <a:pt x="524010" y="790588"/>
                  </a:lnTo>
                  <a:cubicBezTo>
                    <a:pt x="650266" y="761158"/>
                    <a:pt x="749844" y="661581"/>
                    <a:pt x="779275" y="535325"/>
                  </a:cubicBezTo>
                  <a:lnTo>
                    <a:pt x="3338386" y="535325"/>
                  </a:lnTo>
                  <a:cubicBezTo>
                    <a:pt x="3367817" y="661581"/>
                    <a:pt x="3467395" y="761158"/>
                    <a:pt x="3593651" y="790588"/>
                  </a:cubicBezTo>
                  <a:lnTo>
                    <a:pt x="3593651" y="1791954"/>
                  </a:lnTo>
                  <a:cubicBezTo>
                    <a:pt x="3467395" y="1821385"/>
                    <a:pt x="3367817" y="1920963"/>
                    <a:pt x="3338386" y="2047219"/>
                  </a:cubicBezTo>
                  <a:lnTo>
                    <a:pt x="1723915" y="2047219"/>
                  </a:lnTo>
                  <a:close/>
                  <a:moveTo>
                    <a:pt x="2487769" y="2972304"/>
                  </a:moveTo>
                  <a:lnTo>
                    <a:pt x="2242419" y="2675177"/>
                  </a:lnTo>
                  <a:lnTo>
                    <a:pt x="2453175" y="2582486"/>
                  </a:lnTo>
                  <a:lnTo>
                    <a:pt x="3367944" y="2582486"/>
                  </a:lnTo>
                  <a:close/>
                  <a:moveTo>
                    <a:pt x="3932456" y="2303189"/>
                  </a:moveTo>
                  <a:cubicBezTo>
                    <a:pt x="3932456" y="2371612"/>
                    <a:pt x="3876847" y="2427221"/>
                    <a:pt x="3808424" y="2427221"/>
                  </a:cubicBezTo>
                  <a:lnTo>
                    <a:pt x="2037590" y="2427221"/>
                  </a:lnTo>
                  <a:lnTo>
                    <a:pt x="1852023" y="2202494"/>
                  </a:lnTo>
                  <a:lnTo>
                    <a:pt x="3407025" y="2202494"/>
                  </a:lnTo>
                  <a:cubicBezTo>
                    <a:pt x="3449888" y="2202494"/>
                    <a:pt x="3484677" y="2167704"/>
                    <a:pt x="3484677" y="2124842"/>
                  </a:cubicBezTo>
                  <a:cubicBezTo>
                    <a:pt x="3484677" y="2022050"/>
                    <a:pt x="3568374" y="1938314"/>
                    <a:pt x="3671205" y="1938314"/>
                  </a:cubicBezTo>
                  <a:cubicBezTo>
                    <a:pt x="3714068" y="1938314"/>
                    <a:pt x="3748857" y="1903524"/>
                    <a:pt x="3748857" y="1860662"/>
                  </a:cubicBezTo>
                  <a:lnTo>
                    <a:pt x="3748857" y="721842"/>
                  </a:lnTo>
                  <a:cubicBezTo>
                    <a:pt x="3748857" y="678983"/>
                    <a:pt x="3714068" y="644195"/>
                    <a:pt x="3671205" y="644195"/>
                  </a:cubicBezTo>
                  <a:cubicBezTo>
                    <a:pt x="3568413" y="644195"/>
                    <a:pt x="3484677" y="560499"/>
                    <a:pt x="3484677" y="457668"/>
                  </a:cubicBezTo>
                  <a:cubicBezTo>
                    <a:pt x="3484677" y="414805"/>
                    <a:pt x="3449888" y="380017"/>
                    <a:pt x="3407025" y="380017"/>
                  </a:cubicBezTo>
                  <a:lnTo>
                    <a:pt x="710459" y="380056"/>
                  </a:lnTo>
                  <a:cubicBezTo>
                    <a:pt x="667597" y="380056"/>
                    <a:pt x="632807" y="414843"/>
                    <a:pt x="632807" y="457706"/>
                  </a:cubicBezTo>
                  <a:cubicBezTo>
                    <a:pt x="632807" y="560498"/>
                    <a:pt x="549110" y="644234"/>
                    <a:pt x="446279" y="644234"/>
                  </a:cubicBezTo>
                  <a:cubicBezTo>
                    <a:pt x="403417" y="644234"/>
                    <a:pt x="368627" y="679021"/>
                    <a:pt x="368627" y="721881"/>
                  </a:cubicBezTo>
                  <a:lnTo>
                    <a:pt x="368627" y="1860799"/>
                  </a:lnTo>
                  <a:cubicBezTo>
                    <a:pt x="368627" y="1903661"/>
                    <a:pt x="403417" y="1938451"/>
                    <a:pt x="446279" y="1938451"/>
                  </a:cubicBezTo>
                  <a:cubicBezTo>
                    <a:pt x="549071" y="1938451"/>
                    <a:pt x="632807" y="2022148"/>
                    <a:pt x="632807" y="2124979"/>
                  </a:cubicBezTo>
                  <a:cubicBezTo>
                    <a:pt x="632807" y="2167841"/>
                    <a:pt x="667597" y="2202631"/>
                    <a:pt x="710459" y="2202631"/>
                  </a:cubicBezTo>
                  <a:lnTo>
                    <a:pt x="966410" y="2202631"/>
                  </a:lnTo>
                  <a:lnTo>
                    <a:pt x="1151870" y="2427358"/>
                  </a:lnTo>
                  <a:lnTo>
                    <a:pt x="279317" y="2427279"/>
                  </a:lnTo>
                  <a:cubicBezTo>
                    <a:pt x="210893" y="2427279"/>
                    <a:pt x="155285" y="2371671"/>
                    <a:pt x="155285" y="2303248"/>
                  </a:cubicBezTo>
                  <a:lnTo>
                    <a:pt x="155285" y="279453"/>
                  </a:lnTo>
                  <a:cubicBezTo>
                    <a:pt x="155285" y="211026"/>
                    <a:pt x="210893" y="155421"/>
                    <a:pt x="279317" y="155421"/>
                  </a:cubicBezTo>
                  <a:lnTo>
                    <a:pt x="3808345" y="155421"/>
                  </a:lnTo>
                  <a:cubicBezTo>
                    <a:pt x="3876769" y="155421"/>
                    <a:pt x="3932378" y="211028"/>
                    <a:pt x="3932378" y="279453"/>
                  </a:cubicBezTo>
                  <a:close/>
                </a:path>
              </a:pathLst>
            </a:custGeom>
            <a:solidFill>
              <a:schemeClr val="bg1"/>
            </a:solidFill>
            <a:ln w="9797"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C53F12D-F652-429F-ABF1-3EC643ACA526}"/>
                </a:ext>
              </a:extLst>
            </p:cNvPr>
            <p:cNvSpPr/>
            <p:nvPr/>
          </p:nvSpPr>
          <p:spPr>
            <a:xfrm>
              <a:off x="-3734925" y="-635346"/>
              <a:ext cx="1256326" cy="1256326"/>
            </a:xfrm>
            <a:custGeom>
              <a:avLst/>
              <a:gdLst>
                <a:gd name="connsiteX0" fmla="*/ 628163 w 1256326"/>
                <a:gd name="connsiteY0" fmla="*/ 0 h 1256326"/>
                <a:gd name="connsiteX1" fmla="*/ 0 w 1256326"/>
                <a:gd name="connsiteY1" fmla="*/ 628163 h 1256326"/>
                <a:gd name="connsiteX2" fmla="*/ 628163 w 1256326"/>
                <a:gd name="connsiteY2" fmla="*/ 1256327 h 1256326"/>
                <a:gd name="connsiteX3" fmla="*/ 1256327 w 1256326"/>
                <a:gd name="connsiteY3" fmla="*/ 628163 h 1256326"/>
                <a:gd name="connsiteX4" fmla="*/ 628163 w 1256326"/>
                <a:gd name="connsiteY4" fmla="*/ 0 h 1256326"/>
                <a:gd name="connsiteX5" fmla="*/ 628163 w 1256326"/>
                <a:gd name="connsiteY5" fmla="*/ 1101101 h 1256326"/>
                <a:gd name="connsiteX6" fmla="*/ 155255 w 1256326"/>
                <a:gd name="connsiteY6" fmla="*/ 628193 h 1256326"/>
                <a:gd name="connsiteX7" fmla="*/ 628163 w 1256326"/>
                <a:gd name="connsiteY7" fmla="*/ 155285 h 1256326"/>
                <a:gd name="connsiteX8" fmla="*/ 1101071 w 1256326"/>
                <a:gd name="connsiteY8" fmla="*/ 628193 h 1256326"/>
                <a:gd name="connsiteX9" fmla="*/ 628163 w 1256326"/>
                <a:gd name="connsiteY9" fmla="*/ 1101101 h 125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326" h="1256326">
                  <a:moveTo>
                    <a:pt x="628163" y="0"/>
                  </a:moveTo>
                  <a:cubicBezTo>
                    <a:pt x="281815" y="0"/>
                    <a:pt x="0" y="281864"/>
                    <a:pt x="0" y="628163"/>
                  </a:cubicBezTo>
                  <a:cubicBezTo>
                    <a:pt x="0" y="974512"/>
                    <a:pt x="281864" y="1256327"/>
                    <a:pt x="628163" y="1256327"/>
                  </a:cubicBezTo>
                  <a:cubicBezTo>
                    <a:pt x="974512" y="1256327"/>
                    <a:pt x="1256327" y="974463"/>
                    <a:pt x="1256327" y="628163"/>
                  </a:cubicBezTo>
                  <a:cubicBezTo>
                    <a:pt x="1256366" y="281854"/>
                    <a:pt x="974502" y="0"/>
                    <a:pt x="628163" y="0"/>
                  </a:cubicBezTo>
                  <a:close/>
                  <a:moveTo>
                    <a:pt x="628163" y="1101101"/>
                  </a:moveTo>
                  <a:cubicBezTo>
                    <a:pt x="367471" y="1101101"/>
                    <a:pt x="155255" y="888895"/>
                    <a:pt x="155255" y="628193"/>
                  </a:cubicBezTo>
                  <a:cubicBezTo>
                    <a:pt x="155255" y="367491"/>
                    <a:pt x="367461" y="155285"/>
                    <a:pt x="628163" y="155285"/>
                  </a:cubicBezTo>
                  <a:cubicBezTo>
                    <a:pt x="888865" y="155285"/>
                    <a:pt x="1101071" y="367491"/>
                    <a:pt x="1101071" y="628193"/>
                  </a:cubicBezTo>
                  <a:cubicBezTo>
                    <a:pt x="1101071" y="888895"/>
                    <a:pt x="888904" y="1101101"/>
                    <a:pt x="628163" y="1101101"/>
                  </a:cubicBezTo>
                  <a:close/>
                </a:path>
              </a:pathLst>
            </a:custGeom>
            <a:solidFill>
              <a:srgbClr val="ECD169"/>
            </a:solidFill>
            <a:ln w="9797"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7479F74-B1FB-4F5F-96E2-D4EC83607903}"/>
                </a:ext>
              </a:extLst>
            </p:cNvPr>
            <p:cNvSpPr/>
            <p:nvPr/>
          </p:nvSpPr>
          <p:spPr>
            <a:xfrm>
              <a:off x="-3255561" y="1535230"/>
              <a:ext cx="156411" cy="156293"/>
            </a:xfrm>
            <a:custGeom>
              <a:avLst/>
              <a:gdLst>
                <a:gd name="connsiteX0" fmla="*/ 78260 w 156411"/>
                <a:gd name="connsiteY0" fmla="*/ 0 h 156293"/>
                <a:gd name="connsiteX1" fmla="*/ 0 w 156411"/>
                <a:gd name="connsiteY1" fmla="*/ 78152 h 156293"/>
                <a:gd name="connsiteX2" fmla="*/ 78260 w 156411"/>
                <a:gd name="connsiteY2" fmla="*/ 156294 h 156293"/>
                <a:gd name="connsiteX3" fmla="*/ 156411 w 156411"/>
                <a:gd name="connsiteY3" fmla="*/ 78152 h 156293"/>
                <a:gd name="connsiteX4" fmla="*/ 78260 w 156411"/>
                <a:gd name="connsiteY4" fmla="*/ 0 h 15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11" h="156293">
                  <a:moveTo>
                    <a:pt x="78260" y="0"/>
                  </a:moveTo>
                  <a:cubicBezTo>
                    <a:pt x="35397" y="0"/>
                    <a:pt x="0" y="35289"/>
                    <a:pt x="0" y="78152"/>
                  </a:cubicBezTo>
                  <a:cubicBezTo>
                    <a:pt x="0" y="121014"/>
                    <a:pt x="35397" y="156294"/>
                    <a:pt x="78260" y="156294"/>
                  </a:cubicBezTo>
                  <a:cubicBezTo>
                    <a:pt x="121122" y="156294"/>
                    <a:pt x="156411" y="121014"/>
                    <a:pt x="156411" y="78152"/>
                  </a:cubicBezTo>
                  <a:cubicBezTo>
                    <a:pt x="156372" y="35289"/>
                    <a:pt x="121122" y="0"/>
                    <a:pt x="78260" y="0"/>
                  </a:cubicBezTo>
                  <a:close/>
                </a:path>
              </a:pathLst>
            </a:custGeom>
            <a:solidFill>
              <a:schemeClr val="bg1"/>
            </a:solidFill>
            <a:ln w="9797" cap="flat">
              <a:noFill/>
              <a:prstDash val="solid"/>
              <a:miter/>
            </a:ln>
          </p:spPr>
          <p:txBody>
            <a:bodyPr rtlCol="0" anchor="ctr"/>
            <a:lstStyle/>
            <a:p>
              <a:endParaRPr lang="en-US"/>
            </a:p>
          </p:txBody>
        </p:sp>
      </p:grpSp>
      <p:grpSp>
        <p:nvGrpSpPr>
          <p:cNvPr id="478" name="Group 477">
            <a:extLst>
              <a:ext uri="{FF2B5EF4-FFF2-40B4-BE49-F238E27FC236}">
                <a16:creationId xmlns:a16="http://schemas.microsoft.com/office/drawing/2014/main" id="{B30EE170-012B-4EC1-88FD-815B17B50E82}"/>
              </a:ext>
            </a:extLst>
          </p:cNvPr>
          <p:cNvGrpSpPr/>
          <p:nvPr/>
        </p:nvGrpSpPr>
        <p:grpSpPr>
          <a:xfrm>
            <a:off x="6835758" y="3170582"/>
            <a:ext cx="1178604" cy="1036299"/>
            <a:chOff x="-5948452" y="436432"/>
            <a:chExt cx="4972212" cy="4371867"/>
          </a:xfrm>
        </p:grpSpPr>
        <p:sp>
          <p:nvSpPr>
            <p:cNvPr id="453" name="Freeform: Shape 452">
              <a:extLst>
                <a:ext uri="{FF2B5EF4-FFF2-40B4-BE49-F238E27FC236}">
                  <a16:creationId xmlns:a16="http://schemas.microsoft.com/office/drawing/2014/main" id="{EE977C0E-EB9D-402A-A390-3583D4E777DE}"/>
                </a:ext>
              </a:extLst>
            </p:cNvPr>
            <p:cNvSpPr/>
            <p:nvPr/>
          </p:nvSpPr>
          <p:spPr>
            <a:xfrm>
              <a:off x="-5948452" y="1722160"/>
              <a:ext cx="2057395" cy="3086139"/>
            </a:xfrm>
            <a:custGeom>
              <a:avLst/>
              <a:gdLst>
                <a:gd name="connsiteX0" fmla="*/ 691743 w 2057395"/>
                <a:gd name="connsiteY0" fmla="*/ 1547028 h 3086139"/>
                <a:gd name="connsiteX1" fmla="*/ 604715 w 2057395"/>
                <a:gd name="connsiteY1" fmla="*/ 1442169 h 3086139"/>
                <a:gd name="connsiteX2" fmla="*/ 342906 w 2057395"/>
                <a:gd name="connsiteY2" fmla="*/ 685800 h 3086139"/>
                <a:gd name="connsiteX3" fmla="*/ 1028706 w 2057395"/>
                <a:gd name="connsiteY3" fmla="*/ 0 h 3086139"/>
                <a:gd name="connsiteX4" fmla="*/ 1714506 w 2057395"/>
                <a:gd name="connsiteY4" fmla="*/ 685800 h 3086139"/>
                <a:gd name="connsiteX5" fmla="*/ 1452697 w 2057395"/>
                <a:gd name="connsiteY5" fmla="*/ 1442169 h 3086139"/>
                <a:gd name="connsiteX6" fmla="*/ 1365669 w 2057395"/>
                <a:gd name="connsiteY6" fmla="*/ 1547028 h 3086139"/>
                <a:gd name="connsiteX7" fmla="*/ 2057396 w 2057395"/>
                <a:gd name="connsiteY7" fmla="*/ 2314536 h 3086139"/>
                <a:gd name="connsiteX8" fmla="*/ 2057396 w 2057395"/>
                <a:gd name="connsiteY8" fmla="*/ 2743239 h 3086139"/>
                <a:gd name="connsiteX9" fmla="*/ 1956936 w 2057395"/>
                <a:gd name="connsiteY9" fmla="*/ 2985679 h 3086139"/>
                <a:gd name="connsiteX10" fmla="*/ 1714496 w 2057395"/>
                <a:gd name="connsiteY10" fmla="*/ 3086139 h 3086139"/>
                <a:gd name="connsiteX11" fmla="*/ 342896 w 2057395"/>
                <a:gd name="connsiteY11" fmla="*/ 3086139 h 3086139"/>
                <a:gd name="connsiteX12" fmla="*/ 100456 w 2057395"/>
                <a:gd name="connsiteY12" fmla="*/ 2985679 h 3086139"/>
                <a:gd name="connsiteX13" fmla="*/ 0 w 2057395"/>
                <a:gd name="connsiteY13" fmla="*/ 2743239 h 3086139"/>
                <a:gd name="connsiteX14" fmla="*/ 0 w 2057395"/>
                <a:gd name="connsiteY14" fmla="*/ 2314536 h 3086139"/>
                <a:gd name="connsiteX15" fmla="*/ 691723 w 2057395"/>
                <a:gd name="connsiteY15" fmla="*/ 1547028 h 3086139"/>
                <a:gd name="connsiteX16" fmla="*/ 1885917 w 2057395"/>
                <a:gd name="connsiteY16" fmla="*/ 2314536 h 3086139"/>
                <a:gd name="connsiteX17" fmla="*/ 1885917 w 2057395"/>
                <a:gd name="connsiteY17" fmla="*/ 2743239 h 3086139"/>
                <a:gd name="connsiteX18" fmla="*/ 1835667 w 2057395"/>
                <a:gd name="connsiteY18" fmla="*/ 2864440 h 3086139"/>
                <a:gd name="connsiteX19" fmla="*/ 1714467 w 2057395"/>
                <a:gd name="connsiteY19" fmla="*/ 2914689 h 3086139"/>
                <a:gd name="connsiteX20" fmla="*/ 342867 w 2057395"/>
                <a:gd name="connsiteY20" fmla="*/ 2914689 h 3086139"/>
                <a:gd name="connsiteX21" fmla="*/ 221666 w 2057395"/>
                <a:gd name="connsiteY21" fmla="*/ 2864440 h 3086139"/>
                <a:gd name="connsiteX22" fmla="*/ 171417 w 2057395"/>
                <a:gd name="connsiteY22" fmla="*/ 2743239 h 3086139"/>
                <a:gd name="connsiteX23" fmla="*/ 171417 w 2057395"/>
                <a:gd name="connsiteY23" fmla="*/ 2314536 h 3086139"/>
                <a:gd name="connsiteX24" fmla="*/ 771492 w 2057395"/>
                <a:gd name="connsiteY24" fmla="*/ 1714461 h 3086139"/>
                <a:gd name="connsiteX25" fmla="*/ 1285842 w 2057395"/>
                <a:gd name="connsiteY25" fmla="*/ 1714461 h 3086139"/>
                <a:gd name="connsiteX26" fmla="*/ 1885917 w 2057395"/>
                <a:gd name="connsiteY26" fmla="*/ 2314536 h 3086139"/>
                <a:gd name="connsiteX27" fmla="*/ 1028667 w 2057395"/>
                <a:gd name="connsiteY27" fmla="*/ 171509 h 3086139"/>
                <a:gd name="connsiteX28" fmla="*/ 1543017 w 2057395"/>
                <a:gd name="connsiteY28" fmla="*/ 685859 h 3086139"/>
                <a:gd name="connsiteX29" fmla="*/ 1313283 w 2057395"/>
                <a:gd name="connsiteY29" fmla="*/ 1342346 h 3086139"/>
                <a:gd name="connsiteX30" fmla="*/ 1028667 w 2057395"/>
                <a:gd name="connsiteY30" fmla="*/ 1543109 h 3086139"/>
                <a:gd name="connsiteX31" fmla="*/ 744050 w 2057395"/>
                <a:gd name="connsiteY31" fmla="*/ 1342346 h 3086139"/>
                <a:gd name="connsiteX32" fmla="*/ 514317 w 2057395"/>
                <a:gd name="connsiteY32" fmla="*/ 685859 h 3086139"/>
                <a:gd name="connsiteX33" fmla="*/ 1028667 w 2057395"/>
                <a:gd name="connsiteY33" fmla="*/ 171509 h 308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7395" h="3086139">
                  <a:moveTo>
                    <a:pt x="691743" y="1547028"/>
                  </a:moveTo>
                  <a:cubicBezTo>
                    <a:pt x="661244" y="1515569"/>
                    <a:pt x="632078" y="1480437"/>
                    <a:pt x="604715" y="1442169"/>
                  </a:cubicBezTo>
                  <a:cubicBezTo>
                    <a:pt x="445286" y="1219627"/>
                    <a:pt x="342906" y="898427"/>
                    <a:pt x="342906" y="685800"/>
                  </a:cubicBezTo>
                  <a:cubicBezTo>
                    <a:pt x="342906" y="307307"/>
                    <a:pt x="650213" y="0"/>
                    <a:pt x="1028706" y="0"/>
                  </a:cubicBezTo>
                  <a:cubicBezTo>
                    <a:pt x="1407199" y="0"/>
                    <a:pt x="1714506" y="307307"/>
                    <a:pt x="1714506" y="685800"/>
                  </a:cubicBezTo>
                  <a:cubicBezTo>
                    <a:pt x="1714506" y="898388"/>
                    <a:pt x="1612135" y="1219588"/>
                    <a:pt x="1452697" y="1442169"/>
                  </a:cubicBezTo>
                  <a:cubicBezTo>
                    <a:pt x="1425334" y="1480397"/>
                    <a:pt x="1396216" y="1515530"/>
                    <a:pt x="1365669" y="1547028"/>
                  </a:cubicBezTo>
                  <a:cubicBezTo>
                    <a:pt x="1754263" y="1586981"/>
                    <a:pt x="2057396" y="1915302"/>
                    <a:pt x="2057396" y="2314536"/>
                  </a:cubicBezTo>
                  <a:lnTo>
                    <a:pt x="2057396" y="2743239"/>
                  </a:lnTo>
                  <a:cubicBezTo>
                    <a:pt x="2057396" y="2834206"/>
                    <a:pt x="2021313" y="2921391"/>
                    <a:pt x="1956936" y="2985679"/>
                  </a:cubicBezTo>
                  <a:cubicBezTo>
                    <a:pt x="1892647" y="3050047"/>
                    <a:pt x="1805463" y="3086139"/>
                    <a:pt x="1714496" y="3086139"/>
                  </a:cubicBezTo>
                  <a:lnTo>
                    <a:pt x="342896" y="3086139"/>
                  </a:lnTo>
                  <a:cubicBezTo>
                    <a:pt x="251930" y="3086139"/>
                    <a:pt x="164745" y="3050047"/>
                    <a:pt x="100456" y="2985679"/>
                  </a:cubicBezTo>
                  <a:cubicBezTo>
                    <a:pt x="36090" y="2921381"/>
                    <a:pt x="0" y="2834206"/>
                    <a:pt x="0" y="2743239"/>
                  </a:cubicBezTo>
                  <a:lnTo>
                    <a:pt x="0" y="2314536"/>
                  </a:lnTo>
                  <a:cubicBezTo>
                    <a:pt x="0" y="1915302"/>
                    <a:pt x="303129" y="1586981"/>
                    <a:pt x="691723" y="1547028"/>
                  </a:cubicBezTo>
                  <a:close/>
                  <a:moveTo>
                    <a:pt x="1885917" y="2314536"/>
                  </a:moveTo>
                  <a:lnTo>
                    <a:pt x="1885917" y="2743239"/>
                  </a:lnTo>
                  <a:cubicBezTo>
                    <a:pt x="1885917" y="2788669"/>
                    <a:pt x="1867812" y="2832295"/>
                    <a:pt x="1835667" y="2864440"/>
                  </a:cubicBezTo>
                  <a:cubicBezTo>
                    <a:pt x="1803523" y="2896584"/>
                    <a:pt x="1759896" y="2914689"/>
                    <a:pt x="1714467" y="2914689"/>
                  </a:cubicBezTo>
                  <a:lnTo>
                    <a:pt x="342867" y="2914689"/>
                  </a:lnTo>
                  <a:cubicBezTo>
                    <a:pt x="297437" y="2914689"/>
                    <a:pt x="253811" y="2896584"/>
                    <a:pt x="221666" y="2864440"/>
                  </a:cubicBezTo>
                  <a:cubicBezTo>
                    <a:pt x="189522" y="2832295"/>
                    <a:pt x="171417" y="2788669"/>
                    <a:pt x="171417" y="2743239"/>
                  </a:cubicBezTo>
                  <a:lnTo>
                    <a:pt x="171417" y="2314536"/>
                  </a:lnTo>
                  <a:cubicBezTo>
                    <a:pt x="171417" y="1983118"/>
                    <a:pt x="440074" y="1714461"/>
                    <a:pt x="771492" y="1714461"/>
                  </a:cubicBezTo>
                  <a:lnTo>
                    <a:pt x="1285842" y="1714461"/>
                  </a:lnTo>
                  <a:cubicBezTo>
                    <a:pt x="1617260" y="1714461"/>
                    <a:pt x="1885917" y="1983118"/>
                    <a:pt x="1885917" y="2314536"/>
                  </a:cubicBezTo>
                  <a:close/>
                  <a:moveTo>
                    <a:pt x="1028667" y="171509"/>
                  </a:moveTo>
                  <a:cubicBezTo>
                    <a:pt x="1312519" y="171509"/>
                    <a:pt x="1543017" y="402006"/>
                    <a:pt x="1543017" y="685859"/>
                  </a:cubicBezTo>
                  <a:cubicBezTo>
                    <a:pt x="1543017" y="870663"/>
                    <a:pt x="1451815" y="1148931"/>
                    <a:pt x="1313283" y="1342346"/>
                  </a:cubicBezTo>
                  <a:cubicBezTo>
                    <a:pt x="1232114" y="1455777"/>
                    <a:pt x="1136935" y="1543109"/>
                    <a:pt x="1028667" y="1543109"/>
                  </a:cubicBezTo>
                  <a:cubicBezTo>
                    <a:pt x="920399" y="1543109"/>
                    <a:pt x="825219" y="1455738"/>
                    <a:pt x="744050" y="1342346"/>
                  </a:cubicBezTo>
                  <a:cubicBezTo>
                    <a:pt x="605508" y="1148970"/>
                    <a:pt x="514317" y="870702"/>
                    <a:pt x="514317" y="685859"/>
                  </a:cubicBezTo>
                  <a:cubicBezTo>
                    <a:pt x="514317" y="402006"/>
                    <a:pt x="744814" y="171509"/>
                    <a:pt x="1028667" y="171509"/>
                  </a:cubicBezTo>
                  <a:close/>
                </a:path>
              </a:pathLst>
            </a:custGeom>
            <a:solidFill>
              <a:schemeClr val="bg1"/>
            </a:solidFill>
            <a:ln w="9797"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81440ED4-3E36-4FD8-B4EF-C4643092EF4F}"/>
                </a:ext>
              </a:extLst>
            </p:cNvPr>
            <p:cNvSpPr/>
            <p:nvPr/>
          </p:nvSpPr>
          <p:spPr>
            <a:xfrm>
              <a:off x="-4233758" y="436432"/>
              <a:ext cx="3257518" cy="2743239"/>
            </a:xfrm>
            <a:custGeom>
              <a:avLst/>
              <a:gdLst>
                <a:gd name="connsiteX0" fmla="*/ 514318 w 3257518"/>
                <a:gd name="connsiteY0" fmla="*/ 2107571 h 2743239"/>
                <a:gd name="connsiteX1" fmla="*/ 514318 w 3257518"/>
                <a:gd name="connsiteY1" fmla="*/ 1371600 h 2743239"/>
                <a:gd name="connsiteX2" fmla="*/ 1885918 w 3257518"/>
                <a:gd name="connsiteY2" fmla="*/ 0 h 2743239"/>
                <a:gd name="connsiteX3" fmla="*/ 3257519 w 3257518"/>
                <a:gd name="connsiteY3" fmla="*/ 1371600 h 2743239"/>
                <a:gd name="connsiteX4" fmla="*/ 1885918 w 3257518"/>
                <a:gd name="connsiteY4" fmla="*/ 2743200 h 2743239"/>
                <a:gd name="connsiteX5" fmla="*/ 85693 w 3257518"/>
                <a:gd name="connsiteY5" fmla="*/ 2743239 h 2743239"/>
                <a:gd name="connsiteX6" fmla="*/ 6552 w 3257518"/>
                <a:gd name="connsiteY6" fmla="*/ 2690384 h 2743239"/>
                <a:gd name="connsiteX7" fmla="*/ 25108 w 3257518"/>
                <a:gd name="connsiteY7" fmla="*/ 2596929 h 2743239"/>
                <a:gd name="connsiteX8" fmla="*/ 292736 w 3257518"/>
                <a:gd name="connsiteY8" fmla="*/ 2571789 h 2743239"/>
                <a:gd name="connsiteX9" fmla="*/ 1885948 w 3257518"/>
                <a:gd name="connsiteY9" fmla="*/ 2571789 h 2743239"/>
                <a:gd name="connsiteX10" fmla="*/ 3086098 w 3257518"/>
                <a:gd name="connsiteY10" fmla="*/ 1371639 h 2743239"/>
                <a:gd name="connsiteX11" fmla="*/ 1885948 w 3257518"/>
                <a:gd name="connsiteY11" fmla="*/ 171489 h 2743239"/>
                <a:gd name="connsiteX12" fmla="*/ 685798 w 3257518"/>
                <a:gd name="connsiteY12" fmla="*/ 1371639 h 2743239"/>
                <a:gd name="connsiteX13" fmla="*/ 685798 w 3257518"/>
                <a:gd name="connsiteY13" fmla="*/ 2143164 h 2743239"/>
                <a:gd name="connsiteX14" fmla="*/ 660658 w 3257518"/>
                <a:gd name="connsiteY14" fmla="*/ 2203750 h 274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7518" h="2743239">
                  <a:moveTo>
                    <a:pt x="514318" y="2107571"/>
                  </a:moveTo>
                  <a:lnTo>
                    <a:pt x="514318" y="1371600"/>
                  </a:lnTo>
                  <a:cubicBezTo>
                    <a:pt x="514318" y="614653"/>
                    <a:pt x="1128971" y="0"/>
                    <a:pt x="1885918" y="0"/>
                  </a:cubicBezTo>
                  <a:cubicBezTo>
                    <a:pt x="2642865" y="0"/>
                    <a:pt x="3257519" y="614653"/>
                    <a:pt x="3257519" y="1371600"/>
                  </a:cubicBezTo>
                  <a:cubicBezTo>
                    <a:pt x="3257519" y="2128547"/>
                    <a:pt x="2642865" y="2743200"/>
                    <a:pt x="1885918" y="2743200"/>
                  </a:cubicBezTo>
                  <a:lnTo>
                    <a:pt x="85693" y="2743239"/>
                  </a:lnTo>
                  <a:cubicBezTo>
                    <a:pt x="50982" y="2743239"/>
                    <a:pt x="19827" y="2722381"/>
                    <a:pt x="6552" y="2690384"/>
                  </a:cubicBezTo>
                  <a:cubicBezTo>
                    <a:pt x="-6733" y="2658239"/>
                    <a:pt x="546" y="2621382"/>
                    <a:pt x="25108" y="2596929"/>
                  </a:cubicBezTo>
                  <a:close/>
                  <a:moveTo>
                    <a:pt x="292736" y="2571789"/>
                  </a:moveTo>
                  <a:lnTo>
                    <a:pt x="1885948" y="2571789"/>
                  </a:lnTo>
                  <a:cubicBezTo>
                    <a:pt x="2548323" y="2571789"/>
                    <a:pt x="3086098" y="2034014"/>
                    <a:pt x="3086098" y="1371639"/>
                  </a:cubicBezTo>
                  <a:cubicBezTo>
                    <a:pt x="3086098" y="709264"/>
                    <a:pt x="2548323" y="171489"/>
                    <a:pt x="1885948" y="171489"/>
                  </a:cubicBezTo>
                  <a:cubicBezTo>
                    <a:pt x="1223573" y="171489"/>
                    <a:pt x="685798" y="709264"/>
                    <a:pt x="685798" y="1371639"/>
                  </a:cubicBezTo>
                  <a:lnTo>
                    <a:pt x="685798" y="2143164"/>
                  </a:lnTo>
                  <a:cubicBezTo>
                    <a:pt x="685798" y="2165894"/>
                    <a:pt x="676804" y="2187751"/>
                    <a:pt x="660658" y="2203750"/>
                  </a:cubicBezTo>
                  <a:close/>
                </a:path>
              </a:pathLst>
            </a:custGeom>
            <a:solidFill>
              <a:srgbClr val="ECD169"/>
            </a:solidFill>
            <a:ln w="9797"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42757754-4BA6-4B4C-8BDF-E86BD4D88B36}"/>
                </a:ext>
              </a:extLst>
            </p:cNvPr>
            <p:cNvSpPr/>
            <p:nvPr/>
          </p:nvSpPr>
          <p:spPr>
            <a:xfrm>
              <a:off x="-2862435" y="950772"/>
              <a:ext cx="1028739" cy="1371560"/>
            </a:xfrm>
            <a:custGeom>
              <a:avLst/>
              <a:gdLst>
                <a:gd name="connsiteX0" fmla="*/ 171499 w 1028739"/>
                <a:gd name="connsiteY0" fmla="*/ 599997 h 1371560"/>
                <a:gd name="connsiteX1" fmla="*/ 171499 w 1028739"/>
                <a:gd name="connsiteY1" fmla="*/ 428547 h 1371560"/>
                <a:gd name="connsiteX2" fmla="*/ 246849 w 1028739"/>
                <a:gd name="connsiteY2" fmla="*/ 246653 h 1371560"/>
                <a:gd name="connsiteX3" fmla="*/ 428703 w 1028739"/>
                <a:gd name="connsiteY3" fmla="*/ 171372 h 1371560"/>
                <a:gd name="connsiteX4" fmla="*/ 611440 w 1028739"/>
                <a:gd name="connsiteY4" fmla="*/ 171372 h 1371560"/>
                <a:gd name="connsiteX5" fmla="*/ 785300 w 1028739"/>
                <a:gd name="connsiteY5" fmla="*/ 243400 h 1371560"/>
                <a:gd name="connsiteX6" fmla="*/ 857328 w 1028739"/>
                <a:gd name="connsiteY6" fmla="*/ 417260 h 1371560"/>
                <a:gd name="connsiteX7" fmla="*/ 857328 w 1028739"/>
                <a:gd name="connsiteY7" fmla="*/ 417339 h 1371560"/>
                <a:gd name="connsiteX8" fmla="*/ 742290 w 1028739"/>
                <a:gd name="connsiteY8" fmla="*/ 620512 h 1371560"/>
                <a:gd name="connsiteX9" fmla="*/ 636814 w 1028739"/>
                <a:gd name="connsiteY9" fmla="*/ 683772 h 1371560"/>
                <a:gd name="connsiteX10" fmla="*/ 428703 w 1028739"/>
                <a:gd name="connsiteY10" fmla="*/ 1051282 h 1371560"/>
                <a:gd name="connsiteX11" fmla="*/ 428703 w 1028739"/>
                <a:gd name="connsiteY11" fmla="*/ 1285836 h 1371560"/>
                <a:gd name="connsiteX12" fmla="*/ 514428 w 1028739"/>
                <a:gd name="connsiteY12" fmla="*/ 1371561 h 1371560"/>
                <a:gd name="connsiteX13" fmla="*/ 600153 w 1028739"/>
                <a:gd name="connsiteY13" fmla="*/ 1285836 h 1371560"/>
                <a:gd name="connsiteX14" fmla="*/ 600153 w 1028739"/>
                <a:gd name="connsiteY14" fmla="*/ 1051282 h 1371560"/>
                <a:gd name="connsiteX15" fmla="*/ 725028 w 1028739"/>
                <a:gd name="connsiteY15" fmla="*/ 830807 h 1371560"/>
                <a:gd name="connsiteX16" fmla="*/ 830504 w 1028739"/>
                <a:gd name="connsiteY16" fmla="*/ 767547 h 1371560"/>
                <a:gd name="connsiteX17" fmla="*/ 1028739 w 1028739"/>
                <a:gd name="connsiteY17" fmla="*/ 417378 h 1371560"/>
                <a:gd name="connsiteX18" fmla="*/ 1028739 w 1028739"/>
                <a:gd name="connsiteY18" fmla="*/ 417299 h 1371560"/>
                <a:gd name="connsiteX19" fmla="*/ 906500 w 1028739"/>
                <a:gd name="connsiteY19" fmla="*/ 122161 h 1371560"/>
                <a:gd name="connsiteX20" fmla="*/ 611401 w 1028739"/>
                <a:gd name="connsiteY20" fmla="*/ 0 h 1371560"/>
                <a:gd name="connsiteX21" fmla="*/ 428664 w 1028739"/>
                <a:gd name="connsiteY21" fmla="*/ 0 h 1371560"/>
                <a:gd name="connsiteX22" fmla="*/ 125560 w 1028739"/>
                <a:gd name="connsiteY22" fmla="*/ 125492 h 1371560"/>
                <a:gd name="connsiteX23" fmla="*/ 0 w 1028739"/>
                <a:gd name="connsiteY23" fmla="*/ 428625 h 1371560"/>
                <a:gd name="connsiteX24" fmla="*/ 0 w 1028739"/>
                <a:gd name="connsiteY24" fmla="*/ 600075 h 1371560"/>
                <a:gd name="connsiteX25" fmla="*/ 85725 w 1028739"/>
                <a:gd name="connsiteY25" fmla="*/ 685800 h 1371560"/>
                <a:gd name="connsiteX26" fmla="*/ 171450 w 1028739"/>
                <a:gd name="connsiteY26" fmla="*/ 600075 h 137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28739" h="1371560">
                  <a:moveTo>
                    <a:pt x="171499" y="599997"/>
                  </a:moveTo>
                  <a:lnTo>
                    <a:pt x="171499" y="428547"/>
                  </a:lnTo>
                  <a:cubicBezTo>
                    <a:pt x="171499" y="360309"/>
                    <a:pt x="198637" y="294904"/>
                    <a:pt x="246849" y="246653"/>
                  </a:cubicBezTo>
                  <a:cubicBezTo>
                    <a:pt x="295070" y="198470"/>
                    <a:pt x="360515" y="171372"/>
                    <a:pt x="428703" y="171372"/>
                  </a:cubicBezTo>
                  <a:lnTo>
                    <a:pt x="611440" y="171372"/>
                  </a:lnTo>
                  <a:cubicBezTo>
                    <a:pt x="676659" y="171372"/>
                    <a:pt x="739185" y="197246"/>
                    <a:pt x="785300" y="243400"/>
                  </a:cubicBezTo>
                  <a:cubicBezTo>
                    <a:pt x="831415" y="289515"/>
                    <a:pt x="857328" y="352011"/>
                    <a:pt x="857328" y="417260"/>
                  </a:cubicBezTo>
                  <a:lnTo>
                    <a:pt x="857328" y="417339"/>
                  </a:lnTo>
                  <a:cubicBezTo>
                    <a:pt x="857328" y="500497"/>
                    <a:pt x="813662" y="577649"/>
                    <a:pt x="742290" y="620512"/>
                  </a:cubicBezTo>
                  <a:cubicBezTo>
                    <a:pt x="707922" y="641096"/>
                    <a:pt x="671447" y="662953"/>
                    <a:pt x="636814" y="683772"/>
                  </a:cubicBezTo>
                  <a:cubicBezTo>
                    <a:pt x="507688" y="761267"/>
                    <a:pt x="428703" y="900730"/>
                    <a:pt x="428703" y="1051282"/>
                  </a:cubicBezTo>
                  <a:lnTo>
                    <a:pt x="428703" y="1285836"/>
                  </a:lnTo>
                  <a:cubicBezTo>
                    <a:pt x="428703" y="1333137"/>
                    <a:pt x="467089" y="1371561"/>
                    <a:pt x="514428" y="1371561"/>
                  </a:cubicBezTo>
                  <a:cubicBezTo>
                    <a:pt x="561729" y="1371561"/>
                    <a:pt x="600153" y="1333137"/>
                    <a:pt x="600153" y="1285836"/>
                  </a:cubicBezTo>
                  <a:lnTo>
                    <a:pt x="600153" y="1051282"/>
                  </a:lnTo>
                  <a:cubicBezTo>
                    <a:pt x="600153" y="961002"/>
                    <a:pt x="647532" y="877266"/>
                    <a:pt x="725028" y="830807"/>
                  </a:cubicBezTo>
                  <a:cubicBezTo>
                    <a:pt x="759700" y="809989"/>
                    <a:pt x="796175" y="788092"/>
                    <a:pt x="830504" y="767547"/>
                  </a:cubicBezTo>
                  <a:cubicBezTo>
                    <a:pt x="953507" y="693726"/>
                    <a:pt x="1028739" y="560779"/>
                    <a:pt x="1028739" y="417378"/>
                  </a:cubicBezTo>
                  <a:lnTo>
                    <a:pt x="1028739" y="417299"/>
                  </a:lnTo>
                  <a:cubicBezTo>
                    <a:pt x="1028739" y="306621"/>
                    <a:pt x="984770" y="200420"/>
                    <a:pt x="906500" y="122161"/>
                  </a:cubicBezTo>
                  <a:cubicBezTo>
                    <a:pt x="828241" y="43979"/>
                    <a:pt x="722118" y="0"/>
                    <a:pt x="611401" y="0"/>
                  </a:cubicBezTo>
                  <a:lnTo>
                    <a:pt x="428664" y="0"/>
                  </a:lnTo>
                  <a:cubicBezTo>
                    <a:pt x="314969" y="0"/>
                    <a:pt x="205936" y="45086"/>
                    <a:pt x="125560" y="125492"/>
                  </a:cubicBezTo>
                  <a:cubicBezTo>
                    <a:pt x="45155" y="205897"/>
                    <a:pt x="0" y="314929"/>
                    <a:pt x="0" y="428625"/>
                  </a:cubicBezTo>
                  <a:lnTo>
                    <a:pt x="0" y="600075"/>
                  </a:lnTo>
                  <a:cubicBezTo>
                    <a:pt x="0" y="647376"/>
                    <a:pt x="38424" y="685800"/>
                    <a:pt x="85725" y="685800"/>
                  </a:cubicBezTo>
                  <a:cubicBezTo>
                    <a:pt x="133026" y="685800"/>
                    <a:pt x="171450" y="647376"/>
                    <a:pt x="171450" y="600075"/>
                  </a:cubicBezTo>
                  <a:close/>
                </a:path>
              </a:pathLst>
            </a:custGeom>
            <a:solidFill>
              <a:srgbClr val="ECD169"/>
            </a:solidFill>
            <a:ln w="9797"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88A3B16F-0313-4E10-B9C8-A5CFA9861FC4}"/>
                </a:ext>
              </a:extLst>
            </p:cNvPr>
            <p:cNvSpPr/>
            <p:nvPr/>
          </p:nvSpPr>
          <p:spPr>
            <a:xfrm>
              <a:off x="-2433761" y="2493646"/>
              <a:ext cx="171450" cy="171450"/>
            </a:xfrm>
            <a:custGeom>
              <a:avLst/>
              <a:gdLst>
                <a:gd name="connsiteX0" fmla="*/ 171450 w 171450"/>
                <a:gd name="connsiteY0" fmla="*/ 85725 h 171450"/>
                <a:gd name="connsiteX1" fmla="*/ 146350 w 171450"/>
                <a:gd name="connsiteY1" fmla="*/ 146340 h 171450"/>
                <a:gd name="connsiteX2" fmla="*/ 85725 w 171450"/>
                <a:gd name="connsiteY2" fmla="*/ 171450 h 171450"/>
                <a:gd name="connsiteX3" fmla="*/ 0 w 171450"/>
                <a:gd name="connsiteY3" fmla="*/ 85725 h 171450"/>
                <a:gd name="connsiteX4" fmla="*/ 85725 w 171450"/>
                <a:gd name="connsiteY4" fmla="*/ 0 h 171450"/>
                <a:gd name="connsiteX5" fmla="*/ 146350 w 171450"/>
                <a:gd name="connsiteY5" fmla="*/ 25100 h 171450"/>
                <a:gd name="connsiteX6" fmla="*/ 171450 w 171450"/>
                <a:gd name="connsiteY6"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171450">
                  <a:moveTo>
                    <a:pt x="171450" y="85725"/>
                  </a:moveTo>
                  <a:cubicBezTo>
                    <a:pt x="171450" y="108454"/>
                    <a:pt x="162417" y="130273"/>
                    <a:pt x="146350" y="146340"/>
                  </a:cubicBezTo>
                  <a:cubicBezTo>
                    <a:pt x="130273" y="162417"/>
                    <a:pt x="108454" y="171450"/>
                    <a:pt x="85725" y="171450"/>
                  </a:cubicBezTo>
                  <a:cubicBezTo>
                    <a:pt x="38385" y="171450"/>
                    <a:pt x="0" y="133065"/>
                    <a:pt x="0" y="85725"/>
                  </a:cubicBezTo>
                  <a:cubicBezTo>
                    <a:pt x="0" y="38385"/>
                    <a:pt x="38385" y="0"/>
                    <a:pt x="85725" y="0"/>
                  </a:cubicBezTo>
                  <a:cubicBezTo>
                    <a:pt x="108454" y="0"/>
                    <a:pt x="130273" y="9033"/>
                    <a:pt x="146350" y="25100"/>
                  </a:cubicBezTo>
                  <a:cubicBezTo>
                    <a:pt x="162417" y="41217"/>
                    <a:pt x="171450" y="62996"/>
                    <a:pt x="171450" y="85725"/>
                  </a:cubicBezTo>
                  <a:close/>
                </a:path>
              </a:pathLst>
            </a:custGeom>
            <a:solidFill>
              <a:srgbClr val="ECD169"/>
            </a:solidFill>
            <a:ln w="9797" cap="flat">
              <a:noFill/>
              <a:prstDash val="solid"/>
              <a:miter/>
            </a:ln>
          </p:spPr>
          <p:txBody>
            <a:bodyPr rtlCol="0" anchor="ctr"/>
            <a:lstStyle/>
            <a:p>
              <a:endParaRPr lang="en-US"/>
            </a:p>
          </p:txBody>
        </p:sp>
      </p:grpSp>
      <p:grpSp>
        <p:nvGrpSpPr>
          <p:cNvPr id="534" name="Group 533">
            <a:extLst>
              <a:ext uri="{FF2B5EF4-FFF2-40B4-BE49-F238E27FC236}">
                <a16:creationId xmlns:a16="http://schemas.microsoft.com/office/drawing/2014/main" id="{E7D0436F-5D17-418F-9B3B-703B6C94BC33}"/>
              </a:ext>
            </a:extLst>
          </p:cNvPr>
          <p:cNvGrpSpPr/>
          <p:nvPr/>
        </p:nvGrpSpPr>
        <p:grpSpPr>
          <a:xfrm>
            <a:off x="4004697" y="3131824"/>
            <a:ext cx="1026285" cy="1156769"/>
            <a:chOff x="-4174310" y="-44477"/>
            <a:chExt cx="4487875" cy="5058479"/>
          </a:xfrm>
        </p:grpSpPr>
        <p:sp>
          <p:nvSpPr>
            <p:cNvPr id="486" name="Freeform: Shape 485">
              <a:extLst>
                <a:ext uri="{FF2B5EF4-FFF2-40B4-BE49-F238E27FC236}">
                  <a16:creationId xmlns:a16="http://schemas.microsoft.com/office/drawing/2014/main" id="{6C4F42C0-67DD-41A0-84D9-E27D0EA1CD3F}"/>
                </a:ext>
              </a:extLst>
            </p:cNvPr>
            <p:cNvSpPr/>
            <p:nvPr/>
          </p:nvSpPr>
          <p:spPr>
            <a:xfrm>
              <a:off x="-4174310" y="2594510"/>
              <a:ext cx="4487875" cy="2419492"/>
            </a:xfrm>
            <a:custGeom>
              <a:avLst/>
              <a:gdLst>
                <a:gd name="connsiteX0" fmla="*/ 4487876 w 4487875"/>
                <a:gd name="connsiteY0" fmla="*/ 2249424 h 2419492"/>
                <a:gd name="connsiteX1" fmla="*/ 4487876 w 4487875"/>
                <a:gd name="connsiteY1" fmla="*/ 2419493 h 2419492"/>
                <a:gd name="connsiteX2" fmla="*/ 0 w 4487875"/>
                <a:gd name="connsiteY2" fmla="*/ 2419493 h 2419492"/>
                <a:gd name="connsiteX3" fmla="*/ 0 w 4487875"/>
                <a:gd name="connsiteY3" fmla="*/ 2249424 h 2419492"/>
                <a:gd name="connsiteX4" fmla="*/ 373095 w 4487875"/>
                <a:gd name="connsiteY4" fmla="*/ 2249424 h 2419492"/>
                <a:gd name="connsiteX5" fmla="*/ 373095 w 4487875"/>
                <a:gd name="connsiteY5" fmla="*/ 746150 h 2419492"/>
                <a:gd name="connsiteX6" fmla="*/ 768076 w 4487875"/>
                <a:gd name="connsiteY6" fmla="*/ 746150 h 2419492"/>
                <a:gd name="connsiteX7" fmla="*/ 768076 w 4487875"/>
                <a:gd name="connsiteY7" fmla="*/ 2249424 h 2419492"/>
                <a:gd name="connsiteX8" fmla="*/ 1492301 w 4487875"/>
                <a:gd name="connsiteY8" fmla="*/ 2249424 h 2419492"/>
                <a:gd name="connsiteX9" fmla="*/ 1492301 w 4487875"/>
                <a:gd name="connsiteY9" fmla="*/ 0 h 2419492"/>
                <a:gd name="connsiteX10" fmla="*/ 1887322 w 4487875"/>
                <a:gd name="connsiteY10" fmla="*/ 0 h 2419492"/>
                <a:gd name="connsiteX11" fmla="*/ 1887322 w 4487875"/>
                <a:gd name="connsiteY11" fmla="*/ 2249424 h 2419492"/>
                <a:gd name="connsiteX12" fmla="*/ 2606030 w 4487875"/>
                <a:gd name="connsiteY12" fmla="*/ 2249424 h 2419492"/>
                <a:gd name="connsiteX13" fmla="*/ 2606030 w 4487875"/>
                <a:gd name="connsiteY13" fmla="*/ 433426 h 2419492"/>
                <a:gd name="connsiteX14" fmla="*/ 3001051 w 4487875"/>
                <a:gd name="connsiteY14" fmla="*/ 433426 h 2419492"/>
                <a:gd name="connsiteX15" fmla="*/ 3001051 w 4487875"/>
                <a:gd name="connsiteY15" fmla="*/ 2249424 h 2419492"/>
                <a:gd name="connsiteX16" fmla="*/ 3719760 w 4487875"/>
                <a:gd name="connsiteY16" fmla="*/ 2249424 h 2419492"/>
                <a:gd name="connsiteX17" fmla="*/ 3719760 w 4487875"/>
                <a:gd name="connsiteY17" fmla="*/ 159106 h 2419492"/>
                <a:gd name="connsiteX18" fmla="*/ 4120257 w 4487875"/>
                <a:gd name="connsiteY18" fmla="*/ 159106 h 2419492"/>
                <a:gd name="connsiteX19" fmla="*/ 4120257 w 4487875"/>
                <a:gd name="connsiteY19" fmla="*/ 2249424 h 24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7875" h="2419492">
                  <a:moveTo>
                    <a:pt x="4487876" y="2249424"/>
                  </a:moveTo>
                  <a:lnTo>
                    <a:pt x="4487876" y="2419493"/>
                  </a:lnTo>
                  <a:lnTo>
                    <a:pt x="0" y="2419493"/>
                  </a:lnTo>
                  <a:lnTo>
                    <a:pt x="0" y="2249424"/>
                  </a:lnTo>
                  <a:lnTo>
                    <a:pt x="373095" y="2249424"/>
                  </a:lnTo>
                  <a:lnTo>
                    <a:pt x="373095" y="746150"/>
                  </a:lnTo>
                  <a:lnTo>
                    <a:pt x="768076" y="746150"/>
                  </a:lnTo>
                  <a:lnTo>
                    <a:pt x="768076" y="2249424"/>
                  </a:lnTo>
                  <a:lnTo>
                    <a:pt x="1492301" y="2249424"/>
                  </a:lnTo>
                  <a:lnTo>
                    <a:pt x="1492301" y="0"/>
                  </a:lnTo>
                  <a:lnTo>
                    <a:pt x="1887322" y="0"/>
                  </a:lnTo>
                  <a:lnTo>
                    <a:pt x="1887322" y="2249424"/>
                  </a:lnTo>
                  <a:lnTo>
                    <a:pt x="2606030" y="2249424"/>
                  </a:lnTo>
                  <a:lnTo>
                    <a:pt x="2606030" y="433426"/>
                  </a:lnTo>
                  <a:lnTo>
                    <a:pt x="3001051" y="433426"/>
                  </a:lnTo>
                  <a:lnTo>
                    <a:pt x="3001051" y="2249424"/>
                  </a:lnTo>
                  <a:lnTo>
                    <a:pt x="3719760" y="2249424"/>
                  </a:lnTo>
                  <a:lnTo>
                    <a:pt x="3719760" y="159106"/>
                  </a:lnTo>
                  <a:lnTo>
                    <a:pt x="4120257" y="159106"/>
                  </a:lnTo>
                  <a:lnTo>
                    <a:pt x="4120257" y="2249424"/>
                  </a:lnTo>
                  <a:close/>
                </a:path>
              </a:pathLst>
            </a:custGeom>
            <a:solidFill>
              <a:schemeClr val="bg1"/>
            </a:solidFill>
            <a:ln w="9797"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963888FF-45E3-4E42-857C-268F49578A3E}"/>
                </a:ext>
              </a:extLst>
            </p:cNvPr>
            <p:cNvSpPr/>
            <p:nvPr/>
          </p:nvSpPr>
          <p:spPr>
            <a:xfrm>
              <a:off x="-3845156" y="-44477"/>
              <a:ext cx="3856978" cy="2551175"/>
            </a:xfrm>
            <a:custGeom>
              <a:avLst/>
              <a:gdLst>
                <a:gd name="connsiteX0" fmla="*/ 3692377 w 3856978"/>
                <a:gd name="connsiteY0" fmla="*/ 625479 h 2551175"/>
                <a:gd name="connsiteX1" fmla="*/ 3692377 w 3856978"/>
                <a:gd name="connsiteY1" fmla="*/ 373085 h 2551175"/>
                <a:gd name="connsiteX2" fmla="*/ 2847491 w 3856978"/>
                <a:gd name="connsiteY2" fmla="*/ 1223487 h 2551175"/>
                <a:gd name="connsiteX3" fmla="*/ 2726790 w 3856978"/>
                <a:gd name="connsiteY3" fmla="*/ 1223487 h 2551175"/>
                <a:gd name="connsiteX4" fmla="*/ 2446993 w 3856978"/>
                <a:gd name="connsiteY4" fmla="*/ 943690 h 2551175"/>
                <a:gd name="connsiteX5" fmla="*/ 2112323 w 3856978"/>
                <a:gd name="connsiteY5" fmla="*/ 1278361 h 2551175"/>
                <a:gd name="connsiteX6" fmla="*/ 2446993 w 3856978"/>
                <a:gd name="connsiteY6" fmla="*/ 1613031 h 2551175"/>
                <a:gd name="connsiteX7" fmla="*/ 2726790 w 3856978"/>
                <a:gd name="connsiteY7" fmla="*/ 1360637 h 2551175"/>
                <a:gd name="connsiteX8" fmla="*/ 2842024 w 3856978"/>
                <a:gd name="connsiteY8" fmla="*/ 1360637 h 2551175"/>
                <a:gd name="connsiteX9" fmla="*/ 3686910 w 3856978"/>
                <a:gd name="connsiteY9" fmla="*/ 2178120 h 2551175"/>
                <a:gd name="connsiteX10" fmla="*/ 3686910 w 3856978"/>
                <a:gd name="connsiteY10" fmla="*/ 1925726 h 2551175"/>
                <a:gd name="connsiteX11" fmla="*/ 3856979 w 3856978"/>
                <a:gd name="connsiteY11" fmla="*/ 1925726 h 2551175"/>
                <a:gd name="connsiteX12" fmla="*/ 3856979 w 3856978"/>
                <a:gd name="connsiteY12" fmla="*/ 2381098 h 2551175"/>
                <a:gd name="connsiteX13" fmla="*/ 3851502 w 3856978"/>
                <a:gd name="connsiteY13" fmla="*/ 2414006 h 2551175"/>
                <a:gd name="connsiteX14" fmla="*/ 3774702 w 3856978"/>
                <a:gd name="connsiteY14" fmla="*/ 2468890 h 2551175"/>
                <a:gd name="connsiteX15" fmla="*/ 3330275 w 3856978"/>
                <a:gd name="connsiteY15" fmla="*/ 2468890 h 2551175"/>
                <a:gd name="connsiteX16" fmla="*/ 3330275 w 3856978"/>
                <a:gd name="connsiteY16" fmla="*/ 2298821 h 2551175"/>
                <a:gd name="connsiteX17" fmla="*/ 3566170 w 3856978"/>
                <a:gd name="connsiteY17" fmla="*/ 2298821 h 2551175"/>
                <a:gd name="connsiteX18" fmla="*/ 2781635 w 3856978"/>
                <a:gd name="connsiteY18" fmla="*/ 1541688 h 2551175"/>
                <a:gd name="connsiteX19" fmla="*/ 2501838 w 3856978"/>
                <a:gd name="connsiteY19" fmla="*/ 1794082 h 2551175"/>
                <a:gd name="connsiteX20" fmla="*/ 2386604 w 3856978"/>
                <a:gd name="connsiteY20" fmla="*/ 1788606 h 2551175"/>
                <a:gd name="connsiteX21" fmla="*/ 1991583 w 3856978"/>
                <a:gd name="connsiteY21" fmla="*/ 1393585 h 2551175"/>
                <a:gd name="connsiteX22" fmla="*/ 1574626 w 3856978"/>
                <a:gd name="connsiteY22" fmla="*/ 1816008 h 2551175"/>
                <a:gd name="connsiteX23" fmla="*/ 1459392 w 3856978"/>
                <a:gd name="connsiteY23" fmla="*/ 1821485 h 2551175"/>
                <a:gd name="connsiteX24" fmla="*/ 1157631 w 3856978"/>
                <a:gd name="connsiteY24" fmla="*/ 1547165 h 2551175"/>
                <a:gd name="connsiteX25" fmla="*/ 120701 w 3856978"/>
                <a:gd name="connsiteY25" fmla="*/ 2551176 h 2551175"/>
                <a:gd name="connsiteX26" fmla="*/ 5467 w 3856978"/>
                <a:gd name="connsiteY26" fmla="*/ 2430475 h 2551175"/>
                <a:gd name="connsiteX27" fmla="*/ 1102747 w 3856978"/>
                <a:gd name="connsiteY27" fmla="*/ 1371600 h 2551175"/>
                <a:gd name="connsiteX28" fmla="*/ 1217981 w 3856978"/>
                <a:gd name="connsiteY28" fmla="*/ 1371600 h 2551175"/>
                <a:gd name="connsiteX29" fmla="*/ 1519743 w 3856978"/>
                <a:gd name="connsiteY29" fmla="*/ 1640443 h 2551175"/>
                <a:gd name="connsiteX30" fmla="*/ 1881855 w 3856978"/>
                <a:gd name="connsiteY30" fmla="*/ 1278331 h 2551175"/>
                <a:gd name="connsiteX31" fmla="*/ 1519743 w 3856978"/>
                <a:gd name="connsiteY31" fmla="*/ 916219 h 2551175"/>
                <a:gd name="connsiteX32" fmla="*/ 1217981 w 3856978"/>
                <a:gd name="connsiteY32" fmla="*/ 1217981 h 2551175"/>
                <a:gd name="connsiteX33" fmla="*/ 1097280 w 3856978"/>
                <a:gd name="connsiteY33" fmla="*/ 1217981 h 2551175"/>
                <a:gd name="connsiteX34" fmla="*/ 0 w 3856978"/>
                <a:gd name="connsiteY34" fmla="*/ 120701 h 2551175"/>
                <a:gd name="connsiteX35" fmla="*/ 120701 w 3856978"/>
                <a:gd name="connsiteY35" fmla="*/ 0 h 2551175"/>
                <a:gd name="connsiteX36" fmla="*/ 1157631 w 3856978"/>
                <a:gd name="connsiteY36" fmla="*/ 1036930 h 2551175"/>
                <a:gd name="connsiteX37" fmla="*/ 1459392 w 3856978"/>
                <a:gd name="connsiteY37" fmla="*/ 735168 h 2551175"/>
                <a:gd name="connsiteX38" fmla="*/ 1580093 w 3856978"/>
                <a:gd name="connsiteY38" fmla="*/ 735168 h 2551175"/>
                <a:gd name="connsiteX39" fmla="*/ 2002556 w 3856978"/>
                <a:gd name="connsiteY39" fmla="*/ 1157630 h 2551175"/>
                <a:gd name="connsiteX40" fmla="*/ 2397577 w 3856978"/>
                <a:gd name="connsiteY40" fmla="*/ 762610 h 2551175"/>
                <a:gd name="connsiteX41" fmla="*/ 2518277 w 3856978"/>
                <a:gd name="connsiteY41" fmla="*/ 762610 h 2551175"/>
                <a:gd name="connsiteX42" fmla="*/ 2798074 w 3856978"/>
                <a:gd name="connsiteY42" fmla="*/ 1042406 h 2551175"/>
                <a:gd name="connsiteX43" fmla="*/ 3571627 w 3856978"/>
                <a:gd name="connsiteY43" fmla="*/ 257871 h 2551175"/>
                <a:gd name="connsiteX44" fmla="*/ 3330216 w 3856978"/>
                <a:gd name="connsiteY44" fmla="*/ 257871 h 2551175"/>
                <a:gd name="connsiteX45" fmla="*/ 3330216 w 3856978"/>
                <a:gd name="connsiteY45" fmla="*/ 87802 h 2551175"/>
                <a:gd name="connsiteX46" fmla="*/ 3774604 w 3856978"/>
                <a:gd name="connsiteY46" fmla="*/ 87802 h 2551175"/>
                <a:gd name="connsiteX47" fmla="*/ 3851404 w 3856978"/>
                <a:gd name="connsiteY47" fmla="*/ 142682 h 2551175"/>
                <a:gd name="connsiteX48" fmla="*/ 3856881 w 3856978"/>
                <a:gd name="connsiteY48" fmla="*/ 175594 h 2551175"/>
                <a:gd name="connsiteX49" fmla="*/ 3856881 w 3856978"/>
                <a:gd name="connsiteY49" fmla="*/ 630965 h 2551175"/>
                <a:gd name="connsiteX50" fmla="*/ 3692318 w 3856978"/>
                <a:gd name="connsiteY50" fmla="*/ 630927 h 25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56978" h="2551175">
                  <a:moveTo>
                    <a:pt x="3692377" y="625479"/>
                  </a:moveTo>
                  <a:lnTo>
                    <a:pt x="3692377" y="373085"/>
                  </a:lnTo>
                  <a:lnTo>
                    <a:pt x="2847491" y="1223487"/>
                  </a:lnTo>
                  <a:cubicBezTo>
                    <a:pt x="2814582" y="1256395"/>
                    <a:pt x="2759699" y="1256395"/>
                    <a:pt x="2726790" y="1223487"/>
                  </a:cubicBezTo>
                  <a:lnTo>
                    <a:pt x="2446993" y="943690"/>
                  </a:lnTo>
                  <a:lnTo>
                    <a:pt x="2112323" y="1278361"/>
                  </a:lnTo>
                  <a:lnTo>
                    <a:pt x="2446993" y="1613031"/>
                  </a:lnTo>
                  <a:lnTo>
                    <a:pt x="2726790" y="1360637"/>
                  </a:lnTo>
                  <a:cubicBezTo>
                    <a:pt x="2759699" y="1333195"/>
                    <a:pt x="2809066" y="1333195"/>
                    <a:pt x="2842024" y="1360637"/>
                  </a:cubicBezTo>
                  <a:lnTo>
                    <a:pt x="3686910" y="2178120"/>
                  </a:lnTo>
                  <a:lnTo>
                    <a:pt x="3686910" y="1925726"/>
                  </a:lnTo>
                  <a:lnTo>
                    <a:pt x="3856979" y="1925726"/>
                  </a:lnTo>
                  <a:lnTo>
                    <a:pt x="3856979" y="2381098"/>
                  </a:lnTo>
                  <a:cubicBezTo>
                    <a:pt x="3856979" y="2392080"/>
                    <a:pt x="3856979" y="2403024"/>
                    <a:pt x="3851502" y="2414006"/>
                  </a:cubicBezTo>
                  <a:cubicBezTo>
                    <a:pt x="3840519" y="2446925"/>
                    <a:pt x="3807611" y="2468890"/>
                    <a:pt x="3774702" y="2468890"/>
                  </a:cubicBezTo>
                  <a:lnTo>
                    <a:pt x="3330275" y="2468890"/>
                  </a:lnTo>
                  <a:lnTo>
                    <a:pt x="3330275" y="2298821"/>
                  </a:lnTo>
                  <a:lnTo>
                    <a:pt x="3566170" y="2298821"/>
                  </a:lnTo>
                  <a:lnTo>
                    <a:pt x="2781635" y="1541688"/>
                  </a:lnTo>
                  <a:lnTo>
                    <a:pt x="2501838" y="1794082"/>
                  </a:lnTo>
                  <a:cubicBezTo>
                    <a:pt x="2468919" y="1821524"/>
                    <a:pt x="2419552" y="1821524"/>
                    <a:pt x="2386604" y="1788606"/>
                  </a:cubicBezTo>
                  <a:lnTo>
                    <a:pt x="1991583" y="1393585"/>
                  </a:lnTo>
                  <a:lnTo>
                    <a:pt x="1574626" y="1816008"/>
                  </a:lnTo>
                  <a:cubicBezTo>
                    <a:pt x="1541708" y="1848927"/>
                    <a:pt x="1492340" y="1848927"/>
                    <a:pt x="1459392" y="1821485"/>
                  </a:cubicBezTo>
                  <a:lnTo>
                    <a:pt x="1157631" y="1547165"/>
                  </a:lnTo>
                  <a:lnTo>
                    <a:pt x="120701" y="2551176"/>
                  </a:lnTo>
                  <a:lnTo>
                    <a:pt x="5467" y="2430475"/>
                  </a:lnTo>
                  <a:lnTo>
                    <a:pt x="1102747" y="1371600"/>
                  </a:lnTo>
                  <a:cubicBezTo>
                    <a:pt x="1135656" y="1338691"/>
                    <a:pt x="1185023" y="1338691"/>
                    <a:pt x="1217981" y="1371600"/>
                  </a:cubicBezTo>
                  <a:lnTo>
                    <a:pt x="1519743" y="1640443"/>
                  </a:lnTo>
                  <a:lnTo>
                    <a:pt x="1881855" y="1278331"/>
                  </a:lnTo>
                  <a:lnTo>
                    <a:pt x="1519743" y="916219"/>
                  </a:lnTo>
                  <a:lnTo>
                    <a:pt x="1217981" y="1217981"/>
                  </a:lnTo>
                  <a:cubicBezTo>
                    <a:pt x="1185063" y="1250890"/>
                    <a:pt x="1130189" y="1250890"/>
                    <a:pt x="1097280" y="1217981"/>
                  </a:cubicBezTo>
                  <a:lnTo>
                    <a:pt x="0" y="120701"/>
                  </a:lnTo>
                  <a:lnTo>
                    <a:pt x="120701" y="0"/>
                  </a:lnTo>
                  <a:lnTo>
                    <a:pt x="1157631" y="1036930"/>
                  </a:lnTo>
                  <a:lnTo>
                    <a:pt x="1459392" y="735168"/>
                  </a:lnTo>
                  <a:cubicBezTo>
                    <a:pt x="1492301" y="702255"/>
                    <a:pt x="1547185" y="702255"/>
                    <a:pt x="1580093" y="735168"/>
                  </a:cubicBezTo>
                  <a:lnTo>
                    <a:pt x="2002556" y="1157630"/>
                  </a:lnTo>
                  <a:lnTo>
                    <a:pt x="2397577" y="762610"/>
                  </a:lnTo>
                  <a:cubicBezTo>
                    <a:pt x="2430485" y="729697"/>
                    <a:pt x="2485369" y="729697"/>
                    <a:pt x="2518277" y="762610"/>
                  </a:cubicBezTo>
                  <a:lnTo>
                    <a:pt x="2798074" y="1042406"/>
                  </a:lnTo>
                  <a:lnTo>
                    <a:pt x="3571627" y="257871"/>
                  </a:lnTo>
                  <a:lnTo>
                    <a:pt x="3330216" y="257871"/>
                  </a:lnTo>
                  <a:lnTo>
                    <a:pt x="3330216" y="87802"/>
                  </a:lnTo>
                  <a:lnTo>
                    <a:pt x="3774604" y="87802"/>
                  </a:lnTo>
                  <a:cubicBezTo>
                    <a:pt x="3807513" y="87802"/>
                    <a:pt x="3840421" y="109731"/>
                    <a:pt x="3851404" y="142682"/>
                  </a:cubicBezTo>
                  <a:cubicBezTo>
                    <a:pt x="3856881" y="153665"/>
                    <a:pt x="3856881" y="164611"/>
                    <a:pt x="3856881" y="175594"/>
                  </a:cubicBezTo>
                  <a:lnTo>
                    <a:pt x="3856881" y="630965"/>
                  </a:lnTo>
                  <a:lnTo>
                    <a:pt x="3692318" y="630927"/>
                  </a:lnTo>
                  <a:close/>
                </a:path>
              </a:pathLst>
            </a:custGeom>
            <a:solidFill>
              <a:srgbClr val="ECD169"/>
            </a:solidFill>
            <a:ln w="9797" cap="flat">
              <a:noFill/>
              <a:prstDash val="solid"/>
              <a:miter/>
            </a:ln>
          </p:spPr>
          <p:txBody>
            <a:bodyPr rtlCol="0" anchor="ctr"/>
            <a:lstStyle/>
            <a:p>
              <a:endParaRPr lang="en-US"/>
            </a:p>
          </p:txBody>
        </p:sp>
      </p:grpSp>
    </p:spTree>
    <p:extLst>
      <p:ext uri="{BB962C8B-B14F-4D97-AF65-F5344CB8AC3E}">
        <p14:creationId xmlns:p14="http://schemas.microsoft.com/office/powerpoint/2010/main" val="70299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026" name="Picture 2" descr="Private Equity - RTPR">
            <a:extLst>
              <a:ext uri="{FF2B5EF4-FFF2-40B4-BE49-F238E27FC236}">
                <a16:creationId xmlns:a16="http://schemas.microsoft.com/office/drawing/2014/main" id="{1A7989F0-DF9C-4801-900B-6C84EC556E4A}"/>
              </a:ext>
            </a:extLst>
          </p:cNvPr>
          <p:cNvPicPr>
            <a:picLocks noChangeAspect="1" noChangeArrowheads="1"/>
          </p:cNvPicPr>
          <p:nvPr/>
        </p:nvPicPr>
        <p:blipFill>
          <a:blip r:embed="rId4">
            <a:alphaModFix amt="24000"/>
            <a:extLst>
              <a:ext uri="{28A0092B-C50C-407E-A947-70E740481C1C}">
                <a14:useLocalDpi xmlns:a14="http://schemas.microsoft.com/office/drawing/2010/main"/>
              </a:ext>
            </a:extLst>
          </a:blip>
          <a:srcRect/>
          <a:stretch>
            <a:fillRect/>
          </a:stretch>
        </p:blipFill>
        <p:spPr bwMode="auto">
          <a:xfrm>
            <a:off x="1731700" y="0"/>
            <a:ext cx="1046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E91EFCC-2A6C-4C78-B87A-8B5799FF6E0E}"/>
              </a:ext>
            </a:extLst>
          </p:cNvPr>
          <p:cNvSpPr/>
          <p:nvPr/>
        </p:nvSpPr>
        <p:spPr>
          <a:xfrm>
            <a:off x="0" y="0"/>
            <a:ext cx="4884516"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9" name="TextBox 8">
            <a:extLst>
              <a:ext uri="{FF2B5EF4-FFF2-40B4-BE49-F238E27FC236}">
                <a16:creationId xmlns:a16="http://schemas.microsoft.com/office/drawing/2014/main" id="{E2BE8144-1796-4A56-8F49-7C0DF0F1E720}"/>
              </a:ext>
            </a:extLst>
          </p:cNvPr>
          <p:cNvSpPr txBox="1"/>
          <p:nvPr/>
        </p:nvSpPr>
        <p:spPr>
          <a:xfrm>
            <a:off x="403173" y="3120185"/>
            <a:ext cx="6101080" cy="2587631"/>
          </a:xfrm>
          <a:prstGeom prst="rect">
            <a:avLst/>
          </a:prstGeom>
          <a:noFill/>
        </p:spPr>
        <p:txBody>
          <a:bodyPr wrap="square">
            <a:spAutoFit/>
          </a:bodyPr>
          <a:lstStyle/>
          <a:p>
            <a:pPr>
              <a:lnSpc>
                <a:spcPct val="130000"/>
              </a:lnSpc>
            </a:pP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Most behavioral health clinicians haven’t woken up to the financial engineering threats to their profession and livelihoods. Private Equity firms pool money to buy or create businesses so they can loot them or rollup small businesses to create extractive monopolies. </a:t>
            </a:r>
            <a:r>
              <a:rPr lang="en-US" dirty="0">
                <a:solidFill>
                  <a:schemeClr val="bg1"/>
                </a:solidFill>
                <a:effectLst/>
                <a:latin typeface="Poppins SemiBold" panose="00000700000000000000" pitchFamily="2" charset="0"/>
                <a:ea typeface="Arial" panose="020B0604020202020204" pitchFamily="34" charset="0"/>
                <a:cs typeface="Poppins SemiBold" panose="00000700000000000000" pitchFamily="2" charset="0"/>
              </a:rPr>
              <a:t>Private Equity is attempting to take over the Mental Health Therapy Market</a:t>
            </a:r>
            <a:endParaRPr lang="en-US" dirty="0">
              <a:solidFill>
                <a:srgbClr val="ECD169"/>
              </a:solidFill>
              <a:latin typeface="Poppins SemiBold" panose="000007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2ADE5F9D-0BA6-49D3-AA1C-B8C44880E4C4}"/>
              </a:ext>
            </a:extLst>
          </p:cNvPr>
          <p:cNvSpPr txBox="1"/>
          <p:nvPr/>
        </p:nvSpPr>
        <p:spPr>
          <a:xfrm>
            <a:off x="404395" y="836804"/>
            <a:ext cx="6099858" cy="923330"/>
          </a:xfrm>
          <a:prstGeom prst="rect">
            <a:avLst/>
          </a:prstGeom>
          <a:noFill/>
        </p:spPr>
        <p:txBody>
          <a:bodyPr wrap="square">
            <a:spAutoFit/>
          </a:bodyPr>
          <a:lstStyle/>
          <a:p>
            <a:r>
              <a:rPr lang="en-US" dirty="0">
                <a:solidFill>
                  <a:schemeClr val="bg1"/>
                </a:solidFill>
                <a:latin typeface="Poppins Light" panose="00000400000000000000" pitchFamily="2" charset="0"/>
                <a:cs typeface="Poppins Light" panose="00000400000000000000" pitchFamily="2" charset="0"/>
              </a:rPr>
              <a:t>Geoff V. Gray, PhD, </a:t>
            </a:r>
          </a:p>
          <a:p>
            <a:r>
              <a:rPr lang="en-US" dirty="0">
                <a:solidFill>
                  <a:schemeClr val="bg1"/>
                </a:solidFill>
                <a:latin typeface="Poppins Light" panose="00000400000000000000" pitchFamily="2" charset="0"/>
                <a:cs typeface="Poppins Light" panose="00000400000000000000" pitchFamily="2" charset="0"/>
              </a:rPr>
              <a:t>clinical psychologist and President of </a:t>
            </a:r>
            <a:r>
              <a:rPr lang="en-US" dirty="0" err="1">
                <a:solidFill>
                  <a:schemeClr val="bg1"/>
                </a:solidFill>
                <a:latin typeface="Poppins Light" panose="00000400000000000000" pitchFamily="2" charset="0"/>
                <a:cs typeface="Poppins Light" panose="00000400000000000000" pitchFamily="2" charset="0"/>
              </a:rPr>
              <a:t>CarePaths</a:t>
            </a:r>
            <a:r>
              <a:rPr lang="en-US" dirty="0">
                <a:solidFill>
                  <a:schemeClr val="bg1"/>
                </a:solidFill>
                <a:latin typeface="Poppins Light" panose="00000400000000000000" pitchFamily="2" charset="0"/>
                <a:cs typeface="Poppins Light" panose="00000400000000000000" pitchFamily="2" charset="0"/>
              </a:rPr>
              <a:t>, Inc, wrote in January 2022:</a:t>
            </a:r>
          </a:p>
        </p:txBody>
      </p:sp>
      <p:sp>
        <p:nvSpPr>
          <p:cNvPr id="13" name="Title 1">
            <a:extLst>
              <a:ext uri="{FF2B5EF4-FFF2-40B4-BE49-F238E27FC236}">
                <a16:creationId xmlns:a16="http://schemas.microsoft.com/office/drawing/2014/main" id="{BB82519E-DB37-4DEA-8486-223AD6CFB4B3}"/>
              </a:ext>
            </a:extLst>
          </p:cNvPr>
          <p:cNvSpPr txBox="1">
            <a:spLocks/>
          </p:cNvSpPr>
          <p:nvPr/>
        </p:nvSpPr>
        <p:spPr>
          <a:xfrm>
            <a:off x="414747" y="1823715"/>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46272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026" name="Picture 2" descr="Private Equity - RTPR">
            <a:extLst>
              <a:ext uri="{FF2B5EF4-FFF2-40B4-BE49-F238E27FC236}">
                <a16:creationId xmlns:a16="http://schemas.microsoft.com/office/drawing/2014/main" id="{1A7989F0-DF9C-4801-900B-6C84EC556E4A}"/>
              </a:ext>
            </a:extLst>
          </p:cNvPr>
          <p:cNvPicPr>
            <a:picLocks noChangeAspect="1" noChangeArrowheads="1"/>
          </p:cNvPicPr>
          <p:nvPr/>
        </p:nvPicPr>
        <p:blipFill>
          <a:blip r:embed="rId4">
            <a:alphaModFix amt="24000"/>
            <a:extLst>
              <a:ext uri="{28A0092B-C50C-407E-A947-70E740481C1C}">
                <a14:useLocalDpi xmlns:a14="http://schemas.microsoft.com/office/drawing/2010/main"/>
              </a:ext>
            </a:extLst>
          </a:blip>
          <a:srcRect/>
          <a:stretch>
            <a:fillRect/>
          </a:stretch>
        </p:blipFill>
        <p:spPr bwMode="auto">
          <a:xfrm>
            <a:off x="1731700" y="0"/>
            <a:ext cx="1046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E91EFCC-2A6C-4C78-B87A-8B5799FF6E0E}"/>
              </a:ext>
            </a:extLst>
          </p:cNvPr>
          <p:cNvSpPr/>
          <p:nvPr/>
        </p:nvSpPr>
        <p:spPr>
          <a:xfrm>
            <a:off x="0" y="0"/>
            <a:ext cx="4884516"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9" name="TextBox 8">
            <a:extLst>
              <a:ext uri="{FF2B5EF4-FFF2-40B4-BE49-F238E27FC236}">
                <a16:creationId xmlns:a16="http://schemas.microsoft.com/office/drawing/2014/main" id="{E2BE8144-1796-4A56-8F49-7C0DF0F1E720}"/>
              </a:ext>
            </a:extLst>
          </p:cNvPr>
          <p:cNvSpPr txBox="1"/>
          <p:nvPr/>
        </p:nvSpPr>
        <p:spPr>
          <a:xfrm>
            <a:off x="403173" y="3120185"/>
            <a:ext cx="6553212" cy="2947730"/>
          </a:xfrm>
          <a:prstGeom prst="rect">
            <a:avLst/>
          </a:prstGeom>
          <a:noFill/>
        </p:spPr>
        <p:txBody>
          <a:bodyPr wrap="square">
            <a:spAutoFit/>
          </a:bodyPr>
          <a:lstStyle/>
          <a:p>
            <a:pPr>
              <a:lnSpc>
                <a:spcPct val="130000"/>
              </a:lnSpc>
            </a:pP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Typically</a:t>
            </a:r>
            <a:r>
              <a:rPr lang="en-US" dirty="0">
                <a:solidFill>
                  <a:schemeClr val="bg1"/>
                </a:solidFill>
                <a:latin typeface="Poppins Light" panose="00000400000000000000" pitchFamily="2" charset="0"/>
                <a:ea typeface="Arial" panose="020B0604020202020204" pitchFamily="34" charset="0"/>
                <a:cs typeface="Poppins Light" panose="00000400000000000000" pitchFamily="2" charset="0"/>
              </a:rPr>
              <a:t>, </a:t>
            </a: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they have a short-term focus of 4-7 years. They load their businesses up with debt and pay themselves exorbitant fees, aggressively advertise hard-to-believe benefits and cut compensation to providers to the bone. They collect enough in fees that they usually come out ahead even if the business goes bankrupt, which many of them do, leaving the providers and public to deal with the damage.</a:t>
            </a:r>
          </a:p>
        </p:txBody>
      </p:sp>
      <p:sp>
        <p:nvSpPr>
          <p:cNvPr id="12" name="TextBox 11">
            <a:extLst>
              <a:ext uri="{FF2B5EF4-FFF2-40B4-BE49-F238E27FC236}">
                <a16:creationId xmlns:a16="http://schemas.microsoft.com/office/drawing/2014/main" id="{2ADE5F9D-0BA6-49D3-AA1C-B8C44880E4C4}"/>
              </a:ext>
            </a:extLst>
          </p:cNvPr>
          <p:cNvSpPr txBox="1"/>
          <p:nvPr/>
        </p:nvSpPr>
        <p:spPr>
          <a:xfrm>
            <a:off x="404395" y="836804"/>
            <a:ext cx="6099858" cy="923330"/>
          </a:xfrm>
          <a:prstGeom prst="rect">
            <a:avLst/>
          </a:prstGeom>
          <a:noFill/>
        </p:spPr>
        <p:txBody>
          <a:bodyPr wrap="square">
            <a:spAutoFit/>
          </a:bodyPr>
          <a:lstStyle/>
          <a:p>
            <a:r>
              <a:rPr lang="en-US" dirty="0">
                <a:solidFill>
                  <a:schemeClr val="bg1"/>
                </a:solidFill>
                <a:latin typeface="Poppins Light" panose="00000400000000000000" pitchFamily="2" charset="0"/>
                <a:cs typeface="Poppins Light" panose="00000400000000000000" pitchFamily="2" charset="0"/>
              </a:rPr>
              <a:t>Geoff V. Gray, PhD, </a:t>
            </a:r>
          </a:p>
          <a:p>
            <a:r>
              <a:rPr lang="en-US" dirty="0">
                <a:solidFill>
                  <a:schemeClr val="bg1"/>
                </a:solidFill>
                <a:latin typeface="Poppins Light" panose="00000400000000000000" pitchFamily="2" charset="0"/>
                <a:cs typeface="Poppins Light" panose="00000400000000000000" pitchFamily="2" charset="0"/>
              </a:rPr>
              <a:t>clinical psychologist and President of </a:t>
            </a:r>
            <a:r>
              <a:rPr lang="en-US" dirty="0" err="1">
                <a:solidFill>
                  <a:schemeClr val="bg1"/>
                </a:solidFill>
                <a:latin typeface="Poppins Light" panose="00000400000000000000" pitchFamily="2" charset="0"/>
                <a:cs typeface="Poppins Light" panose="00000400000000000000" pitchFamily="2" charset="0"/>
              </a:rPr>
              <a:t>CarePaths</a:t>
            </a:r>
            <a:r>
              <a:rPr lang="en-US" dirty="0">
                <a:solidFill>
                  <a:schemeClr val="bg1"/>
                </a:solidFill>
                <a:latin typeface="Poppins Light" panose="00000400000000000000" pitchFamily="2" charset="0"/>
                <a:cs typeface="Poppins Light" panose="00000400000000000000" pitchFamily="2" charset="0"/>
              </a:rPr>
              <a:t>, Inc, wrote in January 2022:</a:t>
            </a:r>
          </a:p>
        </p:txBody>
      </p:sp>
      <p:sp>
        <p:nvSpPr>
          <p:cNvPr id="13" name="Title 1">
            <a:extLst>
              <a:ext uri="{FF2B5EF4-FFF2-40B4-BE49-F238E27FC236}">
                <a16:creationId xmlns:a16="http://schemas.microsoft.com/office/drawing/2014/main" id="{BB82519E-DB37-4DEA-8486-223AD6CFB4B3}"/>
              </a:ext>
            </a:extLst>
          </p:cNvPr>
          <p:cNvSpPr txBox="1">
            <a:spLocks/>
          </p:cNvSpPr>
          <p:nvPr/>
        </p:nvSpPr>
        <p:spPr>
          <a:xfrm>
            <a:off x="414747" y="1823715"/>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682879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026" name="Picture 2" descr="Private Equity - RTPR">
            <a:extLst>
              <a:ext uri="{FF2B5EF4-FFF2-40B4-BE49-F238E27FC236}">
                <a16:creationId xmlns:a16="http://schemas.microsoft.com/office/drawing/2014/main" id="{1A7989F0-DF9C-4801-900B-6C84EC556E4A}"/>
              </a:ext>
            </a:extLst>
          </p:cNvPr>
          <p:cNvPicPr>
            <a:picLocks noChangeAspect="1" noChangeArrowheads="1"/>
          </p:cNvPicPr>
          <p:nvPr/>
        </p:nvPicPr>
        <p:blipFill>
          <a:blip r:embed="rId4">
            <a:alphaModFix amt="24000"/>
            <a:extLst>
              <a:ext uri="{28A0092B-C50C-407E-A947-70E740481C1C}">
                <a14:useLocalDpi xmlns:a14="http://schemas.microsoft.com/office/drawing/2010/main"/>
              </a:ext>
            </a:extLst>
          </a:blip>
          <a:srcRect/>
          <a:stretch>
            <a:fillRect/>
          </a:stretch>
        </p:blipFill>
        <p:spPr bwMode="auto">
          <a:xfrm>
            <a:off x="1731700" y="0"/>
            <a:ext cx="1046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E91EFCC-2A6C-4C78-B87A-8B5799FF6E0E}"/>
              </a:ext>
            </a:extLst>
          </p:cNvPr>
          <p:cNvSpPr/>
          <p:nvPr/>
        </p:nvSpPr>
        <p:spPr>
          <a:xfrm>
            <a:off x="0" y="0"/>
            <a:ext cx="4884516"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9" name="TextBox 8">
            <a:extLst>
              <a:ext uri="{FF2B5EF4-FFF2-40B4-BE49-F238E27FC236}">
                <a16:creationId xmlns:a16="http://schemas.microsoft.com/office/drawing/2014/main" id="{E2BE8144-1796-4A56-8F49-7C0DF0F1E720}"/>
              </a:ext>
            </a:extLst>
          </p:cNvPr>
          <p:cNvSpPr txBox="1"/>
          <p:nvPr/>
        </p:nvSpPr>
        <p:spPr>
          <a:xfrm>
            <a:off x="404395" y="2596939"/>
            <a:ext cx="8672538" cy="3312445"/>
          </a:xfrm>
          <a:prstGeom prst="rect">
            <a:avLst/>
          </a:prstGeom>
          <a:noFill/>
        </p:spPr>
        <p:txBody>
          <a:bodyPr wrap="square">
            <a:spAutoFit/>
          </a:bodyPr>
          <a:lstStyle/>
          <a:p>
            <a:pPr>
              <a:lnSpc>
                <a:spcPct val="130000"/>
              </a:lnSpc>
            </a:pPr>
            <a:r>
              <a:rPr lang="en-US" dirty="0">
                <a:solidFill>
                  <a:schemeClr val="bg1"/>
                </a:solidFill>
                <a:latin typeface="Poppins Light" panose="00000400000000000000" pitchFamily="2" charset="0"/>
                <a:ea typeface="Arial" panose="020B0604020202020204" pitchFamily="34" charset="0"/>
                <a:cs typeface="Poppins Light" panose="00000400000000000000" pitchFamily="2" charset="0"/>
              </a:rPr>
              <a:t>The financialization of mental health is a sorry development that will hurt patients and therapists. </a:t>
            </a:r>
          </a:p>
          <a:p>
            <a:pPr>
              <a:lnSpc>
                <a:spcPct val="130000"/>
              </a:lnSpc>
            </a:pPr>
            <a:r>
              <a:rPr lang="en-US" dirty="0">
                <a:solidFill>
                  <a:schemeClr val="bg1"/>
                </a:solidFill>
                <a:latin typeface="Poppins Light" panose="00000400000000000000" pitchFamily="2" charset="0"/>
                <a:ea typeface="Arial" panose="020B0604020202020204" pitchFamily="34" charset="0"/>
                <a:cs typeface="Poppins Light" panose="00000400000000000000" pitchFamily="2" charset="0"/>
              </a:rPr>
              <a:t> The </a:t>
            </a:r>
            <a:r>
              <a:rPr lang="en-US"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battle for mental healthcare is between independent practitioners, the professionals, and the financial engineers, (the quacks. The quacks) are gaining market share. They are creating a therapy factory. Over time therapists in the factory will lose their status as independent professionals. Already some companies require therapists to read from scripts or follow rigid treatment protocols. Should the quacks take over, therapists will be turned into poorly paid gig workers. </a:t>
            </a:r>
          </a:p>
        </p:txBody>
      </p:sp>
      <p:sp>
        <p:nvSpPr>
          <p:cNvPr id="12" name="TextBox 11">
            <a:extLst>
              <a:ext uri="{FF2B5EF4-FFF2-40B4-BE49-F238E27FC236}">
                <a16:creationId xmlns:a16="http://schemas.microsoft.com/office/drawing/2014/main" id="{2ADE5F9D-0BA6-49D3-AA1C-B8C44880E4C4}"/>
              </a:ext>
            </a:extLst>
          </p:cNvPr>
          <p:cNvSpPr txBox="1"/>
          <p:nvPr/>
        </p:nvSpPr>
        <p:spPr>
          <a:xfrm>
            <a:off x="404395" y="836804"/>
            <a:ext cx="6099858" cy="2954655"/>
          </a:xfrm>
          <a:prstGeom prst="rect">
            <a:avLst/>
          </a:prstGeom>
          <a:noFill/>
        </p:spPr>
        <p:txBody>
          <a:bodyPr wrap="square">
            <a:spAutoFit/>
          </a:bodyPr>
          <a:lstStyle/>
          <a:p>
            <a:r>
              <a:rPr lang="en-US" dirty="0">
                <a:solidFill>
                  <a:schemeClr val="bg1"/>
                </a:solidFill>
                <a:latin typeface="Poppins Light" panose="00000400000000000000" pitchFamily="2" charset="0"/>
                <a:cs typeface="Poppins Light" panose="00000400000000000000" pitchFamily="2" charset="0"/>
              </a:rPr>
              <a:t>Geoff V. Gray, PhD, </a:t>
            </a:r>
          </a:p>
          <a:p>
            <a:r>
              <a:rPr lang="en-US" dirty="0">
                <a:solidFill>
                  <a:schemeClr val="bg1"/>
                </a:solidFill>
                <a:latin typeface="Poppins Light" panose="00000400000000000000" pitchFamily="2" charset="0"/>
                <a:cs typeface="Poppins Light" panose="00000400000000000000" pitchFamily="2" charset="0"/>
              </a:rPr>
              <a:t>Clinical psychologist and President of </a:t>
            </a:r>
            <a:r>
              <a:rPr lang="en-US" dirty="0" err="1">
                <a:solidFill>
                  <a:schemeClr val="bg1"/>
                </a:solidFill>
                <a:latin typeface="Poppins Light" panose="00000400000000000000" pitchFamily="2" charset="0"/>
                <a:cs typeface="Poppins Light" panose="00000400000000000000" pitchFamily="2" charset="0"/>
              </a:rPr>
              <a:t>CarePaths</a:t>
            </a:r>
            <a:r>
              <a:rPr lang="en-US" dirty="0">
                <a:solidFill>
                  <a:schemeClr val="bg1"/>
                </a:solidFill>
                <a:latin typeface="Poppins Light" panose="00000400000000000000" pitchFamily="2" charset="0"/>
                <a:cs typeface="Poppins Light" panose="00000400000000000000" pitchFamily="2" charset="0"/>
              </a:rPr>
              <a:t>, Inc, wrote in January 2022:</a:t>
            </a:r>
          </a:p>
          <a:p>
            <a:endParaRPr lang="en-US" dirty="0">
              <a:solidFill>
                <a:schemeClr val="bg1"/>
              </a:solidFill>
              <a:latin typeface="Poppins Light" panose="00000400000000000000" pitchFamily="2" charset="0"/>
              <a:cs typeface="Poppins Light" panose="00000400000000000000" pitchFamily="2" charset="0"/>
            </a:endParaRPr>
          </a:p>
          <a:p>
            <a:r>
              <a:rPr lang="en-US" altLang="en-US" sz="9600" b="1" dirty="0">
                <a:solidFill>
                  <a:srgbClr val="ECD169"/>
                </a:solidFill>
                <a:latin typeface="Poppins" panose="00000500000000000000" pitchFamily="2" charset="0"/>
                <a:cs typeface="Poppins" panose="00000500000000000000" pitchFamily="2" charset="0"/>
              </a:rPr>
              <a:t>“</a:t>
            </a:r>
            <a:endParaRPr lang="en-US" sz="1050" dirty="0">
              <a:solidFill>
                <a:schemeClr val="bg1"/>
              </a:solidFill>
              <a:latin typeface="Poppins Light" panose="00000400000000000000" pitchFamily="2" charset="0"/>
              <a:cs typeface="Poppins Light" panose="00000400000000000000" pitchFamily="2" charset="0"/>
            </a:endParaRPr>
          </a:p>
          <a:p>
            <a:endParaRPr lang="en-US" dirty="0">
              <a:solidFill>
                <a:schemeClr val="bg1"/>
              </a:solidFill>
              <a:latin typeface="Poppins Light" panose="00000400000000000000" pitchFamily="2" charset="0"/>
              <a:cs typeface="Poppins Light" panose="00000400000000000000" pitchFamily="2" charset="0"/>
            </a:endParaRPr>
          </a:p>
        </p:txBody>
      </p:sp>
      <p:sp>
        <p:nvSpPr>
          <p:cNvPr id="13" name="Title 1">
            <a:extLst>
              <a:ext uri="{FF2B5EF4-FFF2-40B4-BE49-F238E27FC236}">
                <a16:creationId xmlns:a16="http://schemas.microsoft.com/office/drawing/2014/main" id="{BB82519E-DB37-4DEA-8486-223AD6CFB4B3}"/>
              </a:ext>
            </a:extLst>
          </p:cNvPr>
          <p:cNvSpPr txBox="1">
            <a:spLocks/>
          </p:cNvSpPr>
          <p:nvPr/>
        </p:nvSpPr>
        <p:spPr>
          <a:xfrm>
            <a:off x="414747" y="1823715"/>
            <a:ext cx="1653697" cy="2329845"/>
          </a:xfrm>
          <a:prstGeom prst="rect">
            <a:avLst/>
          </a:prstGeom>
        </p:spPr>
        <p:txBody>
          <a:bodyPr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altLang="en-US" sz="14000" b="1" dirty="0">
              <a:solidFill>
                <a:srgbClr val="ECD169"/>
              </a:solidFill>
              <a:latin typeface="Poppins" panose="00000500000000000000" pitchFamily="2" charset="0"/>
              <a:cs typeface="Poppins" panose="00000500000000000000" pitchFamily="2" charset="0"/>
            </a:endParaRPr>
          </a:p>
          <a:p>
            <a:pPr>
              <a:lnSpc>
                <a:spcPct val="150000"/>
              </a:lnSpc>
            </a:pPr>
            <a:endParaRPr lang="en-US" altLang="en-US" sz="14000" b="1" dirty="0">
              <a:solidFill>
                <a:srgbClr val="ECD169"/>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27558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D15CE5-422F-46DA-9956-D569891C08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F99944A-04E2-FB42-8445-B313D6953794}"/>
              </a:ext>
            </a:extLst>
          </p:cNvPr>
          <p:cNvSpPr txBox="1"/>
          <p:nvPr/>
        </p:nvSpPr>
        <p:spPr>
          <a:xfrm>
            <a:off x="226553" y="449924"/>
            <a:ext cx="9077104"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latin typeface="Poppins" pitchFamily="2" charset="77"/>
                <a:ea typeface="Arial" panose="020B0604020202020204" pitchFamily="34" charset="0"/>
                <a:cs typeface="Poppins" pitchFamily="2" charset="77"/>
              </a:rPr>
              <a:t>Companies </a:t>
            </a:r>
            <a:r>
              <a:rPr lang="en-US" dirty="0">
                <a:solidFill>
                  <a:srgbClr val="ECD169"/>
                </a:solidFill>
                <a:latin typeface="Poppins" pitchFamily="2" charset="77"/>
                <a:ea typeface="Arial" panose="020B0604020202020204" pitchFamily="34" charset="0"/>
                <a:cs typeface="Poppins" pitchFamily="2" charset="77"/>
              </a:rPr>
              <a:t>May Exaggerate </a:t>
            </a:r>
            <a:r>
              <a:rPr lang="en-US" dirty="0">
                <a:latin typeface="Poppins" pitchFamily="2" charset="77"/>
                <a:ea typeface="Arial" panose="020B0604020202020204" pitchFamily="34" charset="0"/>
                <a:cs typeface="Poppins" pitchFamily="2" charset="77"/>
              </a:rPr>
              <a:t>What They Can Deliver</a:t>
            </a:r>
            <a:endParaRPr lang="en-GB" altLang="en-US" dirty="0">
              <a:latin typeface="Poppins" pitchFamily="2" charset="77"/>
              <a:cs typeface="Poppins" pitchFamily="2" charset="77"/>
            </a:endParaRPr>
          </a:p>
        </p:txBody>
      </p:sp>
      <p:sp>
        <p:nvSpPr>
          <p:cNvPr id="10" name="TextBox 9">
            <a:extLst>
              <a:ext uri="{FF2B5EF4-FFF2-40B4-BE49-F238E27FC236}">
                <a16:creationId xmlns:a16="http://schemas.microsoft.com/office/drawing/2014/main" id="{AD1A6C5B-1DD4-7F4D-9501-7C2C475630E5}"/>
              </a:ext>
            </a:extLst>
          </p:cNvPr>
          <p:cNvSpPr txBox="1"/>
          <p:nvPr/>
        </p:nvSpPr>
        <p:spPr>
          <a:xfrm>
            <a:off x="226553" y="2824545"/>
            <a:ext cx="6990611" cy="3312445"/>
          </a:xfrm>
          <a:prstGeom prst="rect">
            <a:avLst/>
          </a:prstGeom>
          <a:noFill/>
        </p:spPr>
        <p:txBody>
          <a:bodyPr wrap="square">
            <a:spAutoFit/>
          </a:bodyPr>
          <a:lstStyle/>
          <a:p>
            <a:pPr>
              <a:lnSpc>
                <a:spcPct val="130000"/>
              </a:lnSpc>
            </a:pPr>
            <a:r>
              <a:rPr lang="en-US" sz="2000" dirty="0">
                <a:solidFill>
                  <a:schemeClr val="bg1"/>
                </a:solidFill>
                <a:latin typeface="Poppins" pitchFamily="2" charset="77"/>
                <a:ea typeface="Arial" panose="020B0604020202020204" pitchFamily="34" charset="0"/>
                <a:cs typeface="Poppins" pitchFamily="2" charset="77"/>
              </a:rPr>
              <a:t>With direct-to-consumer advertising and marketing, companies will sometimes exaggerate what these apps can do. </a:t>
            </a:r>
          </a:p>
          <a:p>
            <a:pPr>
              <a:lnSpc>
                <a:spcPct val="130000"/>
              </a:lnSpc>
            </a:pPr>
            <a:endParaRPr lang="en-US" sz="12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sz="2000" dirty="0">
                <a:solidFill>
                  <a:schemeClr val="bg1"/>
                </a:solidFill>
                <a:latin typeface="Poppins" pitchFamily="2" charset="77"/>
                <a:ea typeface="Arial" panose="020B0604020202020204" pitchFamily="34" charset="0"/>
                <a:cs typeface="Poppins" pitchFamily="2" charset="77"/>
              </a:rPr>
              <a:t>They will take </a:t>
            </a:r>
            <a:r>
              <a:rPr lang="en-US" sz="2000" b="1" dirty="0">
                <a:solidFill>
                  <a:srgbClr val="ECD169"/>
                </a:solidFill>
                <a:latin typeface="Poppins" pitchFamily="2" charset="77"/>
                <a:ea typeface="Arial" panose="020B0604020202020204" pitchFamily="34" charset="0"/>
                <a:cs typeface="Poppins" pitchFamily="2" charset="77"/>
              </a:rPr>
              <a:t>a small pilot study and extrapolate that it can work for huge populations</a:t>
            </a:r>
            <a:r>
              <a:rPr lang="en-US" sz="2000" dirty="0">
                <a:solidFill>
                  <a:schemeClr val="bg1"/>
                </a:solidFill>
                <a:latin typeface="Poppins" pitchFamily="2" charset="77"/>
                <a:ea typeface="Arial" panose="020B0604020202020204" pitchFamily="34" charset="0"/>
                <a:cs typeface="Poppins" pitchFamily="2" charset="77"/>
              </a:rPr>
              <a:t>.</a:t>
            </a:r>
          </a:p>
          <a:p>
            <a:pPr>
              <a:lnSpc>
                <a:spcPct val="130000"/>
              </a:lnSpc>
            </a:pPr>
            <a:endParaRPr lang="en-US" sz="1400" b="1" dirty="0">
              <a:solidFill>
                <a:schemeClr val="bg1"/>
              </a:solidFill>
              <a:effectLst/>
              <a:latin typeface="Poppins" pitchFamily="2" charset="77"/>
              <a:ea typeface="Arial" panose="020B0604020202020204" pitchFamily="34" charset="0"/>
              <a:cs typeface="Poppins" pitchFamily="2" charset="77"/>
            </a:endParaRPr>
          </a:p>
          <a:p>
            <a:pPr>
              <a:lnSpc>
                <a:spcPct val="130000"/>
              </a:lnSpc>
            </a:pPr>
            <a:r>
              <a:rPr lang="en-US" b="1" dirty="0">
                <a:solidFill>
                  <a:schemeClr val="bg1"/>
                </a:solidFill>
                <a:latin typeface="Poppins" pitchFamily="2" charset="77"/>
                <a:ea typeface="Arial" panose="020B0604020202020204" pitchFamily="34" charset="0"/>
                <a:cs typeface="Poppins" pitchFamily="2" charset="77"/>
              </a:rPr>
              <a:t>John </a:t>
            </a:r>
            <a:r>
              <a:rPr lang="en-US" b="1" dirty="0" err="1">
                <a:solidFill>
                  <a:schemeClr val="bg1"/>
                </a:solidFill>
                <a:latin typeface="Poppins" pitchFamily="2" charset="77"/>
                <a:ea typeface="Arial" panose="020B0604020202020204" pitchFamily="34" charset="0"/>
                <a:cs typeface="Poppins" pitchFamily="2" charset="77"/>
              </a:rPr>
              <a:t>Torous</a:t>
            </a:r>
            <a:r>
              <a:rPr lang="en-US" dirty="0">
                <a:solidFill>
                  <a:schemeClr val="bg1"/>
                </a:solidFill>
                <a:latin typeface="Poppins" pitchFamily="2" charset="77"/>
                <a:ea typeface="Arial" panose="020B0604020202020204" pitchFamily="34" charset="0"/>
                <a:cs typeface="Poppins" pitchFamily="2" charset="77"/>
              </a:rPr>
              <a:t>, whose research focuses on direct-to-consumer apps</a:t>
            </a:r>
            <a:endParaRPr lang="en-US" dirty="0">
              <a:solidFill>
                <a:schemeClr val="bg1"/>
              </a:solidFill>
              <a:effectLst/>
              <a:latin typeface="Poppins" pitchFamily="2" charset="77"/>
              <a:ea typeface="Arial" panose="020B0604020202020204" pitchFamily="34" charset="0"/>
              <a:cs typeface="Poppins" pitchFamily="2" charset="77"/>
            </a:endParaRPr>
          </a:p>
        </p:txBody>
      </p:sp>
      <p:sp>
        <p:nvSpPr>
          <p:cNvPr id="12" name="Title 1">
            <a:extLst>
              <a:ext uri="{FF2B5EF4-FFF2-40B4-BE49-F238E27FC236}">
                <a16:creationId xmlns:a16="http://schemas.microsoft.com/office/drawing/2014/main" id="{D6E44C44-851C-5641-8898-88E46B491AA9}"/>
              </a:ext>
            </a:extLst>
          </p:cNvPr>
          <p:cNvSpPr txBox="1">
            <a:spLocks/>
          </p:cNvSpPr>
          <p:nvPr/>
        </p:nvSpPr>
        <p:spPr>
          <a:xfrm>
            <a:off x="146178" y="1373595"/>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pic>
        <p:nvPicPr>
          <p:cNvPr id="5" name="Picture 4" descr="A person looking at the phone&#10;&#10;Description automatically generated">
            <a:extLst>
              <a:ext uri="{FF2B5EF4-FFF2-40B4-BE49-F238E27FC236}">
                <a16:creationId xmlns:a16="http://schemas.microsoft.com/office/drawing/2014/main" id="{5A3788F8-5D51-CB45-99FE-F5E5D32ED8DC}"/>
              </a:ext>
            </a:extLst>
          </p:cNvPr>
          <p:cNvPicPr>
            <a:picLocks noChangeAspect="1"/>
          </p:cNvPicPr>
          <p:nvPr/>
        </p:nvPicPr>
        <p:blipFill>
          <a:blip r:embed="rId4"/>
          <a:stretch>
            <a:fillRect/>
          </a:stretch>
        </p:blipFill>
        <p:spPr>
          <a:xfrm>
            <a:off x="5392613" y="-233918"/>
            <a:ext cx="9377447" cy="7861094"/>
          </a:xfrm>
          <a:prstGeom prst="rect">
            <a:avLst/>
          </a:prstGeom>
        </p:spPr>
      </p:pic>
      <p:grpSp>
        <p:nvGrpSpPr>
          <p:cNvPr id="13" name="Group 12">
            <a:extLst>
              <a:ext uri="{FF2B5EF4-FFF2-40B4-BE49-F238E27FC236}">
                <a16:creationId xmlns:a16="http://schemas.microsoft.com/office/drawing/2014/main" id="{AC9F272B-EE19-4D16-A3A0-E49D2BB38EBB}"/>
              </a:ext>
            </a:extLst>
          </p:cNvPr>
          <p:cNvGrpSpPr/>
          <p:nvPr/>
        </p:nvGrpSpPr>
        <p:grpSpPr>
          <a:xfrm>
            <a:off x="105166" y="3644901"/>
            <a:ext cx="12099533" cy="3213100"/>
            <a:chOff x="105166" y="3644901"/>
            <a:chExt cx="12099533" cy="3213100"/>
          </a:xfrm>
        </p:grpSpPr>
        <p:pic>
          <p:nvPicPr>
            <p:cNvPr id="14" name="Picture 13">
              <a:extLst>
                <a:ext uri="{FF2B5EF4-FFF2-40B4-BE49-F238E27FC236}">
                  <a16:creationId xmlns:a16="http://schemas.microsoft.com/office/drawing/2014/main" id="{7E14161F-073B-45ED-898C-095D2D2F5959}"/>
                </a:ext>
              </a:extLst>
            </p:cNvPr>
            <p:cNvPicPr>
              <a:picLocks noChangeAspect="1"/>
            </p:cNvPicPr>
            <p:nvPr/>
          </p:nvPicPr>
          <p:blipFill rotWithShape="1">
            <a:blip r:embed="rId5">
              <a:extLst>
                <a:ext uri="{28A0092B-C50C-407E-A947-70E740481C1C}">
                  <a14:useLocalDpi xmlns:a14="http://schemas.microsoft.com/office/drawing/2010/main"/>
                </a:ext>
              </a:extLst>
            </a:blip>
            <a:srcRect l="45590" t="55207" b="15435"/>
            <a:stretch/>
          </p:blipFill>
          <p:spPr>
            <a:xfrm>
              <a:off x="7217164" y="3644901"/>
              <a:ext cx="4987535" cy="3213100"/>
            </a:xfrm>
            <a:prstGeom prst="rect">
              <a:avLst/>
            </a:prstGeom>
          </p:spPr>
        </p:pic>
        <p:pic>
          <p:nvPicPr>
            <p:cNvPr id="15" name="Picture 14">
              <a:extLst>
                <a:ext uri="{FF2B5EF4-FFF2-40B4-BE49-F238E27FC236}">
                  <a16:creationId xmlns:a16="http://schemas.microsoft.com/office/drawing/2014/main" id="{F99F9446-B094-4117-829C-26B6E5C655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6899" y="6064432"/>
              <a:ext cx="1333501" cy="672651"/>
            </a:xfrm>
            <a:prstGeom prst="rect">
              <a:avLst/>
            </a:prstGeom>
          </p:spPr>
        </p:pic>
        <p:sp>
          <p:nvSpPr>
            <p:cNvPr id="16" name="Footer Placeholder 5">
              <a:extLst>
                <a:ext uri="{FF2B5EF4-FFF2-40B4-BE49-F238E27FC236}">
                  <a16:creationId xmlns:a16="http://schemas.microsoft.com/office/drawing/2014/main" id="{C414FC71-6AF8-44D1-819D-B7D16345CC64}"/>
                </a:ext>
              </a:extLst>
            </p:cNvPr>
            <p:cNvSpPr txBox="1">
              <a:spLocks/>
            </p:cNvSpPr>
            <p:nvPr/>
          </p:nvSpPr>
          <p:spPr>
            <a:xfrm>
              <a:off x="105166" y="6478320"/>
              <a:ext cx="54320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Poppins" panose="00000500000000000000" pitchFamily="2" charset="0"/>
                  <a:cs typeface="Poppins" panose="00000500000000000000" pitchFamily="2" charset="0"/>
                </a:rPr>
                <a:t>© Copyright 2024 The Couples Institute. All Rights Reserved</a:t>
              </a:r>
              <a:endParaRPr lang="en-US" sz="1200" dirty="0">
                <a:solidFill>
                  <a:schemeClr val="bg1"/>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180182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8" name="Picture 7" descr="Stressed woman in couch">
            <a:extLst>
              <a:ext uri="{FF2B5EF4-FFF2-40B4-BE49-F238E27FC236}">
                <a16:creationId xmlns:a16="http://schemas.microsoft.com/office/drawing/2014/main" id="{8C3A05BE-4E4B-4C70-9EB6-27FC5B040B09}"/>
              </a:ext>
            </a:extLst>
          </p:cNvPr>
          <p:cNvPicPr>
            <a:picLocks noChangeAspect="1"/>
          </p:cNvPicPr>
          <p:nvPr/>
        </p:nvPicPr>
        <p:blipFill rotWithShape="1">
          <a:blip r:embed="rId4" cstate="screen">
            <a:alphaModFix amt="26000"/>
            <a:extLst>
              <a:ext uri="{28A0092B-C50C-407E-A947-70E740481C1C}">
                <a14:useLocalDpi xmlns:a14="http://schemas.microsoft.com/office/drawing/2010/main"/>
              </a:ext>
            </a:extLst>
          </a:blip>
          <a:srcRect l="14949"/>
          <a:stretch/>
        </p:blipFill>
        <p:spPr>
          <a:xfrm flipH="1">
            <a:off x="3436196" y="0"/>
            <a:ext cx="8770877" cy="6875014"/>
          </a:xfrm>
          <a:prstGeom prst="rect">
            <a:avLst/>
          </a:prstGeom>
        </p:spPr>
      </p:pic>
      <p:sp>
        <p:nvSpPr>
          <p:cNvPr id="23" name="Rectangle 22">
            <a:extLst>
              <a:ext uri="{FF2B5EF4-FFF2-40B4-BE49-F238E27FC236}">
                <a16:creationId xmlns:a16="http://schemas.microsoft.com/office/drawing/2014/main" id="{E076BD2A-0195-4039-AF12-B85BA6BAE856}"/>
              </a:ext>
            </a:extLst>
          </p:cNvPr>
          <p:cNvSpPr/>
          <p:nvPr/>
        </p:nvSpPr>
        <p:spPr>
          <a:xfrm>
            <a:off x="28468" y="0"/>
            <a:ext cx="6348714"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243519" y="1146639"/>
            <a:ext cx="6781395"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3600" b="1" dirty="0">
                <a:solidFill>
                  <a:schemeClr val="bg1"/>
                </a:solidFill>
                <a:latin typeface="Poppins" pitchFamily="2" charset="77"/>
                <a:ea typeface="Arial" panose="020B0604020202020204" pitchFamily="34" charset="0"/>
                <a:cs typeface="Poppins" pitchFamily="2" charset="77"/>
              </a:rPr>
              <a:t>Bad Therapy Experiences Can </a:t>
            </a:r>
            <a:r>
              <a:rPr lang="en-US" sz="3600" b="1" dirty="0">
                <a:solidFill>
                  <a:srgbClr val="ECD169"/>
                </a:solidFill>
                <a:latin typeface="Poppins" pitchFamily="2" charset="77"/>
                <a:ea typeface="Arial" panose="020B0604020202020204" pitchFamily="34" charset="0"/>
                <a:cs typeface="Poppins" pitchFamily="2" charset="77"/>
              </a:rPr>
              <a:t>Permanently Drive Clients From Therapy</a:t>
            </a:r>
            <a:r>
              <a:rPr lang="en-US" sz="3600" b="1" dirty="0">
                <a:solidFill>
                  <a:schemeClr val="bg1"/>
                </a:solidFill>
                <a:latin typeface="Poppins" pitchFamily="2" charset="77"/>
                <a:ea typeface="Arial" panose="020B0604020202020204" pitchFamily="34" charset="0"/>
                <a:cs typeface="Poppins" pitchFamily="2" charset="77"/>
              </a:rPr>
              <a:t>, Regardless of How Badly They Need Help </a:t>
            </a:r>
            <a:endParaRPr sz="3600" b="1" dirty="0">
              <a:solidFill>
                <a:schemeClr val="bg1"/>
              </a:solidFill>
              <a:latin typeface="Poppins" pitchFamily="2" charset="77"/>
              <a:cs typeface="Poppins" pitchFamily="2" charset="77"/>
              <a:sym typeface="Poppins Light"/>
            </a:endParaRPr>
          </a:p>
        </p:txBody>
      </p:sp>
      <p:sp>
        <p:nvSpPr>
          <p:cNvPr id="12" name="TextBox 11">
            <a:extLst>
              <a:ext uri="{FF2B5EF4-FFF2-40B4-BE49-F238E27FC236}">
                <a16:creationId xmlns:a16="http://schemas.microsoft.com/office/drawing/2014/main" id="{D75FBAE2-BCC2-4E64-A31D-06E733C4C5C9}"/>
              </a:ext>
            </a:extLst>
          </p:cNvPr>
          <p:cNvSpPr txBox="1"/>
          <p:nvPr/>
        </p:nvSpPr>
        <p:spPr>
          <a:xfrm>
            <a:off x="342575" y="4331333"/>
            <a:ext cx="6029761" cy="1323439"/>
          </a:xfrm>
          <a:prstGeom prst="rect">
            <a:avLst/>
          </a:prstGeom>
          <a:noFill/>
        </p:spPr>
        <p:txBody>
          <a:bodyPr wrap="square">
            <a:spAutoFit/>
          </a:bodyPr>
          <a:lstStyle/>
          <a:p>
            <a:r>
              <a:rPr lang="en-US" sz="2000" dirty="0">
                <a:solidFill>
                  <a:schemeClr val="bg1"/>
                </a:solidFill>
                <a:latin typeface="Poppins" pitchFamily="2" charset="77"/>
                <a:ea typeface="Arial" panose="020B0604020202020204" pitchFamily="34" charset="0"/>
                <a:cs typeface="Poppins" pitchFamily="2" charset="77"/>
              </a:rPr>
              <a:t>If someone looks for treatment and has a negative experience with a digital mental health tool, </a:t>
            </a:r>
            <a:r>
              <a:rPr lang="en-US" sz="2000" dirty="0">
                <a:solidFill>
                  <a:srgbClr val="ECD169"/>
                </a:solidFill>
                <a:latin typeface="Poppins" pitchFamily="2" charset="77"/>
                <a:ea typeface="Arial" panose="020B0604020202020204" pitchFamily="34" charset="0"/>
                <a:cs typeface="Poppins" pitchFamily="2" charset="77"/>
              </a:rPr>
              <a:t>that is a missed opportunity and could lead to a delay in care</a:t>
            </a:r>
            <a:r>
              <a:rPr lang="en-US" sz="2000" dirty="0">
                <a:solidFill>
                  <a:schemeClr val="bg1"/>
                </a:solidFill>
                <a:latin typeface="Poppins" pitchFamily="2" charset="77"/>
                <a:ea typeface="Arial" panose="020B0604020202020204" pitchFamily="34" charset="0"/>
                <a:cs typeface="Poppins" pitchFamily="2" charset="77"/>
              </a:rPr>
              <a:t>.</a:t>
            </a:r>
            <a:endParaRPr lang="en-US" sz="20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44335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F7BFBE2-3E98-42D1-92FD-2BD431B4D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AB6E8151-2E83-4854-8896-CF28B09A37EB}"/>
              </a:ext>
            </a:extLst>
          </p:cNvPr>
          <p:cNvSpPr txBox="1">
            <a:spLocks/>
          </p:cNvSpPr>
          <p:nvPr/>
        </p:nvSpPr>
        <p:spPr>
          <a:xfrm>
            <a:off x="4820110" y="47196"/>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D1FCC945-51DB-4701-9B35-7EBBCEAE165D}"/>
              </a:ext>
            </a:extLst>
          </p:cNvPr>
          <p:cNvSpPr txBox="1"/>
          <p:nvPr/>
        </p:nvSpPr>
        <p:spPr>
          <a:xfrm>
            <a:off x="4919380" y="1394976"/>
            <a:ext cx="7068459" cy="3416320"/>
          </a:xfrm>
          <a:prstGeom prst="rect">
            <a:avLst/>
          </a:prstGeom>
          <a:noFill/>
        </p:spPr>
        <p:txBody>
          <a:bodyPr wrap="square">
            <a:spAutoFit/>
          </a:bodyPr>
          <a:lstStyle/>
          <a:p>
            <a:r>
              <a:rPr lang="en-US" sz="2400" dirty="0">
                <a:solidFill>
                  <a:schemeClr val="bg1"/>
                </a:solidFill>
                <a:latin typeface="Poppins" pitchFamily="2" charset="77"/>
                <a:ea typeface="Arial" panose="020B0604020202020204" pitchFamily="34" charset="0"/>
                <a:cs typeface="Poppins" pitchFamily="2" charset="77"/>
              </a:rPr>
              <a:t>So if you decide to work for </a:t>
            </a:r>
            <a:r>
              <a:rPr lang="en-US" sz="2400" b="1" dirty="0" err="1">
                <a:solidFill>
                  <a:srgbClr val="ECD169"/>
                </a:solidFill>
                <a:latin typeface="Poppins" pitchFamily="2" charset="77"/>
                <a:ea typeface="Arial" panose="020B0604020202020204" pitchFamily="34" charset="0"/>
                <a:cs typeface="Poppins" pitchFamily="2" charset="77"/>
              </a:rPr>
              <a:t>BetterHelp</a:t>
            </a:r>
            <a:r>
              <a:rPr lang="en-US" sz="2400" dirty="0">
                <a:solidFill>
                  <a:schemeClr val="bg1"/>
                </a:solidFill>
                <a:latin typeface="Poppins" pitchFamily="2" charset="77"/>
                <a:ea typeface="Arial" panose="020B0604020202020204" pitchFamily="34" charset="0"/>
                <a:cs typeface="Poppins" pitchFamily="2" charset="77"/>
              </a:rPr>
              <a:t> or </a:t>
            </a:r>
            <a:r>
              <a:rPr lang="en-US" sz="2400" b="1" dirty="0" err="1">
                <a:solidFill>
                  <a:srgbClr val="ECD169"/>
                </a:solidFill>
                <a:latin typeface="Poppins" pitchFamily="2" charset="77"/>
                <a:ea typeface="Arial" panose="020B0604020202020204" pitchFamily="34" charset="0"/>
                <a:cs typeface="Poppins" pitchFamily="2" charset="77"/>
              </a:rPr>
              <a:t>Talkspace</a:t>
            </a:r>
            <a:r>
              <a:rPr lang="en-US" sz="2400" dirty="0">
                <a:solidFill>
                  <a:schemeClr val="bg1"/>
                </a:solidFill>
                <a:latin typeface="Poppins" pitchFamily="2" charset="77"/>
                <a:ea typeface="Arial" panose="020B0604020202020204" pitchFamily="34" charset="0"/>
                <a:cs typeface="Poppins" pitchFamily="2" charset="77"/>
              </a:rPr>
              <a:t> remember that many of their decisions are made from a place of making the experience better in order to make more money, not necessarily making the care that they provide better for the client or therapist.</a:t>
            </a:r>
          </a:p>
          <a:p>
            <a:endParaRPr lang="en-US" sz="2400" dirty="0">
              <a:solidFill>
                <a:schemeClr val="bg1"/>
              </a:solidFill>
              <a:latin typeface="Poppins" pitchFamily="2" charset="77"/>
              <a:ea typeface="Arial" panose="020B0604020202020204" pitchFamily="34" charset="0"/>
              <a:cs typeface="Poppins" pitchFamily="2" charset="77"/>
            </a:endParaRPr>
          </a:p>
          <a:p>
            <a:r>
              <a:rPr lang="en-US" sz="1600" b="1" dirty="0">
                <a:solidFill>
                  <a:schemeClr val="bg1"/>
                </a:solidFill>
                <a:latin typeface="Poppins" pitchFamily="2" charset="77"/>
                <a:ea typeface="Arial" panose="020B0604020202020204" pitchFamily="34" charset="0"/>
                <a:cs typeface="Poppins" pitchFamily="2" charset="77"/>
              </a:rPr>
              <a:t>Jeff Guenther, LPC </a:t>
            </a:r>
            <a:r>
              <a:rPr lang="en-US" sz="1600" dirty="0">
                <a:solidFill>
                  <a:schemeClr val="bg1"/>
                </a:solidFill>
                <a:latin typeface="Poppins" pitchFamily="2" charset="77"/>
                <a:ea typeface="Arial" panose="020B0604020202020204" pitchFamily="34" charset="0"/>
                <a:cs typeface="Poppins" pitchFamily="2" charset="77"/>
              </a:rPr>
              <a:t>- </a:t>
            </a:r>
            <a:r>
              <a:rPr lang="en-US" sz="1600" dirty="0" err="1">
                <a:solidFill>
                  <a:schemeClr val="bg1"/>
                </a:solidFill>
                <a:latin typeface="Poppins" pitchFamily="2" charset="77"/>
                <a:ea typeface="Arial" panose="020B0604020202020204" pitchFamily="34" charset="0"/>
                <a:cs typeface="Poppins" pitchFamily="2" charset="77"/>
              </a:rPr>
              <a:t>TherapyDen</a:t>
            </a:r>
            <a:r>
              <a:rPr lang="en-US" sz="1600" dirty="0">
                <a:solidFill>
                  <a:schemeClr val="bg1"/>
                </a:solidFill>
                <a:latin typeface="Poppins" pitchFamily="2" charset="77"/>
                <a:ea typeface="Arial" panose="020B0604020202020204" pitchFamily="34" charset="0"/>
                <a:cs typeface="Poppins" pitchFamily="2" charset="77"/>
              </a:rPr>
              <a:t> newsletter. </a:t>
            </a:r>
          </a:p>
          <a:p>
            <a:r>
              <a:rPr lang="en-US" sz="1600" dirty="0">
                <a:solidFill>
                  <a:schemeClr val="bg1"/>
                </a:solidFill>
                <a:latin typeface="Poppins" pitchFamily="2" charset="77"/>
                <a:ea typeface="Arial" panose="020B0604020202020204" pitchFamily="34" charset="0"/>
                <a:cs typeface="Poppins" pitchFamily="2" charset="77"/>
              </a:rPr>
              <a:t>Guenther is a therapist in Portland, OR, </a:t>
            </a:r>
          </a:p>
          <a:p>
            <a:r>
              <a:rPr lang="en-US" sz="1600" dirty="0">
                <a:solidFill>
                  <a:schemeClr val="bg1"/>
                </a:solidFill>
                <a:latin typeface="Poppins" pitchFamily="2" charset="77"/>
                <a:ea typeface="Arial" panose="020B0604020202020204" pitchFamily="34" charset="0"/>
                <a:cs typeface="Poppins" pitchFamily="2" charset="77"/>
              </a:rPr>
              <a:t>who has been in private practice since 2005</a:t>
            </a:r>
          </a:p>
        </p:txBody>
      </p:sp>
      <p:pic>
        <p:nvPicPr>
          <p:cNvPr id="3" name="Picture 2" descr="A person with a mustache&#10;&#10;Description automatically generated with low confidence">
            <a:extLst>
              <a:ext uri="{FF2B5EF4-FFF2-40B4-BE49-F238E27FC236}">
                <a16:creationId xmlns:a16="http://schemas.microsoft.com/office/drawing/2014/main" id="{4425A659-843F-1141-95E6-A1A16ABB76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21592"/>
            <a:ext cx="4919380" cy="4001427"/>
          </a:xfrm>
          <a:prstGeom prst="rect">
            <a:avLst/>
          </a:prstGeom>
        </p:spPr>
      </p:pic>
      <p:pic>
        <p:nvPicPr>
          <p:cNvPr id="10" name="Picture 9">
            <a:extLst>
              <a:ext uri="{FF2B5EF4-FFF2-40B4-BE49-F238E27FC236}">
                <a16:creationId xmlns:a16="http://schemas.microsoft.com/office/drawing/2014/main" id="{2FC0FE9D-25DC-4BC5-958B-C49BB99F89A2}"/>
              </a:ext>
            </a:extLst>
          </p:cNvPr>
          <p:cNvPicPr>
            <a:picLocks noChangeAspect="1"/>
          </p:cNvPicPr>
          <p:nvPr/>
        </p:nvPicPr>
        <p:blipFill rotWithShape="1">
          <a:blip r:embed="rId5">
            <a:extLst>
              <a:ext uri="{28A0092B-C50C-407E-A947-70E740481C1C}">
                <a14:useLocalDpi xmlns:a14="http://schemas.microsoft.com/office/drawing/2010/main"/>
              </a:ext>
            </a:extLst>
          </a:blip>
          <a:srcRect b="14256"/>
          <a:stretch/>
        </p:blipFill>
        <p:spPr>
          <a:xfrm>
            <a:off x="0" y="2954086"/>
            <a:ext cx="12192000" cy="3903914"/>
          </a:xfrm>
          <a:prstGeom prst="rect">
            <a:avLst/>
          </a:prstGeom>
        </p:spPr>
      </p:pic>
      <p:pic>
        <p:nvPicPr>
          <p:cNvPr id="15" name="Google Shape;483;p28">
            <a:extLst>
              <a:ext uri="{FF2B5EF4-FFF2-40B4-BE49-F238E27FC236}">
                <a16:creationId xmlns:a16="http://schemas.microsoft.com/office/drawing/2014/main" id="{AFB5E60F-074D-0F40-933C-8D5756117CDD}"/>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16" name="Google Shape;484;p28">
            <a:extLst>
              <a:ext uri="{FF2B5EF4-FFF2-40B4-BE49-F238E27FC236}">
                <a16:creationId xmlns:a16="http://schemas.microsoft.com/office/drawing/2014/main" id="{7C052231-1C17-504D-90E4-C7B03297D59C}"/>
              </a:ext>
            </a:extLst>
          </p:cNvPr>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272856"/>
                </a:solidFill>
                <a:latin typeface="Poppins"/>
                <a:ea typeface="Poppins"/>
                <a:cs typeface="Poppins"/>
                <a:sym typeface="Poppins"/>
              </a:rPr>
              <a:t>© Copyright 2024 The Couples Institute. All Rights Reserved</a:t>
            </a:r>
            <a:endParaRPr sz="1200" dirty="0">
              <a:solidFill>
                <a:srgbClr val="272856"/>
              </a:solidFill>
              <a:latin typeface="Poppins"/>
              <a:ea typeface="Poppins"/>
              <a:cs typeface="Poppins"/>
              <a:sym typeface="Poppins"/>
            </a:endParaRPr>
          </a:p>
        </p:txBody>
      </p:sp>
    </p:spTree>
    <p:extLst>
      <p:ext uri="{BB962C8B-B14F-4D97-AF65-F5344CB8AC3E}">
        <p14:creationId xmlns:p14="http://schemas.microsoft.com/office/powerpoint/2010/main" val="2497387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7" name="Picture 6" descr="A picture containing text, vector graphics&#10;&#10;Description automatically generated">
            <a:extLst>
              <a:ext uri="{FF2B5EF4-FFF2-40B4-BE49-F238E27FC236}">
                <a16:creationId xmlns:a16="http://schemas.microsoft.com/office/drawing/2014/main" id="{2C895778-3EDE-48B1-B520-3F232E60D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479" y="2641634"/>
            <a:ext cx="6905921" cy="3882984"/>
          </a:xfrm>
          <a:prstGeom prst="rect">
            <a:avLst/>
          </a:prstGeom>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485" name="Google Shape;485;p28"/>
          <p:cNvSpPr txBox="1"/>
          <p:nvPr/>
        </p:nvSpPr>
        <p:spPr>
          <a:xfrm>
            <a:off x="403173" y="387640"/>
            <a:ext cx="9782549" cy="191592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7200" b="1" dirty="0">
                <a:solidFill>
                  <a:srgbClr val="ECD169"/>
                </a:solidFill>
                <a:latin typeface="Poppins"/>
                <a:ea typeface="Poppins"/>
                <a:cs typeface="Poppins"/>
                <a:sym typeface="Poppins"/>
              </a:rPr>
              <a:t>The Future of Therapy is Now</a:t>
            </a:r>
            <a:endParaRPr lang="en-US" sz="4400" b="1" dirty="0">
              <a:solidFill>
                <a:srgbClr val="ECD169"/>
              </a:solidFill>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20253BFB-B43B-492C-9868-34E0921E116F}"/>
              </a:ext>
            </a:extLst>
          </p:cNvPr>
          <p:cNvSpPr txBox="1"/>
          <p:nvPr/>
        </p:nvSpPr>
        <p:spPr>
          <a:xfrm>
            <a:off x="403173" y="2142043"/>
            <a:ext cx="9404443" cy="646331"/>
          </a:xfrm>
          <a:prstGeom prst="rect">
            <a:avLst/>
          </a:prstGeom>
          <a:noFill/>
        </p:spPr>
        <p:txBody>
          <a:bodyPr wrap="square">
            <a:spAutoFit/>
          </a:bodyPr>
          <a:lstStyle/>
          <a:p>
            <a:r>
              <a:rPr lang="en-US" sz="3600" dirty="0">
                <a:solidFill>
                  <a:schemeClr val="bg1"/>
                </a:solidFill>
                <a:effectLst/>
                <a:latin typeface="Poppins" panose="00000500000000000000" pitchFamily="2" charset="0"/>
                <a:ea typeface="Arial" panose="020B0604020202020204" pitchFamily="34" charset="0"/>
                <a:cs typeface="Poppins" panose="00000500000000000000" pitchFamily="2" charset="0"/>
              </a:rPr>
              <a:t>And Therapists are starting to Hurt</a:t>
            </a:r>
            <a:endParaRPr lang="en-US" sz="36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9694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026" name="Picture 2" descr="People sitting on blue chairs">
            <a:extLst>
              <a:ext uri="{FF2B5EF4-FFF2-40B4-BE49-F238E27FC236}">
                <a16:creationId xmlns:a16="http://schemas.microsoft.com/office/drawing/2014/main" id="{1A7989F0-DF9C-4801-900B-6C84EC556E4A}"/>
              </a:ext>
            </a:extLst>
          </p:cNvPr>
          <p:cNvPicPr>
            <a:picLocks noChangeAspect="1" noChangeArrowheads="1"/>
          </p:cNvPicPr>
          <p:nvPr/>
        </p:nvPicPr>
        <p:blipFill>
          <a:blip r:embed="rId4" cstate="screen">
            <a:alphaModFix amt="16000"/>
            <a:extLst>
              <a:ext uri="{28A0092B-C50C-407E-A947-70E740481C1C}">
                <a14:useLocalDpi xmlns:a14="http://schemas.microsoft.com/office/drawing/2010/main"/>
              </a:ext>
            </a:extLst>
          </a:blip>
          <a:srcRect/>
          <a:stretch/>
        </p:blipFill>
        <p:spPr bwMode="auto">
          <a:xfrm>
            <a:off x="1821068" y="0"/>
            <a:ext cx="102860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E91EFCC-2A6C-4C78-B87A-8B5799FF6E0E}"/>
              </a:ext>
            </a:extLst>
          </p:cNvPr>
          <p:cNvSpPr/>
          <p:nvPr/>
        </p:nvSpPr>
        <p:spPr>
          <a:xfrm>
            <a:off x="0" y="0"/>
            <a:ext cx="4884516" cy="6858001"/>
          </a:xfrm>
          <a:prstGeom prst="rect">
            <a:avLst/>
          </a:prstGeom>
          <a:gradFill>
            <a:gsLst>
              <a:gs pos="0">
                <a:srgbClr val="272856"/>
              </a:gs>
              <a:gs pos="63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4" name="TextBox 13">
            <a:extLst>
              <a:ext uri="{FF2B5EF4-FFF2-40B4-BE49-F238E27FC236}">
                <a16:creationId xmlns:a16="http://schemas.microsoft.com/office/drawing/2014/main" id="{89C300B1-999C-F041-8335-856755AD7C34}"/>
              </a:ext>
            </a:extLst>
          </p:cNvPr>
          <p:cNvSpPr txBox="1"/>
          <p:nvPr/>
        </p:nvSpPr>
        <p:spPr>
          <a:xfrm>
            <a:off x="197525" y="361681"/>
            <a:ext cx="9077104"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solidFill>
                  <a:srgbClr val="ECD169"/>
                </a:solidFill>
              </a:rPr>
              <a:t>Economic Instability </a:t>
            </a:r>
            <a:r>
              <a:rPr lang="en-US" dirty="0"/>
              <a:t>for Practices and for Therapy in General </a:t>
            </a:r>
            <a:endParaRPr lang="en-GB" altLang="en-US" dirty="0"/>
          </a:p>
        </p:txBody>
      </p:sp>
      <p:sp>
        <p:nvSpPr>
          <p:cNvPr id="16" name="TextBox 15">
            <a:extLst>
              <a:ext uri="{FF2B5EF4-FFF2-40B4-BE49-F238E27FC236}">
                <a16:creationId xmlns:a16="http://schemas.microsoft.com/office/drawing/2014/main" id="{D923C263-050D-3844-9B54-9C4F46B956D3}"/>
              </a:ext>
            </a:extLst>
          </p:cNvPr>
          <p:cNvSpPr txBox="1"/>
          <p:nvPr/>
        </p:nvSpPr>
        <p:spPr>
          <a:xfrm>
            <a:off x="226553" y="2418145"/>
            <a:ext cx="7422476" cy="3694858"/>
          </a:xfrm>
          <a:prstGeom prst="rect">
            <a:avLst/>
          </a:prstGeom>
          <a:noFill/>
        </p:spPr>
        <p:txBody>
          <a:bodyPr wrap="square">
            <a:spAutoFit/>
          </a:bodyPr>
          <a:lstStyle/>
          <a:p>
            <a:pPr>
              <a:lnSpc>
                <a:spcPct val="130000"/>
              </a:lnSpc>
            </a:pPr>
            <a:r>
              <a:rPr lang="en-US" dirty="0">
                <a:solidFill>
                  <a:schemeClr val="bg1"/>
                </a:solidFill>
                <a:latin typeface="Poppins" pitchFamily="2" charset="77"/>
                <a:ea typeface="Arial" panose="020B0604020202020204" pitchFamily="34" charset="0"/>
                <a:cs typeface="Poppins" pitchFamily="2" charset="77"/>
              </a:rPr>
              <a:t>It’s frustrating if you’re a customer of an SaaS [Software as a Service] startup and the company goes out of business, but it’s potentially devastating if your tele-therapist or addiction counselor suddenly disappears </a:t>
            </a:r>
            <a:r>
              <a:rPr lang="en-US" b="1" dirty="0">
                <a:solidFill>
                  <a:srgbClr val="ECD169"/>
                </a:solidFill>
                <a:latin typeface="Poppins" pitchFamily="2" charset="77"/>
                <a:ea typeface="Arial" panose="020B0604020202020204" pitchFamily="34" charset="0"/>
                <a:cs typeface="Poppins" pitchFamily="2" charset="77"/>
              </a:rPr>
              <a:t>because the platform that employed them ran out of money</a:t>
            </a:r>
            <a:r>
              <a:rPr lang="en-US" dirty="0">
                <a:solidFill>
                  <a:schemeClr val="bg1"/>
                </a:solidFill>
                <a:latin typeface="Poppins" pitchFamily="2" charset="77"/>
                <a:ea typeface="Arial" panose="020B0604020202020204" pitchFamily="34" charset="0"/>
                <a:cs typeface="Poppins" pitchFamily="2" charset="77"/>
              </a:rPr>
              <a:t>…</a:t>
            </a:r>
          </a:p>
          <a:p>
            <a:pPr>
              <a:lnSpc>
                <a:spcPct val="130000"/>
              </a:lnSpc>
            </a:pPr>
            <a:endParaRPr lang="en-US" sz="11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dirty="0">
                <a:solidFill>
                  <a:schemeClr val="bg1"/>
                </a:solidFill>
                <a:latin typeface="Poppins" pitchFamily="2" charset="77"/>
                <a:ea typeface="Arial" panose="020B0604020202020204" pitchFamily="34" charset="0"/>
                <a:cs typeface="Poppins" pitchFamily="2" charset="77"/>
              </a:rPr>
              <a:t>This is my most significant concern about the wave of mental wellness startups being funded with venture dollars – </a:t>
            </a:r>
          </a:p>
          <a:p>
            <a:pPr>
              <a:lnSpc>
                <a:spcPct val="130000"/>
              </a:lnSpc>
            </a:pPr>
            <a:r>
              <a:rPr lang="en-US" b="1" dirty="0">
                <a:solidFill>
                  <a:schemeClr val="bg1"/>
                </a:solidFill>
                <a:latin typeface="Poppins" pitchFamily="2" charset="77"/>
                <a:ea typeface="Arial" panose="020B0604020202020204" pitchFamily="34" charset="0"/>
                <a:cs typeface="Poppins" pitchFamily="2" charset="77"/>
              </a:rPr>
              <a:t>what happens to the clients of the ones which fail?</a:t>
            </a:r>
          </a:p>
          <a:p>
            <a:pPr>
              <a:lnSpc>
                <a:spcPct val="130000"/>
              </a:lnSpc>
            </a:pPr>
            <a:endParaRPr lang="en-US" sz="900" b="1" dirty="0">
              <a:solidFill>
                <a:schemeClr val="bg1"/>
              </a:solidFill>
              <a:effectLst/>
              <a:latin typeface="Poppins" pitchFamily="2" charset="77"/>
              <a:ea typeface="Arial" panose="020B0604020202020204" pitchFamily="34" charset="0"/>
              <a:cs typeface="Poppins" pitchFamily="2" charset="77"/>
            </a:endParaRPr>
          </a:p>
          <a:p>
            <a:pPr>
              <a:lnSpc>
                <a:spcPct val="130000"/>
              </a:lnSpc>
            </a:pPr>
            <a:r>
              <a:rPr lang="en-US" sz="1600" b="1" dirty="0">
                <a:solidFill>
                  <a:schemeClr val="bg1"/>
                </a:solidFill>
                <a:latin typeface="Poppins" pitchFamily="2" charset="77"/>
                <a:ea typeface="Arial" panose="020B0604020202020204" pitchFamily="34" charset="0"/>
                <a:cs typeface="Poppins" pitchFamily="2" charset="77"/>
              </a:rPr>
              <a:t>Hunter Walk</a:t>
            </a:r>
            <a:r>
              <a:rPr lang="en-US" sz="1600" dirty="0">
                <a:solidFill>
                  <a:schemeClr val="bg1"/>
                </a:solidFill>
                <a:latin typeface="Poppins" pitchFamily="2" charset="77"/>
                <a:ea typeface="Arial" panose="020B0604020202020204" pitchFamily="34" charset="0"/>
                <a:cs typeface="Poppins" pitchFamily="2" charset="77"/>
              </a:rPr>
              <a:t>, partner at venture capital firm </a:t>
            </a:r>
            <a:r>
              <a:rPr lang="en-US" sz="1600" dirty="0" err="1">
                <a:solidFill>
                  <a:schemeClr val="bg1"/>
                </a:solidFill>
                <a:latin typeface="Poppins" pitchFamily="2" charset="77"/>
                <a:ea typeface="Arial" panose="020B0604020202020204" pitchFamily="34" charset="0"/>
                <a:cs typeface="Poppins" pitchFamily="2" charset="77"/>
              </a:rPr>
              <a:t>HomeBrew</a:t>
            </a:r>
            <a:endParaRPr lang="en-US" sz="1600" dirty="0">
              <a:solidFill>
                <a:schemeClr val="bg1"/>
              </a:solidFill>
              <a:effectLst/>
              <a:latin typeface="Poppins" pitchFamily="2" charset="77"/>
              <a:ea typeface="Arial" panose="020B0604020202020204" pitchFamily="34" charset="0"/>
              <a:cs typeface="Poppins" pitchFamily="2" charset="77"/>
            </a:endParaRPr>
          </a:p>
        </p:txBody>
      </p:sp>
      <p:sp>
        <p:nvSpPr>
          <p:cNvPr id="18" name="Title 1">
            <a:extLst>
              <a:ext uri="{FF2B5EF4-FFF2-40B4-BE49-F238E27FC236}">
                <a16:creationId xmlns:a16="http://schemas.microsoft.com/office/drawing/2014/main" id="{08A134BF-3963-E149-9FC7-3588BE3C1B21}"/>
              </a:ext>
            </a:extLst>
          </p:cNvPr>
          <p:cNvSpPr txBox="1">
            <a:spLocks/>
          </p:cNvSpPr>
          <p:nvPr/>
        </p:nvSpPr>
        <p:spPr>
          <a:xfrm>
            <a:off x="146178" y="967195"/>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94695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a:extLst>
              <a:ext uri="{FF2B5EF4-FFF2-40B4-BE49-F238E27FC236}">
                <a16:creationId xmlns:a16="http://schemas.microsoft.com/office/drawing/2014/main" id="{36236FE7-1AFC-456A-91E6-5D98BDE82002}"/>
              </a:ext>
            </a:extLst>
          </p:cNvPr>
          <p:cNvPicPr>
            <a:picLocks noChangeAspect="1"/>
          </p:cNvPicPr>
          <p:nvPr/>
        </p:nvPicPr>
        <p:blipFill>
          <a:blip r:embed="rId4">
            <a:alphaModFix amt="15000"/>
          </a:blip>
          <a:srcRect l="7880" r="7880"/>
          <a:stretch/>
        </p:blipFill>
        <p:spPr>
          <a:xfrm>
            <a:off x="1921396" y="0"/>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1730" y="1038424"/>
            <a:ext cx="7617584"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2400" dirty="0">
                <a:solidFill>
                  <a:schemeClr val="bg1"/>
                </a:solidFill>
                <a:latin typeface="Poppins" pitchFamily="2" charset="77"/>
                <a:ea typeface="Arial" panose="020B0604020202020204" pitchFamily="34" charset="0"/>
                <a:cs typeface="Poppins" pitchFamily="2" charset="77"/>
              </a:rPr>
              <a:t>For example, in late November the top leadership of </a:t>
            </a:r>
            <a:r>
              <a:rPr lang="en-US" sz="2400" dirty="0" err="1">
                <a:solidFill>
                  <a:schemeClr val="bg1"/>
                </a:solidFill>
                <a:latin typeface="Poppins" pitchFamily="2" charset="77"/>
                <a:ea typeface="Arial" panose="020B0604020202020204" pitchFamily="34" charset="0"/>
                <a:cs typeface="Poppins" pitchFamily="2" charset="77"/>
              </a:rPr>
              <a:t>Talkspace</a:t>
            </a:r>
            <a:r>
              <a:rPr lang="en-US" sz="2400" dirty="0">
                <a:solidFill>
                  <a:schemeClr val="bg1"/>
                </a:solidFill>
                <a:latin typeface="Poppins" pitchFamily="2" charset="77"/>
                <a:ea typeface="Arial" panose="020B0604020202020204" pitchFamily="34" charset="0"/>
                <a:cs typeface="Poppins" pitchFamily="2" charset="77"/>
              </a:rPr>
              <a:t> exited the company against the backdrop of concerning allegations</a:t>
            </a:r>
            <a:endParaRPr lang="en-US" sz="2400" dirty="0">
              <a:solidFill>
                <a:schemeClr val="bg1"/>
              </a:solidFill>
              <a:latin typeface="Poppins" pitchFamily="2" charset="77"/>
              <a:ea typeface="Poppins"/>
              <a:cs typeface="Poppins" pitchFamily="2" charset="77"/>
              <a:sym typeface="Poppins"/>
            </a:endParaRPr>
          </a:p>
        </p:txBody>
      </p:sp>
      <p:sp>
        <p:nvSpPr>
          <p:cNvPr id="11" name="Google Shape;485;p28">
            <a:extLst>
              <a:ext uri="{FF2B5EF4-FFF2-40B4-BE49-F238E27FC236}">
                <a16:creationId xmlns:a16="http://schemas.microsoft.com/office/drawing/2014/main" id="{05995190-0253-493F-9D4D-73E7F6B200D1}"/>
              </a:ext>
            </a:extLst>
          </p:cNvPr>
          <p:cNvSpPr txBox="1"/>
          <p:nvPr/>
        </p:nvSpPr>
        <p:spPr>
          <a:xfrm>
            <a:off x="321729" y="2595004"/>
            <a:ext cx="7820785" cy="1163368"/>
          </a:xfrm>
          <a:prstGeom prst="rect">
            <a:avLst/>
          </a:prstGeom>
          <a:noFill/>
          <a:ln>
            <a:noFill/>
          </a:ln>
        </p:spPr>
        <p:txBody>
          <a:bodyPr spcFirstLastPara="1" wrap="square" lIns="91425" tIns="45700" rIns="91425" bIns="45700" anchor="t" anchorCtr="0">
            <a:noAutofit/>
          </a:bodyPr>
          <a:lstStyle/>
          <a:p>
            <a:pPr lvl="0">
              <a:lnSpc>
                <a:spcPct val="90000"/>
              </a:lnSpc>
              <a:buClr>
                <a:srgbClr val="ECD169"/>
              </a:buClr>
              <a:buSzPts val="5200"/>
            </a:pPr>
            <a:r>
              <a:rPr lang="en-US" sz="3200" dirty="0">
                <a:solidFill>
                  <a:schemeClr val="bg1"/>
                </a:solidFill>
                <a:latin typeface="Arial" panose="020B0604020202020204" pitchFamily="34" charset="0"/>
                <a:ea typeface="Arial" panose="020B0604020202020204" pitchFamily="34" charset="0"/>
              </a:rPr>
              <a:t>After three key executives left, </a:t>
            </a:r>
          </a:p>
          <a:p>
            <a:pPr lvl="0">
              <a:lnSpc>
                <a:spcPct val="90000"/>
              </a:lnSpc>
              <a:buClr>
                <a:srgbClr val="ECD169"/>
              </a:buClr>
              <a:buSzPts val="5200"/>
            </a:pPr>
            <a:r>
              <a:rPr lang="en-US" sz="3200" b="1" dirty="0" err="1">
                <a:solidFill>
                  <a:srgbClr val="ECD169"/>
                </a:solidFill>
                <a:latin typeface="Arial" panose="020B0604020202020204" pitchFamily="34" charset="0"/>
                <a:ea typeface="Arial" panose="020B0604020202020204" pitchFamily="34" charset="0"/>
              </a:rPr>
              <a:t>Talkspace</a:t>
            </a:r>
            <a:r>
              <a:rPr lang="en-US" sz="3200" b="1" dirty="0">
                <a:solidFill>
                  <a:srgbClr val="ECD169"/>
                </a:solidFill>
                <a:latin typeface="Arial" panose="020B0604020202020204" pitchFamily="34" charset="0"/>
                <a:ea typeface="Arial" panose="020B0604020202020204" pitchFamily="34" charset="0"/>
              </a:rPr>
              <a:t> stock tumbled </a:t>
            </a:r>
            <a:r>
              <a:rPr lang="en-US" sz="3200" dirty="0">
                <a:solidFill>
                  <a:schemeClr val="bg1"/>
                </a:solidFill>
                <a:latin typeface="Arial" panose="020B0604020202020204" pitchFamily="34" charset="0"/>
                <a:ea typeface="Arial" panose="020B0604020202020204" pitchFamily="34" charset="0"/>
              </a:rPr>
              <a:t>and now shareholder rights law firms say they are investigating potential claims that the </a:t>
            </a:r>
            <a:r>
              <a:rPr lang="en-US" sz="3200" b="1" dirty="0">
                <a:solidFill>
                  <a:srgbClr val="ECD169"/>
                </a:solidFill>
                <a:latin typeface="Arial" panose="020B0604020202020204" pitchFamily="34" charset="0"/>
                <a:ea typeface="Arial" panose="020B0604020202020204" pitchFamily="34" charset="0"/>
              </a:rPr>
              <a:t>company's officers and directors violated federal securities laws</a:t>
            </a:r>
            <a:r>
              <a:rPr lang="en-US" sz="3200" dirty="0">
                <a:solidFill>
                  <a:schemeClr val="bg1"/>
                </a:solidFill>
                <a:latin typeface="Arial" panose="020B0604020202020204" pitchFamily="34" charset="0"/>
                <a:ea typeface="Arial" panose="020B0604020202020204" pitchFamily="34" charset="0"/>
              </a:rPr>
              <a:t>.</a:t>
            </a:r>
            <a:endParaRPr lang="en-US" sz="3200" b="1" dirty="0">
              <a:solidFill>
                <a:schemeClr val="bg1"/>
              </a:solidFill>
              <a:latin typeface="Poppins"/>
              <a:ea typeface="Poppins"/>
              <a:cs typeface="Poppins"/>
              <a:sym typeface="Poppins"/>
            </a:endParaRPr>
          </a:p>
        </p:txBody>
      </p:sp>
    </p:spTree>
    <p:extLst>
      <p:ext uri="{BB962C8B-B14F-4D97-AF65-F5344CB8AC3E}">
        <p14:creationId xmlns:p14="http://schemas.microsoft.com/office/powerpoint/2010/main" val="594657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5692827"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pitchFamily="2" charset="77"/>
                <a:ea typeface="Arial" panose="020B0604020202020204" pitchFamily="34" charset="0"/>
                <a:cs typeface="Poppins" pitchFamily="2" charset="77"/>
              </a:rPr>
              <a:t>A Huge and </a:t>
            </a:r>
          </a:p>
          <a:p>
            <a:pPr lvl="0">
              <a:lnSpc>
                <a:spcPct val="80000"/>
              </a:lnSpc>
              <a:buClr>
                <a:srgbClr val="ECD169"/>
              </a:buClr>
              <a:buSzPts val="5200"/>
            </a:pPr>
            <a:r>
              <a:rPr lang="en-US" sz="4000" b="1" dirty="0">
                <a:solidFill>
                  <a:srgbClr val="ECD169"/>
                </a:solidFill>
                <a:latin typeface="Poppins" pitchFamily="2" charset="77"/>
                <a:ea typeface="Arial" panose="020B0604020202020204" pitchFamily="34" charset="0"/>
                <a:cs typeface="Poppins" pitchFamily="2" charset="77"/>
              </a:rPr>
              <a:t>Growing Trend </a:t>
            </a:r>
            <a:endParaRPr sz="2000" b="1" dirty="0">
              <a:solidFill>
                <a:srgbClr val="ECD169"/>
              </a:solidFill>
              <a:latin typeface="Poppins" pitchFamily="2" charset="77"/>
              <a:ea typeface="Poppins Light"/>
              <a:cs typeface="Poppins" pitchFamily="2" charset="77"/>
              <a:sym typeface="Poppins Light"/>
            </a:endParaRPr>
          </a:p>
        </p:txBody>
      </p:sp>
      <p:sp>
        <p:nvSpPr>
          <p:cNvPr id="9" name="TextBox 8">
            <a:extLst>
              <a:ext uri="{FF2B5EF4-FFF2-40B4-BE49-F238E27FC236}">
                <a16:creationId xmlns:a16="http://schemas.microsoft.com/office/drawing/2014/main" id="{E2BE8144-1796-4A56-8F49-7C0DF0F1E720}"/>
              </a:ext>
            </a:extLst>
          </p:cNvPr>
          <p:cNvSpPr txBox="1"/>
          <p:nvPr/>
        </p:nvSpPr>
        <p:spPr>
          <a:xfrm>
            <a:off x="403174" y="1913988"/>
            <a:ext cx="6534656" cy="1015663"/>
          </a:xfrm>
          <a:prstGeom prst="rect">
            <a:avLst/>
          </a:prstGeom>
          <a:noFill/>
        </p:spPr>
        <p:txBody>
          <a:bodyPr wrap="square">
            <a:spAutoFit/>
          </a:bodyPr>
          <a:lstStyle/>
          <a:p>
            <a:r>
              <a:rPr lang="en-US" sz="2000" dirty="0">
                <a:solidFill>
                  <a:schemeClr val="bg1"/>
                </a:solidFill>
                <a:latin typeface="Arial" panose="020B0604020202020204" pitchFamily="34" charset="0"/>
                <a:ea typeface="Arial" panose="020B0604020202020204" pitchFamily="34" charset="0"/>
              </a:rPr>
              <a:t>There is enormous growth in digitally provided health care, both private equity and publicly traded companies</a:t>
            </a:r>
          </a:p>
          <a:p>
            <a:r>
              <a:rPr lang="en-US" sz="2000" dirty="0">
                <a:solidFill>
                  <a:schemeClr val="bg1"/>
                </a:solidFill>
                <a:latin typeface="Arial" panose="020B0604020202020204" pitchFamily="34" charset="0"/>
                <a:cs typeface="Poppins" panose="00000500000000000000" pitchFamily="2" charset="0"/>
              </a:rPr>
              <a:t>And AI has barely started</a:t>
            </a:r>
            <a:endParaRPr lang="en-US" sz="2000" dirty="0">
              <a:solidFill>
                <a:schemeClr val="bg1"/>
              </a:solidFill>
              <a:latin typeface="Poppins" panose="00000500000000000000" pitchFamily="2" charset="0"/>
              <a:cs typeface="Poppins" panose="00000500000000000000" pitchFamily="2" charset="0"/>
            </a:endParaRPr>
          </a:p>
        </p:txBody>
      </p:sp>
      <p:sp>
        <p:nvSpPr>
          <p:cNvPr id="12" name="Google Shape;485;p28">
            <a:extLst>
              <a:ext uri="{FF2B5EF4-FFF2-40B4-BE49-F238E27FC236}">
                <a16:creationId xmlns:a16="http://schemas.microsoft.com/office/drawing/2014/main" id="{8A60BAE8-B5B2-4C8E-83A6-2CED32C1B63A}"/>
              </a:ext>
            </a:extLst>
          </p:cNvPr>
          <p:cNvSpPr txBox="1"/>
          <p:nvPr/>
        </p:nvSpPr>
        <p:spPr>
          <a:xfrm>
            <a:off x="403173" y="3366471"/>
            <a:ext cx="3752267" cy="1163368"/>
          </a:xfrm>
          <a:prstGeom prst="rect">
            <a:avLst/>
          </a:prstGeom>
          <a:noFill/>
          <a:ln>
            <a:noFill/>
          </a:ln>
        </p:spPr>
        <p:txBody>
          <a:bodyPr spcFirstLastPara="1" wrap="square" lIns="91425" tIns="45700" rIns="91425" bIns="45700" anchor="t" anchorCtr="0">
            <a:noAutofit/>
          </a:bodyPr>
          <a:lstStyle/>
          <a:p>
            <a:pPr>
              <a:buClr>
                <a:srgbClr val="ECD169"/>
              </a:buClr>
              <a:buSzPts val="5200"/>
            </a:pPr>
            <a:r>
              <a:rPr lang="en-US" sz="5400" b="1" dirty="0">
                <a:solidFill>
                  <a:srgbClr val="ECD169"/>
                </a:solidFill>
                <a:latin typeface="Poppins"/>
                <a:cs typeface="Poppins"/>
                <a:sym typeface="Poppins"/>
              </a:rPr>
              <a:t>380,000</a:t>
            </a:r>
          </a:p>
          <a:p>
            <a:pPr lvl="0">
              <a:buClr>
                <a:srgbClr val="ECD169"/>
              </a:buClr>
              <a:buSzPts val="5200"/>
            </a:pPr>
            <a:r>
              <a:rPr lang="en-US" dirty="0">
                <a:solidFill>
                  <a:schemeClr val="bg1"/>
                </a:solidFill>
                <a:latin typeface="Poppins" pitchFamily="2" charset="77"/>
                <a:ea typeface="Arial" panose="020B0604020202020204" pitchFamily="34" charset="0"/>
                <a:cs typeface="Poppins" pitchFamily="2" charset="77"/>
              </a:rPr>
              <a:t>health apps available through Apple and Android operating systems</a:t>
            </a:r>
            <a:endParaRPr dirty="0">
              <a:solidFill>
                <a:schemeClr val="bg1"/>
              </a:solidFill>
              <a:latin typeface="Poppins" pitchFamily="2" charset="77"/>
              <a:cs typeface="Poppins" pitchFamily="2" charset="77"/>
              <a:sym typeface="Poppins Light"/>
            </a:endParaRPr>
          </a:p>
        </p:txBody>
      </p:sp>
      <p:sp>
        <p:nvSpPr>
          <p:cNvPr id="13" name="Google Shape;485;p28">
            <a:extLst>
              <a:ext uri="{FF2B5EF4-FFF2-40B4-BE49-F238E27FC236}">
                <a16:creationId xmlns:a16="http://schemas.microsoft.com/office/drawing/2014/main" id="{6490B3B5-F4A3-4A64-90EE-960090038579}"/>
              </a:ext>
            </a:extLst>
          </p:cNvPr>
          <p:cNvSpPr txBox="1"/>
          <p:nvPr/>
        </p:nvSpPr>
        <p:spPr>
          <a:xfrm>
            <a:off x="4421453" y="3366471"/>
            <a:ext cx="3157908" cy="1163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CD169"/>
              </a:buClr>
              <a:buSzPts val="5200"/>
              <a:buFont typeface="Poppins"/>
              <a:buNone/>
            </a:pPr>
            <a:r>
              <a:rPr lang="en-US" sz="5400" b="1" dirty="0">
                <a:solidFill>
                  <a:srgbClr val="ECD169"/>
                </a:solidFill>
                <a:latin typeface="Poppins"/>
                <a:ea typeface="Poppins"/>
                <a:cs typeface="Poppins"/>
                <a:sym typeface="Poppins"/>
              </a:rPr>
              <a:t>20,000</a:t>
            </a:r>
          </a:p>
          <a:p>
            <a:pPr lvl="0">
              <a:buClr>
                <a:srgbClr val="ECD169"/>
              </a:buClr>
              <a:buSzPts val="5200"/>
            </a:pPr>
            <a:r>
              <a:rPr lang="en-US" dirty="0">
                <a:solidFill>
                  <a:schemeClr val="bg1"/>
                </a:solidFill>
                <a:latin typeface="Poppins" pitchFamily="2" charset="77"/>
                <a:ea typeface="Arial" panose="020B0604020202020204" pitchFamily="34" charset="0"/>
                <a:cs typeface="Poppins" pitchFamily="2" charset="77"/>
              </a:rPr>
              <a:t>of them address mental health, according to the European Connected Health Alliance.</a:t>
            </a:r>
            <a:endParaRPr dirty="0">
              <a:solidFill>
                <a:schemeClr val="bg1"/>
              </a:solidFill>
              <a:latin typeface="Poppins" pitchFamily="2" charset="77"/>
              <a:cs typeface="Poppins" pitchFamily="2" charset="77"/>
              <a:sym typeface="Poppins Light"/>
            </a:endParaRPr>
          </a:p>
        </p:txBody>
      </p:sp>
    </p:spTree>
    <p:extLst>
      <p:ext uri="{BB962C8B-B14F-4D97-AF65-F5344CB8AC3E}">
        <p14:creationId xmlns:p14="http://schemas.microsoft.com/office/powerpoint/2010/main" val="324921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a:extLst>
              <a:ext uri="{FF2B5EF4-FFF2-40B4-BE49-F238E27FC236}">
                <a16:creationId xmlns:a16="http://schemas.microsoft.com/office/drawing/2014/main" id="{36236FE7-1AFC-456A-91E6-5D98BDE82002}"/>
              </a:ext>
            </a:extLst>
          </p:cNvPr>
          <p:cNvPicPr>
            <a:picLocks noChangeAspect="1"/>
          </p:cNvPicPr>
          <p:nvPr/>
        </p:nvPicPr>
        <p:blipFill>
          <a:blip r:embed="rId4">
            <a:alphaModFix amt="15000"/>
          </a:blip>
          <a:srcRect l="7880" r="7880"/>
          <a:stretch/>
        </p:blipFill>
        <p:spPr>
          <a:xfrm>
            <a:off x="1921396" y="0"/>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2" name="TextBox 11">
            <a:extLst>
              <a:ext uri="{FF2B5EF4-FFF2-40B4-BE49-F238E27FC236}">
                <a16:creationId xmlns:a16="http://schemas.microsoft.com/office/drawing/2014/main" id="{F27F15E0-61E4-F243-9E5B-4804C679251B}"/>
              </a:ext>
            </a:extLst>
          </p:cNvPr>
          <p:cNvSpPr txBox="1"/>
          <p:nvPr/>
        </p:nvSpPr>
        <p:spPr>
          <a:xfrm>
            <a:off x="287058" y="2891287"/>
            <a:ext cx="7801528" cy="3314754"/>
          </a:xfrm>
          <a:prstGeom prst="rect">
            <a:avLst/>
          </a:prstGeom>
          <a:noFill/>
        </p:spPr>
        <p:txBody>
          <a:bodyPr wrap="square">
            <a:spAutoFit/>
          </a:bodyPr>
          <a:lstStyle/>
          <a:p>
            <a:pPr>
              <a:lnSpc>
                <a:spcPct val="130000"/>
              </a:lnSpc>
            </a:pPr>
            <a:r>
              <a:rPr lang="en-US" sz="1600" dirty="0">
                <a:solidFill>
                  <a:schemeClr val="bg1"/>
                </a:solidFill>
                <a:latin typeface="Poppins" pitchFamily="2" charset="77"/>
                <a:ea typeface="Arial" panose="020B0604020202020204" pitchFamily="34" charset="0"/>
                <a:cs typeface="Poppins" pitchFamily="2" charset="77"/>
              </a:rPr>
              <a:t>Your myopic focus on creating and implementing technology-based features that are intended to automate therapy (and therefore increase your profits) are </a:t>
            </a:r>
            <a:r>
              <a:rPr lang="en-US" sz="1600" b="1" dirty="0">
                <a:solidFill>
                  <a:srgbClr val="ECD169"/>
                </a:solidFill>
                <a:latin typeface="Poppins" pitchFamily="2" charset="77"/>
                <a:ea typeface="Arial" panose="020B0604020202020204" pitchFamily="34" charset="0"/>
                <a:cs typeface="Poppins" pitchFamily="2" charset="77"/>
              </a:rPr>
              <a:t>wholly untested in clinical practice and show a complete deficit in understanding the therapeutic process </a:t>
            </a:r>
            <a:r>
              <a:rPr lang="en-US" sz="1600" dirty="0">
                <a:solidFill>
                  <a:schemeClr val="bg1"/>
                </a:solidFill>
                <a:latin typeface="Poppins" pitchFamily="2" charset="77"/>
                <a:ea typeface="Arial" panose="020B0604020202020204" pitchFamily="34" charset="0"/>
                <a:cs typeface="Poppins" pitchFamily="2" charset="77"/>
              </a:rPr>
              <a:t>and the necessarily strict and ethically bound guidelines that the discipline encompasses. </a:t>
            </a:r>
          </a:p>
          <a:p>
            <a:pPr>
              <a:lnSpc>
                <a:spcPct val="130000"/>
              </a:lnSpc>
            </a:pPr>
            <a:endParaRPr lang="en-US" sz="16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sz="1600" dirty="0">
                <a:solidFill>
                  <a:schemeClr val="bg1"/>
                </a:solidFill>
                <a:latin typeface="Poppins" pitchFamily="2" charset="77"/>
                <a:ea typeface="Arial" panose="020B0604020202020204" pitchFamily="34" charset="0"/>
                <a:cs typeface="Poppins" pitchFamily="2" charset="77"/>
              </a:rPr>
              <a:t>You chose to conduct experiments on the public and with your subcontractors without any semblance of transparency or disclosure.</a:t>
            </a:r>
          </a:p>
          <a:p>
            <a:pPr>
              <a:lnSpc>
                <a:spcPct val="130000"/>
              </a:lnSpc>
            </a:pPr>
            <a:endParaRPr lang="en-US" sz="16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sz="1400" dirty="0">
                <a:solidFill>
                  <a:schemeClr val="bg1"/>
                </a:solidFill>
                <a:latin typeface="Poppins" pitchFamily="2" charset="77"/>
                <a:cs typeface="Poppins" pitchFamily="2" charset="77"/>
              </a:rPr>
              <a:t>Published on </a:t>
            </a:r>
            <a:r>
              <a:rPr lang="en-US" sz="1400" b="1" dirty="0" err="1">
                <a:solidFill>
                  <a:schemeClr val="bg1"/>
                </a:solidFill>
                <a:latin typeface="Poppins" pitchFamily="2" charset="77"/>
                <a:cs typeface="Poppins" pitchFamily="2" charset="77"/>
              </a:rPr>
              <a:t>Indeed.com</a:t>
            </a:r>
            <a:r>
              <a:rPr lang="en-US" sz="1400" dirty="0">
                <a:solidFill>
                  <a:schemeClr val="bg1"/>
                </a:solidFill>
                <a:latin typeface="Poppins" pitchFamily="2" charset="77"/>
                <a:cs typeface="Poppins" pitchFamily="2" charset="77"/>
              </a:rPr>
              <a:t>, August 1, 2020</a:t>
            </a:r>
          </a:p>
        </p:txBody>
      </p:sp>
      <p:sp>
        <p:nvSpPr>
          <p:cNvPr id="13" name="TextBox 12">
            <a:extLst>
              <a:ext uri="{FF2B5EF4-FFF2-40B4-BE49-F238E27FC236}">
                <a16:creationId xmlns:a16="http://schemas.microsoft.com/office/drawing/2014/main" id="{8F04CE11-2991-0A40-8F2A-9F68AB9E36E9}"/>
              </a:ext>
            </a:extLst>
          </p:cNvPr>
          <p:cNvSpPr txBox="1"/>
          <p:nvPr/>
        </p:nvSpPr>
        <p:spPr>
          <a:xfrm>
            <a:off x="243513" y="1520822"/>
            <a:ext cx="7521627" cy="369332"/>
          </a:xfrm>
          <a:prstGeom prst="rect">
            <a:avLst/>
          </a:prstGeom>
          <a:noFill/>
        </p:spPr>
        <p:txBody>
          <a:bodyPr wrap="square">
            <a:spAutoFit/>
          </a:bodyPr>
          <a:lstStyle/>
          <a:p>
            <a:r>
              <a:rPr lang="en-US" dirty="0">
                <a:solidFill>
                  <a:schemeClr val="bg1"/>
                </a:solidFill>
                <a:latin typeface="Poppins" pitchFamily="2" charset="77"/>
                <a:ea typeface="Arial" panose="020B0604020202020204" pitchFamily="34" charset="0"/>
                <a:cs typeface="Poppins" pitchFamily="2" charset="77"/>
              </a:rPr>
              <a:t>In an open letter to the </a:t>
            </a:r>
            <a:r>
              <a:rPr lang="en-US" b="1" dirty="0" err="1">
                <a:solidFill>
                  <a:srgbClr val="ECD169"/>
                </a:solidFill>
                <a:latin typeface="Poppins" pitchFamily="2" charset="77"/>
                <a:ea typeface="Arial" panose="020B0604020202020204" pitchFamily="34" charset="0"/>
                <a:cs typeface="Poppins" pitchFamily="2" charset="77"/>
              </a:rPr>
              <a:t>Talkspace</a:t>
            </a:r>
            <a:r>
              <a:rPr lang="en-US" b="1" dirty="0">
                <a:solidFill>
                  <a:srgbClr val="ECD169"/>
                </a:solidFill>
                <a:latin typeface="Poppins" pitchFamily="2" charset="77"/>
                <a:ea typeface="Arial" panose="020B0604020202020204" pitchFamily="34" charset="0"/>
                <a:cs typeface="Poppins" pitchFamily="2" charset="77"/>
              </a:rPr>
              <a:t> leadership</a:t>
            </a:r>
            <a:r>
              <a:rPr lang="en-US" dirty="0">
                <a:solidFill>
                  <a:schemeClr val="bg1"/>
                </a:solidFill>
                <a:latin typeface="Poppins" pitchFamily="2" charset="77"/>
                <a:ea typeface="Arial" panose="020B0604020202020204" pitchFamily="34" charset="0"/>
                <a:cs typeface="Poppins" pitchFamily="2" charset="77"/>
              </a:rPr>
              <a:t>, therapists wrote:</a:t>
            </a:r>
            <a:endParaRPr lang="en-US" dirty="0">
              <a:solidFill>
                <a:schemeClr val="bg1"/>
              </a:solidFill>
              <a:latin typeface="Poppins" pitchFamily="2" charset="77"/>
              <a:cs typeface="Poppins" pitchFamily="2" charset="77"/>
            </a:endParaRPr>
          </a:p>
        </p:txBody>
      </p:sp>
      <p:sp>
        <p:nvSpPr>
          <p:cNvPr id="14" name="Title 1">
            <a:extLst>
              <a:ext uri="{FF2B5EF4-FFF2-40B4-BE49-F238E27FC236}">
                <a16:creationId xmlns:a16="http://schemas.microsoft.com/office/drawing/2014/main" id="{F039D8C1-971D-2546-B198-82277D1E5C6F}"/>
              </a:ext>
            </a:extLst>
          </p:cNvPr>
          <p:cNvSpPr txBox="1">
            <a:spLocks/>
          </p:cNvSpPr>
          <p:nvPr/>
        </p:nvSpPr>
        <p:spPr>
          <a:xfrm>
            <a:off x="226062" y="1518913"/>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
        <p:nvSpPr>
          <p:cNvPr id="15" name="TextBox 14">
            <a:extLst>
              <a:ext uri="{FF2B5EF4-FFF2-40B4-BE49-F238E27FC236}">
                <a16:creationId xmlns:a16="http://schemas.microsoft.com/office/drawing/2014/main" id="{346785B6-C752-5C43-8D26-7C3FDF2A385A}"/>
              </a:ext>
            </a:extLst>
          </p:cNvPr>
          <p:cNvSpPr txBox="1"/>
          <p:nvPr/>
        </p:nvSpPr>
        <p:spPr>
          <a:xfrm>
            <a:off x="168497" y="333806"/>
            <a:ext cx="9077104"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latin typeface="Poppins" pitchFamily="2" charset="77"/>
                <a:ea typeface="Arial" panose="020B0604020202020204" pitchFamily="34" charset="0"/>
                <a:cs typeface="Poppins" pitchFamily="2" charset="77"/>
              </a:rPr>
              <a:t>Too Much Focus on</a:t>
            </a:r>
          </a:p>
          <a:p>
            <a:r>
              <a:rPr lang="en-US" dirty="0">
                <a:solidFill>
                  <a:srgbClr val="ECD169"/>
                </a:solidFill>
                <a:latin typeface="Poppins" pitchFamily="2" charset="77"/>
                <a:ea typeface="Arial" panose="020B0604020202020204" pitchFamily="34" charset="0"/>
                <a:cs typeface="Poppins" pitchFamily="2" charset="77"/>
              </a:rPr>
              <a:t>Technology-Based Solutions</a:t>
            </a:r>
            <a:endParaRPr lang="en-GB" altLang="en-US" dirty="0">
              <a:solidFill>
                <a:srgbClr val="ECD169"/>
              </a:solidFill>
              <a:latin typeface="Poppins" pitchFamily="2" charset="77"/>
              <a:cs typeface="Poppins" pitchFamily="2" charset="77"/>
            </a:endParaRPr>
          </a:p>
        </p:txBody>
      </p:sp>
    </p:spTree>
    <p:extLst>
      <p:ext uri="{BB962C8B-B14F-4D97-AF65-F5344CB8AC3E}">
        <p14:creationId xmlns:p14="http://schemas.microsoft.com/office/powerpoint/2010/main" val="1332335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D15CE5-422F-46DA-9956-D569891C08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F99944A-04E2-FB42-8445-B313D6953794}"/>
              </a:ext>
            </a:extLst>
          </p:cNvPr>
          <p:cNvSpPr txBox="1"/>
          <p:nvPr/>
        </p:nvSpPr>
        <p:spPr>
          <a:xfrm>
            <a:off x="9306275" y="645098"/>
            <a:ext cx="2522832"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sz="2800" dirty="0">
                <a:latin typeface="Poppins" pitchFamily="2" charset="77"/>
                <a:ea typeface="Arial" panose="020B0604020202020204" pitchFamily="34" charset="0"/>
                <a:cs typeface="Poppins" pitchFamily="2" charset="77"/>
              </a:rPr>
              <a:t>Email solicitation I received</a:t>
            </a:r>
          </a:p>
          <a:p>
            <a:endParaRPr lang="en-US" sz="2800" dirty="0">
              <a:latin typeface="Poppins" pitchFamily="2" charset="77"/>
              <a:ea typeface="Arial" panose="020B0604020202020204" pitchFamily="34" charset="0"/>
              <a:cs typeface="Poppins" pitchFamily="2" charset="77"/>
            </a:endParaRPr>
          </a:p>
          <a:p>
            <a:r>
              <a:rPr lang="en-US" sz="2800" dirty="0">
                <a:latin typeface="Poppins" pitchFamily="2" charset="77"/>
                <a:ea typeface="Arial" panose="020B0604020202020204" pitchFamily="34" charset="0"/>
                <a:cs typeface="Poppins" pitchFamily="2" charset="77"/>
              </a:rPr>
              <a:t>Recent solicitations</a:t>
            </a:r>
          </a:p>
        </p:txBody>
      </p:sp>
      <p:sp>
        <p:nvSpPr>
          <p:cNvPr id="12" name="Title 1">
            <a:extLst>
              <a:ext uri="{FF2B5EF4-FFF2-40B4-BE49-F238E27FC236}">
                <a16:creationId xmlns:a16="http://schemas.microsoft.com/office/drawing/2014/main" id="{D6E44C44-851C-5641-8898-88E46B491AA9}"/>
              </a:ext>
            </a:extLst>
          </p:cNvPr>
          <p:cNvSpPr txBox="1">
            <a:spLocks/>
          </p:cNvSpPr>
          <p:nvPr/>
        </p:nvSpPr>
        <p:spPr>
          <a:xfrm>
            <a:off x="146178" y="1373595"/>
            <a:ext cx="1653697" cy="232984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6000" dirty="0">
              <a:solidFill>
                <a:schemeClr val="bg1"/>
              </a:solidFill>
              <a:latin typeface="Poppins Light" panose="00000400000000000000" pitchFamily="2" charset="0"/>
              <a:cs typeface="Poppins Light" panose="00000400000000000000" pitchFamily="2" charset="0"/>
            </a:endParaRPr>
          </a:p>
        </p:txBody>
      </p:sp>
      <p:grpSp>
        <p:nvGrpSpPr>
          <p:cNvPr id="13" name="Group 12">
            <a:extLst>
              <a:ext uri="{FF2B5EF4-FFF2-40B4-BE49-F238E27FC236}">
                <a16:creationId xmlns:a16="http://schemas.microsoft.com/office/drawing/2014/main" id="{AC9F272B-EE19-4D16-A3A0-E49D2BB38EBB}"/>
              </a:ext>
            </a:extLst>
          </p:cNvPr>
          <p:cNvGrpSpPr/>
          <p:nvPr/>
        </p:nvGrpSpPr>
        <p:grpSpPr>
          <a:xfrm>
            <a:off x="105166" y="3644901"/>
            <a:ext cx="12099533" cy="3213100"/>
            <a:chOff x="105166" y="3644901"/>
            <a:chExt cx="12099533" cy="3213100"/>
          </a:xfrm>
        </p:grpSpPr>
        <p:pic>
          <p:nvPicPr>
            <p:cNvPr id="14" name="Picture 13">
              <a:extLst>
                <a:ext uri="{FF2B5EF4-FFF2-40B4-BE49-F238E27FC236}">
                  <a16:creationId xmlns:a16="http://schemas.microsoft.com/office/drawing/2014/main" id="{7E14161F-073B-45ED-898C-095D2D2F5959}"/>
                </a:ext>
              </a:extLst>
            </p:cNvPr>
            <p:cNvPicPr>
              <a:picLocks noChangeAspect="1"/>
            </p:cNvPicPr>
            <p:nvPr/>
          </p:nvPicPr>
          <p:blipFill rotWithShape="1">
            <a:blip r:embed="rId4">
              <a:extLst>
                <a:ext uri="{28A0092B-C50C-407E-A947-70E740481C1C}">
                  <a14:useLocalDpi xmlns:a14="http://schemas.microsoft.com/office/drawing/2010/main"/>
                </a:ext>
              </a:extLst>
            </a:blip>
            <a:srcRect l="45590" t="55207" b="15435"/>
            <a:stretch/>
          </p:blipFill>
          <p:spPr>
            <a:xfrm>
              <a:off x="7217164" y="3644901"/>
              <a:ext cx="4987535" cy="3213100"/>
            </a:xfrm>
            <a:prstGeom prst="rect">
              <a:avLst/>
            </a:prstGeom>
          </p:spPr>
        </p:pic>
        <p:pic>
          <p:nvPicPr>
            <p:cNvPr id="15" name="Picture 14">
              <a:extLst>
                <a:ext uri="{FF2B5EF4-FFF2-40B4-BE49-F238E27FC236}">
                  <a16:creationId xmlns:a16="http://schemas.microsoft.com/office/drawing/2014/main" id="{F99F9446-B094-4117-829C-26B6E5C655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6899" y="6064432"/>
              <a:ext cx="1333501" cy="672651"/>
            </a:xfrm>
            <a:prstGeom prst="rect">
              <a:avLst/>
            </a:prstGeom>
          </p:spPr>
        </p:pic>
        <p:sp>
          <p:nvSpPr>
            <p:cNvPr id="16" name="Footer Placeholder 5">
              <a:extLst>
                <a:ext uri="{FF2B5EF4-FFF2-40B4-BE49-F238E27FC236}">
                  <a16:creationId xmlns:a16="http://schemas.microsoft.com/office/drawing/2014/main" id="{C414FC71-6AF8-44D1-819D-B7D16345CC64}"/>
                </a:ext>
              </a:extLst>
            </p:cNvPr>
            <p:cNvSpPr txBox="1">
              <a:spLocks/>
            </p:cNvSpPr>
            <p:nvPr/>
          </p:nvSpPr>
          <p:spPr>
            <a:xfrm>
              <a:off x="105166" y="6478320"/>
              <a:ext cx="54320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Poppins" panose="00000500000000000000" pitchFamily="2" charset="0"/>
                  <a:cs typeface="Poppins" panose="00000500000000000000" pitchFamily="2" charset="0"/>
                </a:rPr>
                <a:t>© Copyright 2024 The Couples Institute. All Rights Reserved</a:t>
              </a:r>
              <a:endParaRPr lang="en-US" sz="1200" dirty="0">
                <a:solidFill>
                  <a:schemeClr val="bg1"/>
                </a:solidFill>
                <a:latin typeface="Poppins" panose="00000500000000000000" pitchFamily="2" charset="0"/>
                <a:cs typeface="Poppins" panose="00000500000000000000" pitchFamily="2" charset="0"/>
              </a:endParaRPr>
            </a:p>
          </p:txBody>
        </p:sp>
      </p:grpSp>
      <p:grpSp>
        <p:nvGrpSpPr>
          <p:cNvPr id="8" name="Group 7">
            <a:extLst>
              <a:ext uri="{FF2B5EF4-FFF2-40B4-BE49-F238E27FC236}">
                <a16:creationId xmlns:a16="http://schemas.microsoft.com/office/drawing/2014/main" id="{B2695B83-2FA8-48E3-83CE-2B65C2662B39}"/>
              </a:ext>
            </a:extLst>
          </p:cNvPr>
          <p:cNvGrpSpPr/>
          <p:nvPr/>
        </p:nvGrpSpPr>
        <p:grpSpPr>
          <a:xfrm>
            <a:off x="362893" y="446822"/>
            <a:ext cx="9268544" cy="5908258"/>
            <a:chOff x="2959245" y="733615"/>
            <a:chExt cx="8073385" cy="5146401"/>
          </a:xfrm>
        </p:grpSpPr>
        <p:sp>
          <p:nvSpPr>
            <p:cNvPr id="6" name="Rectangle 5">
              <a:extLst>
                <a:ext uri="{FF2B5EF4-FFF2-40B4-BE49-F238E27FC236}">
                  <a16:creationId xmlns:a16="http://schemas.microsoft.com/office/drawing/2014/main" id="{FA731323-61AC-429F-A4D4-DD73FD15EFF0}"/>
                </a:ext>
              </a:extLst>
            </p:cNvPr>
            <p:cNvSpPr/>
            <p:nvPr/>
          </p:nvSpPr>
          <p:spPr>
            <a:xfrm>
              <a:off x="3820817" y="914400"/>
              <a:ext cx="6317593" cy="404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omputer with a blank screen&#10;&#10;Description automatically generated with low confidence">
              <a:extLst>
                <a:ext uri="{FF2B5EF4-FFF2-40B4-BE49-F238E27FC236}">
                  <a16:creationId xmlns:a16="http://schemas.microsoft.com/office/drawing/2014/main" id="{13E0BE15-3CD8-41F2-85FA-6BBB7F75F48A}"/>
                </a:ext>
              </a:extLst>
            </p:cNvPr>
            <p:cNvPicPr>
              <a:picLocks noChangeAspect="1"/>
            </p:cNvPicPr>
            <p:nvPr/>
          </p:nvPicPr>
          <p:blipFill>
            <a:blip r:embed="rId6"/>
            <a:stretch>
              <a:fillRect/>
            </a:stretch>
          </p:blipFill>
          <p:spPr>
            <a:xfrm>
              <a:off x="2959245" y="733615"/>
              <a:ext cx="8073385" cy="5146401"/>
            </a:xfrm>
            <a:prstGeom prst="rect">
              <a:avLst/>
            </a:prstGeom>
          </p:spPr>
        </p:pic>
      </p:grpSp>
      <p:sp>
        <p:nvSpPr>
          <p:cNvPr id="18" name="TextBox 17">
            <a:extLst>
              <a:ext uri="{FF2B5EF4-FFF2-40B4-BE49-F238E27FC236}">
                <a16:creationId xmlns:a16="http://schemas.microsoft.com/office/drawing/2014/main" id="{95943782-D7DB-442D-8929-3D38C15C6D30}"/>
              </a:ext>
            </a:extLst>
          </p:cNvPr>
          <p:cNvSpPr txBox="1"/>
          <p:nvPr/>
        </p:nvSpPr>
        <p:spPr>
          <a:xfrm>
            <a:off x="1567415" y="767227"/>
            <a:ext cx="7021635" cy="4616648"/>
          </a:xfrm>
          <a:prstGeom prst="rect">
            <a:avLst/>
          </a:prstGeom>
          <a:noFill/>
        </p:spPr>
        <p:txBody>
          <a:bodyPr wrap="square">
            <a:spAutoFit/>
          </a:bodyPr>
          <a:lstStyle/>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Hi Ellyn,</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I'm a Senior Therapist Recruiter at </a:t>
            </a:r>
            <a:r>
              <a:rPr lang="en-US" sz="1400" dirty="0" err="1">
                <a:solidFill>
                  <a:srgbClr val="050507"/>
                </a:solidFill>
                <a:latin typeface="Poppins" panose="00000500000000000000" pitchFamily="2" charset="0"/>
                <a:ea typeface="Times New Roman" panose="02020603050405020304" pitchFamily="18" charset="0"/>
                <a:cs typeface="Poppins" panose="00000500000000000000" pitchFamily="2" charset="0"/>
              </a:rPr>
              <a:t>BetterHelp</a:t>
            </a: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 the world's largest online therapy platform.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We are looking to grow our team of virtual independently licensed therapists and counselors, and I thought you would be a perfect person to join! This can be a great way to supplement your private practice or income.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Some of the many benefits of joining our network:</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pPr marL="342900" marR="0" lvl="0" indent="-342900">
              <a:spcBef>
                <a:spcPts val="0"/>
              </a:spcBef>
              <a:spcAft>
                <a:spcPts val="0"/>
              </a:spcAft>
              <a:buSzPts val="1000"/>
              <a:buFont typeface="Symbol" pitchFamily="2" charset="2"/>
              <a:buChar char=""/>
              <a:tabLst>
                <a:tab pos="457200" algn="l"/>
              </a:tabLst>
            </a:pP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Working with engaged, motivated, and diverse clients based on your specialties.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pPr marL="342900" marR="0" lvl="0" indent="-342900">
              <a:spcBef>
                <a:spcPts val="0"/>
              </a:spcBef>
              <a:spcAft>
                <a:spcPts val="0"/>
              </a:spcAft>
              <a:buSzPts val="1000"/>
              <a:buFont typeface="Symbol" pitchFamily="2" charset="2"/>
              <a:buChar char=""/>
              <a:tabLst>
                <a:tab pos="457200" algn="l"/>
              </a:tabLst>
            </a:pP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Connecting with over 20,000 licensed therapists.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pPr marL="342900" marR="0" lvl="0" indent="-342900">
              <a:spcBef>
                <a:spcPts val="0"/>
              </a:spcBef>
              <a:spcAft>
                <a:spcPts val="0"/>
              </a:spcAft>
              <a:buSzPts val="1000"/>
              <a:buFont typeface="Symbol" pitchFamily="2" charset="2"/>
              <a:buChar char=""/>
              <a:tabLst>
                <a:tab pos="457200" algn="l"/>
              </a:tabLst>
            </a:pP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Choose how many referrals you receive.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pPr marL="342900" marR="0" lvl="0" indent="-342900">
              <a:spcBef>
                <a:spcPts val="0"/>
              </a:spcBef>
              <a:spcAft>
                <a:spcPts val="0"/>
              </a:spcAft>
              <a:buSzPts val="1000"/>
              <a:buFont typeface="Symbol" pitchFamily="2" charset="2"/>
              <a:buChar char=""/>
              <a:tabLst>
                <a:tab pos="457200" algn="l"/>
              </a:tabLst>
            </a:pP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No overhead, billing, or marketing.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pPr marL="342900" marR="0" lvl="0" indent="-342900">
              <a:spcBef>
                <a:spcPts val="0"/>
              </a:spcBef>
              <a:spcAft>
                <a:spcPts val="0"/>
              </a:spcAft>
              <a:buSzPts val="1000"/>
              <a:buFont typeface="Symbol" pitchFamily="2" charset="2"/>
              <a:buChar char=""/>
              <a:tabLst>
                <a:tab pos="457200" algn="l"/>
              </a:tabLst>
            </a:pPr>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Minimal paperwork and no insurance panels.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To get started,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R H</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Senior Therapist Recruiter @Betterhelp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I am a real person :)</a:t>
            </a:r>
            <a:endParaRPr lang="en-US" sz="1400" dirty="0">
              <a:solidFill>
                <a:srgbClr val="050507"/>
              </a:solidFill>
              <a:latin typeface="Poppins" panose="00000500000000000000" pitchFamily="2" charset="0"/>
              <a:ea typeface="Calibri" panose="020F0502020204030204" pitchFamily="34" charset="0"/>
              <a:cs typeface="Poppins" panose="00000500000000000000" pitchFamily="2" charset="0"/>
            </a:endParaRPr>
          </a:p>
          <a:p>
            <a:r>
              <a:rPr lang="en-US" sz="1400" dirty="0">
                <a:solidFill>
                  <a:srgbClr val="050507"/>
                </a:solidFill>
                <a:latin typeface="Poppins" panose="00000500000000000000" pitchFamily="2" charset="0"/>
                <a:ea typeface="Times New Roman" panose="02020603050405020304" pitchFamily="18" charset="0"/>
                <a:cs typeface="Poppins" panose="00000500000000000000" pitchFamily="2" charset="0"/>
              </a:rPr>
              <a:t> </a:t>
            </a:r>
            <a:endParaRPr lang="en-US" sz="1400" dirty="0">
              <a:solidFill>
                <a:srgbClr val="050507"/>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7139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8" y="495552"/>
            <a:ext cx="5689650"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pitchFamily="2" charset="77"/>
                <a:ea typeface="Arial" panose="020B0604020202020204" pitchFamily="34" charset="0"/>
                <a:cs typeface="Poppins" pitchFamily="2" charset="77"/>
              </a:rPr>
              <a:t>Wages at </a:t>
            </a:r>
            <a:r>
              <a:rPr lang="en-US" sz="4000" b="1" dirty="0" err="1">
                <a:solidFill>
                  <a:srgbClr val="ECD169"/>
                </a:solidFill>
                <a:latin typeface="Poppins" pitchFamily="2" charset="77"/>
                <a:ea typeface="Arial" panose="020B0604020202020204" pitchFamily="34" charset="0"/>
                <a:cs typeface="Poppins" pitchFamily="2" charset="77"/>
              </a:rPr>
              <a:t>BetterHelp</a:t>
            </a:r>
            <a:r>
              <a:rPr lang="en-US" sz="4000" b="1" dirty="0">
                <a:solidFill>
                  <a:schemeClr val="bg1"/>
                </a:solidFill>
                <a:latin typeface="Poppins" pitchFamily="2" charset="77"/>
                <a:ea typeface="Arial" panose="020B0604020202020204" pitchFamily="34" charset="0"/>
                <a:cs typeface="Poppins" pitchFamily="2" charset="77"/>
              </a:rPr>
              <a:t> </a:t>
            </a:r>
          </a:p>
          <a:p>
            <a:pPr lvl="0">
              <a:lnSpc>
                <a:spcPct val="80000"/>
              </a:lnSpc>
              <a:buClr>
                <a:srgbClr val="ECD169"/>
              </a:buClr>
              <a:buSzPts val="5200"/>
            </a:pPr>
            <a:r>
              <a:rPr lang="en-US" dirty="0"/>
              <a:t>(</a:t>
            </a:r>
            <a:r>
              <a:rPr lang="en-US" dirty="0">
                <a:solidFill>
                  <a:schemeClr val="bg1"/>
                </a:solidFill>
              </a:rPr>
              <a:t>From an email exchange between Ellyn and the recruiter for </a:t>
            </a:r>
            <a:r>
              <a:rPr lang="en-US" dirty="0" err="1">
                <a:solidFill>
                  <a:schemeClr val="bg1"/>
                </a:solidFill>
              </a:rPr>
              <a:t>BetterHelp</a:t>
            </a:r>
            <a:r>
              <a:rPr lang="en-US" dirty="0">
                <a:solidFill>
                  <a:schemeClr val="bg1"/>
                </a:solidFill>
              </a:rPr>
              <a:t>) on December 6, 2022 </a:t>
            </a:r>
            <a:endParaRPr sz="4000" b="1" dirty="0">
              <a:solidFill>
                <a:schemeClr val="bg1"/>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331465" y="2820285"/>
            <a:ext cx="2232112" cy="2211478"/>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197019" y="3504403"/>
            <a:ext cx="3289080" cy="88062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400" b="1" dirty="0">
                <a:solidFill>
                  <a:srgbClr val="ECD169"/>
                </a:solidFill>
                <a:latin typeface="Poppins" pitchFamily="2" charset="77"/>
                <a:ea typeface="Arial" panose="020B0604020202020204" pitchFamily="34" charset="0"/>
                <a:cs typeface="Poppins" pitchFamily="2" charset="77"/>
              </a:rPr>
              <a:t>Small caseload </a:t>
            </a:r>
          </a:p>
          <a:p>
            <a:pPr>
              <a:lnSpc>
                <a:spcPct val="107000"/>
              </a:lnSpc>
            </a:pPr>
            <a:r>
              <a:rPr lang="en-US" sz="1400" dirty="0">
                <a:latin typeface="Poppins" pitchFamily="2" charset="77"/>
                <a:ea typeface="Arial" panose="020B0604020202020204" pitchFamily="34" charset="0"/>
                <a:cs typeface="Poppins" pitchFamily="2" charset="77"/>
              </a:rPr>
              <a:t>(5-15 hours a week): </a:t>
            </a:r>
          </a:p>
          <a:p>
            <a:pPr>
              <a:lnSpc>
                <a:spcPct val="107000"/>
              </a:lnSpc>
            </a:pPr>
            <a:r>
              <a:rPr lang="en-US" sz="1400" dirty="0">
                <a:latin typeface="Poppins" pitchFamily="2" charset="77"/>
                <a:ea typeface="Arial" panose="020B0604020202020204" pitchFamily="34" charset="0"/>
                <a:cs typeface="Poppins" pitchFamily="2" charset="77"/>
              </a:rPr>
              <a:t>$8k-$27k a year; </a:t>
            </a:r>
          </a:p>
          <a:p>
            <a:pPr>
              <a:lnSpc>
                <a:spcPct val="107000"/>
              </a:lnSpc>
            </a:pPr>
            <a:r>
              <a:rPr lang="en-US" sz="1400" dirty="0">
                <a:latin typeface="Poppins" pitchFamily="2" charset="77"/>
                <a:ea typeface="Arial" panose="020B0604020202020204" pitchFamily="34" charset="0"/>
                <a:cs typeface="Poppins" pitchFamily="2" charset="77"/>
              </a:rPr>
              <a:t>$30-$40 per hour </a:t>
            </a:r>
            <a:endParaRPr lang="en-US" sz="1400" dirty="0">
              <a:latin typeface="Poppins" pitchFamily="2" charset="77"/>
              <a:ea typeface="Calibri" panose="020F0502020204030204" pitchFamily="34" charset="0"/>
              <a:cs typeface="Poppins" pitchFamily="2" charset="77"/>
            </a:endParaRPr>
          </a:p>
        </p:txBody>
      </p:sp>
      <p:sp>
        <p:nvSpPr>
          <p:cNvPr id="15" name="Oval 14">
            <a:extLst>
              <a:ext uri="{FF2B5EF4-FFF2-40B4-BE49-F238E27FC236}">
                <a16:creationId xmlns:a16="http://schemas.microsoft.com/office/drawing/2014/main" id="{5F6A00F4-3742-5048-93A2-027F9439E99E}"/>
              </a:ext>
            </a:extLst>
          </p:cNvPr>
          <p:cNvSpPr/>
          <p:nvPr/>
        </p:nvSpPr>
        <p:spPr>
          <a:xfrm>
            <a:off x="2936769" y="2304847"/>
            <a:ext cx="3024525" cy="303855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2694944" y="3284829"/>
            <a:ext cx="3508171" cy="1499795"/>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600" b="1" dirty="0">
                <a:solidFill>
                  <a:srgbClr val="ECD169"/>
                </a:solidFill>
                <a:latin typeface="Poppins" pitchFamily="2" charset="77"/>
                <a:ea typeface="Arial" panose="020B0604020202020204" pitchFamily="34" charset="0"/>
                <a:cs typeface="Poppins" pitchFamily="2" charset="77"/>
              </a:rPr>
              <a:t>Medium caseload </a:t>
            </a:r>
          </a:p>
          <a:p>
            <a:pPr>
              <a:lnSpc>
                <a:spcPct val="107000"/>
              </a:lnSpc>
            </a:pPr>
            <a:r>
              <a:rPr lang="en-US" sz="1600" dirty="0">
                <a:latin typeface="Poppins" pitchFamily="2" charset="77"/>
                <a:ea typeface="Arial" panose="020B0604020202020204" pitchFamily="34" charset="0"/>
                <a:cs typeface="Poppins" pitchFamily="2" charset="77"/>
              </a:rPr>
              <a:t>(20-30 hours a week): </a:t>
            </a:r>
          </a:p>
          <a:p>
            <a:pPr>
              <a:lnSpc>
                <a:spcPct val="107000"/>
              </a:lnSpc>
            </a:pPr>
            <a:r>
              <a:rPr lang="en-US" sz="1600" dirty="0">
                <a:latin typeface="Poppins" pitchFamily="2" charset="77"/>
                <a:ea typeface="Arial" panose="020B0604020202020204" pitchFamily="34" charset="0"/>
                <a:cs typeface="Poppins" pitchFamily="2" charset="77"/>
              </a:rPr>
              <a:t>$40k-$66k a year; </a:t>
            </a:r>
          </a:p>
          <a:p>
            <a:pPr>
              <a:lnSpc>
                <a:spcPct val="107000"/>
              </a:lnSpc>
            </a:pPr>
            <a:r>
              <a:rPr lang="en-US" sz="1600" dirty="0">
                <a:latin typeface="Poppins" pitchFamily="2" charset="77"/>
                <a:ea typeface="Arial" panose="020B0604020202020204" pitchFamily="34" charset="0"/>
                <a:cs typeface="Poppins" pitchFamily="2" charset="77"/>
              </a:rPr>
              <a:t>$40-$50 per hour</a:t>
            </a:r>
            <a:endParaRPr lang="en-US" sz="1600" dirty="0">
              <a:latin typeface="Poppins" pitchFamily="2" charset="77"/>
              <a:ea typeface="Calibri" panose="020F0502020204030204" pitchFamily="34" charset="0"/>
              <a:cs typeface="Poppins" pitchFamily="2" charset="77"/>
            </a:endParaRPr>
          </a:p>
        </p:txBody>
      </p:sp>
      <p:sp>
        <p:nvSpPr>
          <p:cNvPr id="18" name="Oval 17">
            <a:extLst>
              <a:ext uri="{FF2B5EF4-FFF2-40B4-BE49-F238E27FC236}">
                <a16:creationId xmlns:a16="http://schemas.microsoft.com/office/drawing/2014/main" id="{DE9654A4-BD9A-5F40-8DD5-03A75F8CF870}"/>
              </a:ext>
            </a:extLst>
          </p:cNvPr>
          <p:cNvSpPr/>
          <p:nvPr/>
        </p:nvSpPr>
        <p:spPr>
          <a:xfrm>
            <a:off x="6289858" y="1920178"/>
            <a:ext cx="3567708" cy="3681862"/>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6225915" y="3194818"/>
            <a:ext cx="3695594" cy="1499794"/>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800" b="1" dirty="0">
                <a:solidFill>
                  <a:srgbClr val="ECD169"/>
                </a:solidFill>
                <a:latin typeface="Poppins" pitchFamily="2" charset="77"/>
                <a:ea typeface="Arial" panose="020B0604020202020204" pitchFamily="34" charset="0"/>
                <a:cs typeface="Poppins" pitchFamily="2" charset="77"/>
              </a:rPr>
              <a:t>Large caseload </a:t>
            </a:r>
          </a:p>
          <a:p>
            <a:pPr>
              <a:lnSpc>
                <a:spcPct val="107000"/>
              </a:lnSpc>
            </a:pPr>
            <a:r>
              <a:rPr lang="en-US" sz="1800" dirty="0">
                <a:latin typeface="Poppins" pitchFamily="2" charset="77"/>
                <a:ea typeface="Arial" panose="020B0604020202020204" pitchFamily="34" charset="0"/>
                <a:cs typeface="Poppins" pitchFamily="2" charset="77"/>
              </a:rPr>
              <a:t>(40-50 hours a week): </a:t>
            </a:r>
          </a:p>
          <a:p>
            <a:pPr>
              <a:lnSpc>
                <a:spcPct val="107000"/>
              </a:lnSpc>
            </a:pPr>
            <a:r>
              <a:rPr lang="en-US" sz="1800" dirty="0">
                <a:latin typeface="Poppins" pitchFamily="2" charset="77"/>
                <a:ea typeface="Arial" panose="020B0604020202020204" pitchFamily="34" charset="0"/>
                <a:cs typeface="Poppins" pitchFamily="2" charset="77"/>
              </a:rPr>
              <a:t>$101k-$136k; </a:t>
            </a:r>
          </a:p>
          <a:p>
            <a:pPr>
              <a:lnSpc>
                <a:spcPct val="107000"/>
              </a:lnSpc>
            </a:pPr>
            <a:r>
              <a:rPr lang="en-US" sz="1800" dirty="0">
                <a:latin typeface="Poppins" pitchFamily="2" charset="77"/>
                <a:ea typeface="Arial" panose="020B0604020202020204" pitchFamily="34" charset="0"/>
                <a:cs typeface="Poppins" pitchFamily="2" charset="77"/>
              </a:rPr>
              <a:t>$50+ per hour</a:t>
            </a:r>
            <a:endParaRPr lang="en-US" sz="1800" dirty="0">
              <a:latin typeface="Poppins" pitchFamily="2" charset="77"/>
              <a:ea typeface="Calibri" panose="020F0502020204030204" pitchFamily="34" charset="0"/>
              <a:cs typeface="Poppins" pitchFamily="2" charset="77"/>
            </a:endParaRPr>
          </a:p>
        </p:txBody>
      </p:sp>
    </p:spTree>
    <p:extLst>
      <p:ext uri="{BB962C8B-B14F-4D97-AF65-F5344CB8AC3E}">
        <p14:creationId xmlns:p14="http://schemas.microsoft.com/office/powerpoint/2010/main" val="302326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028" y="0"/>
            <a:ext cx="12192000" cy="6858000"/>
          </a:xfrm>
          <a:prstGeom prst="rect">
            <a:avLst/>
          </a:prstGeom>
          <a:noFill/>
          <a:ln>
            <a:noFill/>
          </a:ln>
        </p:spPr>
      </p:pic>
      <p:grpSp>
        <p:nvGrpSpPr>
          <p:cNvPr id="481" name="Google Shape;481;p28"/>
          <p:cNvGrpSpPr/>
          <p:nvPr/>
        </p:nvGrpSpPr>
        <p:grpSpPr>
          <a:xfrm>
            <a:off x="119680"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2" name="Google Shape;485;p28">
            <a:extLst>
              <a:ext uri="{FF2B5EF4-FFF2-40B4-BE49-F238E27FC236}">
                <a16:creationId xmlns:a16="http://schemas.microsoft.com/office/drawing/2014/main" id="{8A60BAE8-B5B2-4C8E-83A6-2CED32C1B63A}"/>
              </a:ext>
            </a:extLst>
          </p:cNvPr>
          <p:cNvSpPr txBox="1"/>
          <p:nvPr/>
        </p:nvSpPr>
        <p:spPr>
          <a:xfrm>
            <a:off x="332834" y="938122"/>
            <a:ext cx="3752267" cy="1163368"/>
          </a:xfrm>
          <a:prstGeom prst="rect">
            <a:avLst/>
          </a:prstGeom>
          <a:noFill/>
          <a:ln>
            <a:noFill/>
          </a:ln>
        </p:spPr>
        <p:txBody>
          <a:bodyPr spcFirstLastPara="1" wrap="square" lIns="91425" tIns="45700" rIns="91425" bIns="45700" anchor="t" anchorCtr="0">
            <a:noAutofit/>
          </a:bodyPr>
          <a:lstStyle/>
          <a:p>
            <a:pPr>
              <a:buClr>
                <a:srgbClr val="ECD169"/>
              </a:buClr>
              <a:buSzPts val="5200"/>
            </a:pPr>
            <a:r>
              <a:rPr lang="en-US" sz="5400" b="1" dirty="0">
                <a:solidFill>
                  <a:srgbClr val="ECD169"/>
                </a:solidFill>
                <a:latin typeface="Poppins"/>
                <a:cs typeface="Poppins"/>
                <a:sym typeface="Poppins"/>
              </a:rPr>
              <a:t>47$/h</a:t>
            </a:r>
          </a:p>
          <a:p>
            <a:pPr lvl="0">
              <a:buClr>
                <a:srgbClr val="ECD169"/>
              </a:buClr>
              <a:buSzPts val="5200"/>
            </a:pPr>
            <a:r>
              <a:rPr lang="en-US" dirty="0">
                <a:solidFill>
                  <a:schemeClr val="bg1"/>
                </a:solidFill>
                <a:latin typeface="Poppins" pitchFamily="2" charset="77"/>
                <a:ea typeface="Arial" panose="020B0604020202020204" pitchFamily="34" charset="0"/>
                <a:cs typeface="Poppins" pitchFamily="2" charset="77"/>
              </a:rPr>
              <a:t>It is reported elsewhere that </a:t>
            </a:r>
            <a:r>
              <a:rPr lang="en-US" dirty="0" err="1">
                <a:solidFill>
                  <a:srgbClr val="ECD169"/>
                </a:solidFill>
                <a:latin typeface="Poppins" pitchFamily="2" charset="77"/>
                <a:ea typeface="Arial" panose="020B0604020202020204" pitchFamily="34" charset="0"/>
                <a:cs typeface="Poppins" pitchFamily="2" charset="77"/>
              </a:rPr>
              <a:t>Betterhelp</a:t>
            </a:r>
            <a:r>
              <a:rPr lang="en-US" dirty="0">
                <a:solidFill>
                  <a:schemeClr val="bg1"/>
                </a:solidFill>
                <a:latin typeface="Poppins" pitchFamily="2" charset="77"/>
                <a:ea typeface="Arial" panose="020B0604020202020204" pitchFamily="34" charset="0"/>
                <a:cs typeface="Poppins" pitchFamily="2" charset="77"/>
              </a:rPr>
              <a:t> pays 30$ per hour</a:t>
            </a:r>
            <a:endParaRPr dirty="0">
              <a:solidFill>
                <a:schemeClr val="bg1"/>
              </a:solidFill>
              <a:latin typeface="Poppins" pitchFamily="2" charset="77"/>
              <a:cs typeface="Poppins" pitchFamily="2" charset="77"/>
              <a:sym typeface="Poppins Light"/>
            </a:endParaRPr>
          </a:p>
        </p:txBody>
      </p:sp>
      <p:sp>
        <p:nvSpPr>
          <p:cNvPr id="13" name="Google Shape;485;p28">
            <a:extLst>
              <a:ext uri="{FF2B5EF4-FFF2-40B4-BE49-F238E27FC236}">
                <a16:creationId xmlns:a16="http://schemas.microsoft.com/office/drawing/2014/main" id="{6490B3B5-F4A3-4A64-90EE-960090038579}"/>
              </a:ext>
            </a:extLst>
          </p:cNvPr>
          <p:cNvSpPr txBox="1"/>
          <p:nvPr/>
        </p:nvSpPr>
        <p:spPr>
          <a:xfrm>
            <a:off x="4701131" y="938122"/>
            <a:ext cx="3752267" cy="1163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CD169"/>
              </a:buClr>
              <a:buSzPts val="5200"/>
              <a:buFont typeface="Poppins"/>
              <a:buNone/>
            </a:pPr>
            <a:r>
              <a:rPr lang="en-US" sz="5400" b="1" dirty="0">
                <a:solidFill>
                  <a:srgbClr val="ECD169"/>
                </a:solidFill>
                <a:latin typeface="Poppins"/>
                <a:ea typeface="Poppins"/>
                <a:cs typeface="Poppins"/>
                <a:sym typeface="Poppins"/>
              </a:rPr>
              <a:t>67.90$/h</a:t>
            </a:r>
          </a:p>
          <a:p>
            <a:pPr lvl="0">
              <a:buClr>
                <a:srgbClr val="ECD169"/>
              </a:buClr>
              <a:buSzPts val="5200"/>
            </a:pPr>
            <a:r>
              <a:rPr lang="en-US" dirty="0" err="1">
                <a:solidFill>
                  <a:srgbClr val="ECD169"/>
                </a:solidFill>
                <a:latin typeface="Poppins" pitchFamily="2" charset="77"/>
                <a:ea typeface="Arial" panose="020B0604020202020204" pitchFamily="34" charset="0"/>
                <a:cs typeface="Poppins" pitchFamily="2" charset="77"/>
              </a:rPr>
              <a:t>Talkspace</a:t>
            </a:r>
            <a:r>
              <a:rPr lang="en-US" dirty="0">
                <a:solidFill>
                  <a:schemeClr val="bg1"/>
                </a:solidFill>
                <a:latin typeface="Poppins" pitchFamily="2" charset="77"/>
                <a:ea typeface="Arial" panose="020B0604020202020204" pitchFamily="34" charset="0"/>
                <a:cs typeface="Poppins" pitchFamily="2" charset="77"/>
              </a:rPr>
              <a:t> pays around $67 per hour for live sessions –says they are twice what others pay</a:t>
            </a:r>
            <a:endParaRPr dirty="0">
              <a:solidFill>
                <a:schemeClr val="bg1"/>
              </a:solidFill>
              <a:latin typeface="Poppins" pitchFamily="2" charset="77"/>
              <a:cs typeface="Poppins" pitchFamily="2" charset="77"/>
              <a:sym typeface="Poppins Light"/>
            </a:endParaRPr>
          </a:p>
        </p:txBody>
      </p:sp>
      <p:sp>
        <p:nvSpPr>
          <p:cNvPr id="11" name="TextBox 10">
            <a:extLst>
              <a:ext uri="{FF2B5EF4-FFF2-40B4-BE49-F238E27FC236}">
                <a16:creationId xmlns:a16="http://schemas.microsoft.com/office/drawing/2014/main" id="{8B4BFAE9-CE94-B444-94E7-097D6C8401C3}"/>
              </a:ext>
            </a:extLst>
          </p:cNvPr>
          <p:cNvSpPr txBox="1"/>
          <p:nvPr/>
        </p:nvSpPr>
        <p:spPr>
          <a:xfrm>
            <a:off x="1292140" y="2936974"/>
            <a:ext cx="6632659" cy="707886"/>
          </a:xfrm>
          <a:prstGeom prst="rect">
            <a:avLst/>
          </a:prstGeom>
          <a:noFill/>
        </p:spPr>
        <p:txBody>
          <a:bodyPr wrap="square">
            <a:spAutoFit/>
          </a:bodyPr>
          <a:lstStyle/>
          <a:p>
            <a:r>
              <a:rPr lang="en-US" sz="2000" dirty="0">
                <a:solidFill>
                  <a:schemeClr val="bg1"/>
                </a:solidFill>
                <a:latin typeface="Poppins" pitchFamily="2" charset="77"/>
                <a:ea typeface="Arial" panose="020B0604020202020204" pitchFamily="34" charset="0"/>
                <a:cs typeface="Poppins" pitchFamily="2" charset="77"/>
              </a:rPr>
              <a:t>Therapist self-reporting on </a:t>
            </a:r>
            <a:r>
              <a:rPr lang="en-US" sz="2000" dirty="0" err="1">
                <a:solidFill>
                  <a:schemeClr val="bg1"/>
                </a:solidFill>
                <a:latin typeface="Poppins" pitchFamily="2" charset="77"/>
                <a:ea typeface="Arial" panose="020B0604020202020204" pitchFamily="34" charset="0"/>
                <a:cs typeface="Poppins" pitchFamily="2" charset="77"/>
              </a:rPr>
              <a:t>Indeed.com</a:t>
            </a:r>
            <a:r>
              <a:rPr lang="en-US" sz="2000" dirty="0">
                <a:solidFill>
                  <a:schemeClr val="bg1"/>
                </a:solidFill>
                <a:latin typeface="Poppins" pitchFamily="2" charset="77"/>
                <a:ea typeface="Arial" panose="020B0604020202020204" pitchFamily="34" charset="0"/>
                <a:cs typeface="Poppins" pitchFamily="2" charset="77"/>
              </a:rPr>
              <a:t> shows that </a:t>
            </a:r>
            <a:r>
              <a:rPr lang="en-US" sz="2000" dirty="0">
                <a:solidFill>
                  <a:srgbClr val="ECD169"/>
                </a:solidFill>
                <a:latin typeface="Poppins" pitchFamily="2" charset="77"/>
                <a:ea typeface="Arial" panose="020B0604020202020204" pitchFamily="34" charset="0"/>
                <a:cs typeface="Poppins" pitchFamily="2" charset="77"/>
              </a:rPr>
              <a:t>average hourly wages are even lower</a:t>
            </a:r>
            <a:r>
              <a:rPr lang="en-US" sz="2000" dirty="0">
                <a:solidFill>
                  <a:schemeClr val="bg1"/>
                </a:solidFill>
                <a:latin typeface="Poppins" pitchFamily="2" charset="77"/>
                <a:ea typeface="Arial" panose="020B0604020202020204" pitchFamily="34" charset="0"/>
                <a:cs typeface="Poppins" pitchFamily="2" charset="77"/>
              </a:rPr>
              <a:t> than this.</a:t>
            </a:r>
            <a:endParaRPr lang="en-US" sz="3200" dirty="0">
              <a:solidFill>
                <a:schemeClr val="bg1"/>
              </a:solidFill>
              <a:latin typeface="Poppins" pitchFamily="2" charset="77"/>
              <a:cs typeface="Poppins" pitchFamily="2" charset="77"/>
            </a:endParaRPr>
          </a:p>
        </p:txBody>
      </p:sp>
      <p:grpSp>
        <p:nvGrpSpPr>
          <p:cNvPr id="22" name="Group 21">
            <a:extLst>
              <a:ext uri="{FF2B5EF4-FFF2-40B4-BE49-F238E27FC236}">
                <a16:creationId xmlns:a16="http://schemas.microsoft.com/office/drawing/2014/main" id="{C892062D-AB27-0243-B7E1-633234A0D812}"/>
              </a:ext>
            </a:extLst>
          </p:cNvPr>
          <p:cNvGrpSpPr/>
          <p:nvPr/>
        </p:nvGrpSpPr>
        <p:grpSpPr>
          <a:xfrm>
            <a:off x="532684" y="2835700"/>
            <a:ext cx="422400" cy="593300"/>
            <a:chOff x="7336919" y="3106177"/>
            <a:chExt cx="504870" cy="739495"/>
          </a:xfrm>
        </p:grpSpPr>
        <p:grpSp>
          <p:nvGrpSpPr>
            <p:cNvPr id="23" name="Group 22">
              <a:extLst>
                <a:ext uri="{FF2B5EF4-FFF2-40B4-BE49-F238E27FC236}">
                  <a16:creationId xmlns:a16="http://schemas.microsoft.com/office/drawing/2014/main" id="{8AA83FFB-66B2-044D-856D-4197B57342A3}"/>
                </a:ext>
              </a:extLst>
            </p:cNvPr>
            <p:cNvGrpSpPr/>
            <p:nvPr/>
          </p:nvGrpSpPr>
          <p:grpSpPr>
            <a:xfrm rot="13500000">
              <a:off x="7336919" y="3340802"/>
              <a:ext cx="504870" cy="504870"/>
              <a:chOff x="6852213" y="2170618"/>
              <a:chExt cx="1474283" cy="1474283"/>
            </a:xfrm>
          </p:grpSpPr>
          <p:sp>
            <p:nvSpPr>
              <p:cNvPr id="27" name="Rectangle: Rounded Corners 3">
                <a:extLst>
                  <a:ext uri="{FF2B5EF4-FFF2-40B4-BE49-F238E27FC236}">
                    <a16:creationId xmlns:a16="http://schemas.microsoft.com/office/drawing/2014/main" id="{A8261985-7E64-8949-A85C-4E89B07F220D}"/>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4">
                <a:extLst>
                  <a:ext uri="{FF2B5EF4-FFF2-40B4-BE49-F238E27FC236}">
                    <a16:creationId xmlns:a16="http://schemas.microsoft.com/office/drawing/2014/main" id="{AC126FF2-7926-9749-A8A2-A0D625B1CDD3}"/>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E76AB43-42CD-1543-A7D7-65CC63366E45}"/>
                </a:ext>
              </a:extLst>
            </p:cNvPr>
            <p:cNvGrpSpPr/>
            <p:nvPr/>
          </p:nvGrpSpPr>
          <p:grpSpPr>
            <a:xfrm rot="13500000">
              <a:off x="7336919" y="3106177"/>
              <a:ext cx="504870" cy="504870"/>
              <a:chOff x="6852213" y="2170618"/>
              <a:chExt cx="1474283" cy="1474283"/>
            </a:xfrm>
          </p:grpSpPr>
          <p:sp>
            <p:nvSpPr>
              <p:cNvPr id="25" name="Rectangle: Rounded Corners 18">
                <a:extLst>
                  <a:ext uri="{FF2B5EF4-FFF2-40B4-BE49-F238E27FC236}">
                    <a16:creationId xmlns:a16="http://schemas.microsoft.com/office/drawing/2014/main" id="{D10FA0C5-2534-F44D-A18F-6E7F7FA636D6}"/>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9">
                <a:extLst>
                  <a:ext uri="{FF2B5EF4-FFF2-40B4-BE49-F238E27FC236}">
                    <a16:creationId xmlns:a16="http://schemas.microsoft.com/office/drawing/2014/main" id="{F34C667A-5BDA-DD49-8F33-193D3D0C3E75}"/>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a:extLst>
              <a:ext uri="{FF2B5EF4-FFF2-40B4-BE49-F238E27FC236}">
                <a16:creationId xmlns:a16="http://schemas.microsoft.com/office/drawing/2014/main" id="{AE7522E4-2702-DD47-BF29-204AE54154AB}"/>
              </a:ext>
            </a:extLst>
          </p:cNvPr>
          <p:cNvSpPr txBox="1"/>
          <p:nvPr/>
        </p:nvSpPr>
        <p:spPr>
          <a:xfrm>
            <a:off x="1333320" y="4013239"/>
            <a:ext cx="6735623" cy="1015663"/>
          </a:xfrm>
          <a:prstGeom prst="rect">
            <a:avLst/>
          </a:prstGeom>
          <a:noFill/>
        </p:spPr>
        <p:txBody>
          <a:bodyPr wrap="square">
            <a:spAutoFit/>
          </a:bodyPr>
          <a:lstStyle/>
          <a:p>
            <a:r>
              <a:rPr lang="en-US" sz="2000" dirty="0">
                <a:solidFill>
                  <a:schemeClr val="bg1"/>
                </a:solidFill>
                <a:latin typeface="Poppins" pitchFamily="2" charset="77"/>
                <a:ea typeface="Arial" panose="020B0604020202020204" pitchFamily="34" charset="0"/>
                <a:cs typeface="Poppins" pitchFamily="2" charset="77"/>
              </a:rPr>
              <a:t>According to ZipRecruiter, the average pay of an online therapist is </a:t>
            </a:r>
            <a:r>
              <a:rPr lang="en-US" sz="2000" dirty="0">
                <a:solidFill>
                  <a:srgbClr val="ECD169"/>
                </a:solidFill>
                <a:latin typeface="Poppins" pitchFamily="2" charset="77"/>
                <a:ea typeface="Arial" panose="020B0604020202020204" pitchFamily="34" charset="0"/>
                <a:cs typeface="Poppins" pitchFamily="2" charset="77"/>
              </a:rPr>
              <a:t>64,428</a:t>
            </a:r>
            <a:r>
              <a:rPr lang="en-US" sz="2000" dirty="0">
                <a:solidFill>
                  <a:schemeClr val="bg1"/>
                </a:solidFill>
                <a:latin typeface="Poppins" pitchFamily="2" charset="77"/>
                <a:ea typeface="Arial" panose="020B0604020202020204" pitchFamily="34" charset="0"/>
                <a:cs typeface="Poppins" pitchFamily="2" charset="77"/>
              </a:rPr>
              <a:t>. </a:t>
            </a:r>
          </a:p>
          <a:p>
            <a:r>
              <a:rPr lang="en-US" sz="2000" dirty="0">
                <a:solidFill>
                  <a:schemeClr val="bg1"/>
                </a:solidFill>
                <a:latin typeface="Poppins" pitchFamily="2" charset="77"/>
                <a:ea typeface="Arial" panose="020B0604020202020204" pitchFamily="34" charset="0"/>
                <a:cs typeface="Poppins" pitchFamily="2" charset="77"/>
              </a:rPr>
              <a:t>That equates to </a:t>
            </a:r>
            <a:r>
              <a:rPr lang="en-US" sz="2000" dirty="0">
                <a:solidFill>
                  <a:srgbClr val="ECD169"/>
                </a:solidFill>
                <a:latin typeface="Poppins" pitchFamily="2" charset="77"/>
                <a:ea typeface="Arial" panose="020B0604020202020204" pitchFamily="34" charset="0"/>
                <a:cs typeface="Poppins" pitchFamily="2" charset="77"/>
              </a:rPr>
              <a:t>$31 an hour</a:t>
            </a:r>
            <a:r>
              <a:rPr lang="en-US" sz="2000" dirty="0">
                <a:solidFill>
                  <a:schemeClr val="bg1"/>
                </a:solidFill>
                <a:latin typeface="Poppins" pitchFamily="2" charset="77"/>
                <a:ea typeface="Arial" panose="020B0604020202020204" pitchFamily="34" charset="0"/>
                <a:cs typeface="Poppins" pitchFamily="2" charset="77"/>
              </a:rPr>
              <a:t>.</a:t>
            </a:r>
            <a:endParaRPr lang="en-US" sz="2000" dirty="0">
              <a:solidFill>
                <a:schemeClr val="bg1"/>
              </a:solidFill>
              <a:latin typeface="Poppins" pitchFamily="2" charset="77"/>
              <a:cs typeface="Poppins" pitchFamily="2" charset="77"/>
            </a:endParaRPr>
          </a:p>
        </p:txBody>
      </p:sp>
      <p:grpSp>
        <p:nvGrpSpPr>
          <p:cNvPr id="44" name="Group 43">
            <a:extLst>
              <a:ext uri="{FF2B5EF4-FFF2-40B4-BE49-F238E27FC236}">
                <a16:creationId xmlns:a16="http://schemas.microsoft.com/office/drawing/2014/main" id="{DDCD7042-33B7-F348-BB9F-42B9A2AD68DE}"/>
              </a:ext>
            </a:extLst>
          </p:cNvPr>
          <p:cNvGrpSpPr/>
          <p:nvPr/>
        </p:nvGrpSpPr>
        <p:grpSpPr>
          <a:xfrm>
            <a:off x="525955" y="5364305"/>
            <a:ext cx="422400" cy="593300"/>
            <a:chOff x="7336919" y="3106177"/>
            <a:chExt cx="504870" cy="739495"/>
          </a:xfrm>
        </p:grpSpPr>
        <p:grpSp>
          <p:nvGrpSpPr>
            <p:cNvPr id="45" name="Group 44">
              <a:extLst>
                <a:ext uri="{FF2B5EF4-FFF2-40B4-BE49-F238E27FC236}">
                  <a16:creationId xmlns:a16="http://schemas.microsoft.com/office/drawing/2014/main" id="{CF629B44-9D4D-334D-B387-D732B8D0B9B8}"/>
                </a:ext>
              </a:extLst>
            </p:cNvPr>
            <p:cNvGrpSpPr/>
            <p:nvPr/>
          </p:nvGrpSpPr>
          <p:grpSpPr>
            <a:xfrm rot="13500000">
              <a:off x="7336919" y="3340802"/>
              <a:ext cx="504870" cy="504870"/>
              <a:chOff x="6852213" y="2170618"/>
              <a:chExt cx="1474283" cy="1474283"/>
            </a:xfrm>
          </p:grpSpPr>
          <p:sp>
            <p:nvSpPr>
              <p:cNvPr id="49" name="Rectangle: Rounded Corners 3">
                <a:extLst>
                  <a:ext uri="{FF2B5EF4-FFF2-40B4-BE49-F238E27FC236}">
                    <a16:creationId xmlns:a16="http://schemas.microsoft.com/office/drawing/2014/main" id="{BA8E8EFB-3EF1-6B4D-8FE9-1A739E69C7D4}"/>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14">
                <a:extLst>
                  <a:ext uri="{FF2B5EF4-FFF2-40B4-BE49-F238E27FC236}">
                    <a16:creationId xmlns:a16="http://schemas.microsoft.com/office/drawing/2014/main" id="{2EF32AAA-3C62-D844-BF07-0AEC94B9381F}"/>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4FAB595-D6DF-A14E-8410-3DD5454051BB}"/>
                </a:ext>
              </a:extLst>
            </p:cNvPr>
            <p:cNvGrpSpPr/>
            <p:nvPr/>
          </p:nvGrpSpPr>
          <p:grpSpPr>
            <a:xfrm rot="13500000">
              <a:off x="7336919" y="3106177"/>
              <a:ext cx="504870" cy="504870"/>
              <a:chOff x="6852213" y="2170618"/>
              <a:chExt cx="1474283" cy="1474283"/>
            </a:xfrm>
          </p:grpSpPr>
          <p:sp>
            <p:nvSpPr>
              <p:cNvPr id="47" name="Rectangle: Rounded Corners 18">
                <a:extLst>
                  <a:ext uri="{FF2B5EF4-FFF2-40B4-BE49-F238E27FC236}">
                    <a16:creationId xmlns:a16="http://schemas.microsoft.com/office/drawing/2014/main" id="{D4359A53-4B5E-A249-98CC-995B9FD78159}"/>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19">
                <a:extLst>
                  <a:ext uri="{FF2B5EF4-FFF2-40B4-BE49-F238E27FC236}">
                    <a16:creationId xmlns:a16="http://schemas.microsoft.com/office/drawing/2014/main" id="{78073CA7-D65C-7D49-95FD-B2E2C28C64CC}"/>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TextBox 57">
            <a:extLst>
              <a:ext uri="{FF2B5EF4-FFF2-40B4-BE49-F238E27FC236}">
                <a16:creationId xmlns:a16="http://schemas.microsoft.com/office/drawing/2014/main" id="{65F97DE3-9E27-2346-A1CA-D6BBAEAB8EB0}"/>
              </a:ext>
            </a:extLst>
          </p:cNvPr>
          <p:cNvSpPr txBox="1"/>
          <p:nvPr/>
        </p:nvSpPr>
        <p:spPr>
          <a:xfrm>
            <a:off x="1333319" y="5416471"/>
            <a:ext cx="6735623" cy="1015663"/>
          </a:xfrm>
          <a:prstGeom prst="rect">
            <a:avLst/>
          </a:prstGeom>
          <a:noFill/>
        </p:spPr>
        <p:txBody>
          <a:bodyPr wrap="square">
            <a:spAutoFit/>
          </a:bodyPr>
          <a:lstStyle/>
          <a:p>
            <a:r>
              <a:rPr lang="en-US" sz="2000" dirty="0">
                <a:solidFill>
                  <a:schemeClr val="bg1"/>
                </a:solidFill>
                <a:latin typeface="Poppins" pitchFamily="2" charset="77"/>
                <a:ea typeface="Arial" panose="020B0604020202020204" pitchFamily="34" charset="0"/>
                <a:cs typeface="Poppins" pitchFamily="2" charset="77"/>
              </a:rPr>
              <a:t>Compare that to the average hourly fee of a therapist running their own practice: </a:t>
            </a:r>
            <a:r>
              <a:rPr lang="en-US" sz="2000" dirty="0">
                <a:solidFill>
                  <a:srgbClr val="ECD169"/>
                </a:solidFill>
                <a:latin typeface="Poppins" pitchFamily="2" charset="77"/>
                <a:ea typeface="Arial" panose="020B0604020202020204" pitchFamily="34" charset="0"/>
                <a:cs typeface="Poppins" pitchFamily="2" charset="77"/>
              </a:rPr>
              <a:t>around $110-$97.</a:t>
            </a:r>
            <a:endParaRPr lang="en-US" sz="2000" dirty="0">
              <a:solidFill>
                <a:srgbClr val="ECD169"/>
              </a:solidFill>
              <a:latin typeface="Poppins" pitchFamily="2" charset="77"/>
              <a:cs typeface="Poppins" pitchFamily="2" charset="77"/>
            </a:endParaRPr>
          </a:p>
        </p:txBody>
      </p:sp>
      <p:grpSp>
        <p:nvGrpSpPr>
          <p:cNvPr id="73" name="Group 72">
            <a:extLst>
              <a:ext uri="{FF2B5EF4-FFF2-40B4-BE49-F238E27FC236}">
                <a16:creationId xmlns:a16="http://schemas.microsoft.com/office/drawing/2014/main" id="{722D978E-4764-2342-B093-56DAAA9DDC5D}"/>
              </a:ext>
            </a:extLst>
          </p:cNvPr>
          <p:cNvGrpSpPr/>
          <p:nvPr/>
        </p:nvGrpSpPr>
        <p:grpSpPr>
          <a:xfrm>
            <a:off x="550309" y="4065869"/>
            <a:ext cx="422400" cy="593300"/>
            <a:chOff x="7336919" y="3106177"/>
            <a:chExt cx="504870" cy="739495"/>
          </a:xfrm>
        </p:grpSpPr>
        <p:grpSp>
          <p:nvGrpSpPr>
            <p:cNvPr id="74" name="Group 73">
              <a:extLst>
                <a:ext uri="{FF2B5EF4-FFF2-40B4-BE49-F238E27FC236}">
                  <a16:creationId xmlns:a16="http://schemas.microsoft.com/office/drawing/2014/main" id="{094C60BE-B7A6-4649-8FFC-B145C4D3F106}"/>
                </a:ext>
              </a:extLst>
            </p:cNvPr>
            <p:cNvGrpSpPr/>
            <p:nvPr/>
          </p:nvGrpSpPr>
          <p:grpSpPr>
            <a:xfrm rot="13500000">
              <a:off x="7336919" y="3340802"/>
              <a:ext cx="504870" cy="504870"/>
              <a:chOff x="6852213" y="2170618"/>
              <a:chExt cx="1474283" cy="1474283"/>
            </a:xfrm>
          </p:grpSpPr>
          <p:sp>
            <p:nvSpPr>
              <p:cNvPr id="78" name="Rectangle: Rounded Corners 3">
                <a:extLst>
                  <a:ext uri="{FF2B5EF4-FFF2-40B4-BE49-F238E27FC236}">
                    <a16:creationId xmlns:a16="http://schemas.microsoft.com/office/drawing/2014/main" id="{CEEAAD60-776B-9644-BE9F-C80FE21E1CDC}"/>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4">
                <a:extLst>
                  <a:ext uri="{FF2B5EF4-FFF2-40B4-BE49-F238E27FC236}">
                    <a16:creationId xmlns:a16="http://schemas.microsoft.com/office/drawing/2014/main" id="{0F82990E-370E-9946-AA5E-C677E3973583}"/>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BB815DE0-9B87-1A43-BAAA-A829B6D30D2D}"/>
                </a:ext>
              </a:extLst>
            </p:cNvPr>
            <p:cNvGrpSpPr/>
            <p:nvPr/>
          </p:nvGrpSpPr>
          <p:grpSpPr>
            <a:xfrm rot="13500000">
              <a:off x="7336919" y="3106177"/>
              <a:ext cx="504870" cy="504870"/>
              <a:chOff x="6852213" y="2170618"/>
              <a:chExt cx="1474283" cy="1474283"/>
            </a:xfrm>
          </p:grpSpPr>
          <p:sp>
            <p:nvSpPr>
              <p:cNvPr id="76" name="Rectangle: Rounded Corners 18">
                <a:extLst>
                  <a:ext uri="{FF2B5EF4-FFF2-40B4-BE49-F238E27FC236}">
                    <a16:creationId xmlns:a16="http://schemas.microsoft.com/office/drawing/2014/main" id="{72818F75-8B1B-B844-BC6D-6E4A0FD1D070}"/>
                  </a:ext>
                </a:extLst>
              </p:cNvPr>
              <p:cNvSpPr/>
              <p:nvPr/>
            </p:nvSpPr>
            <p:spPr>
              <a:xfrm>
                <a:off x="6852213" y="2170618"/>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19">
                <a:extLst>
                  <a:ext uri="{FF2B5EF4-FFF2-40B4-BE49-F238E27FC236}">
                    <a16:creationId xmlns:a16="http://schemas.microsoft.com/office/drawing/2014/main" id="{A7C8C9EF-35E5-F547-BDB9-21AE2FCE2A5A}"/>
                  </a:ext>
                </a:extLst>
              </p:cNvPr>
              <p:cNvSpPr/>
              <p:nvPr/>
            </p:nvSpPr>
            <p:spPr>
              <a:xfrm rot="16200000">
                <a:off x="7514119" y="1508712"/>
                <a:ext cx="150471" cy="1474283"/>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51734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 name="Picture 3" descr="Person in therapy">
            <a:extLst>
              <a:ext uri="{FF2B5EF4-FFF2-40B4-BE49-F238E27FC236}">
                <a16:creationId xmlns:a16="http://schemas.microsoft.com/office/drawing/2014/main" id="{36236FE7-1AFC-456A-91E6-5D98BDE82002}"/>
              </a:ext>
            </a:extLst>
          </p:cNvPr>
          <p:cNvPicPr>
            <a:picLocks noChangeAspect="1"/>
          </p:cNvPicPr>
          <p:nvPr/>
        </p:nvPicPr>
        <p:blipFill>
          <a:blip r:embed="rId4" cstate="screen">
            <a:alphaModFix amt="15000"/>
            <a:extLst>
              <a:ext uri="{28A0092B-C50C-407E-A947-70E740481C1C}">
                <a14:useLocalDpi xmlns:a14="http://schemas.microsoft.com/office/drawing/2010/main"/>
              </a:ext>
            </a:extLst>
          </a:blip>
          <a:srcRect l="1308" r="1308"/>
          <a:stretch/>
        </p:blipFill>
        <p:spPr>
          <a:xfrm>
            <a:off x="1921396" y="0"/>
            <a:ext cx="10270603" cy="6858000"/>
          </a:xfrm>
          <a:prstGeom prst="rect">
            <a:avLst/>
          </a:prstGeom>
        </p:spPr>
      </p:pic>
      <p:sp>
        <p:nvSpPr>
          <p:cNvPr id="5" name="Rectangle 4">
            <a:extLst>
              <a:ext uri="{FF2B5EF4-FFF2-40B4-BE49-F238E27FC236}">
                <a16:creationId xmlns:a16="http://schemas.microsoft.com/office/drawing/2014/main" id="{5B404584-6268-4C79-9D05-2520D6C8AEEE}"/>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4" name="Title 1">
            <a:extLst>
              <a:ext uri="{FF2B5EF4-FFF2-40B4-BE49-F238E27FC236}">
                <a16:creationId xmlns:a16="http://schemas.microsoft.com/office/drawing/2014/main" id="{F039D8C1-971D-2546-B198-82277D1E5C6F}"/>
              </a:ext>
            </a:extLst>
          </p:cNvPr>
          <p:cNvSpPr txBox="1">
            <a:spLocks/>
          </p:cNvSpPr>
          <p:nvPr/>
        </p:nvSpPr>
        <p:spPr>
          <a:xfrm>
            <a:off x="226062" y="1518913"/>
            <a:ext cx="1653697" cy="232984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6000" dirty="0">
              <a:solidFill>
                <a:schemeClr val="bg1"/>
              </a:solidFill>
              <a:latin typeface="Poppins Light" panose="00000400000000000000" pitchFamily="2" charset="0"/>
              <a:cs typeface="Poppins Light" panose="00000400000000000000" pitchFamily="2" charset="0"/>
            </a:endParaRPr>
          </a:p>
        </p:txBody>
      </p:sp>
      <p:sp>
        <p:nvSpPr>
          <p:cNvPr id="16" name="TextBox 15">
            <a:extLst>
              <a:ext uri="{FF2B5EF4-FFF2-40B4-BE49-F238E27FC236}">
                <a16:creationId xmlns:a16="http://schemas.microsoft.com/office/drawing/2014/main" id="{303EFB35-4CBF-B24D-980A-F7B8592248D3}"/>
              </a:ext>
            </a:extLst>
          </p:cNvPr>
          <p:cNvSpPr txBox="1"/>
          <p:nvPr/>
        </p:nvSpPr>
        <p:spPr>
          <a:xfrm>
            <a:off x="289070" y="511105"/>
            <a:ext cx="9077104" cy="1099212"/>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dirty="0">
                <a:solidFill>
                  <a:srgbClr val="ECD169"/>
                </a:solidFill>
                <a:latin typeface="Poppins" pitchFamily="2" charset="77"/>
                <a:ea typeface="Arial" panose="020B0604020202020204" pitchFamily="34" charset="0"/>
                <a:cs typeface="Poppins" pitchFamily="2" charset="77"/>
              </a:rPr>
              <a:t>Therapist Reviews </a:t>
            </a:r>
          </a:p>
          <a:p>
            <a:r>
              <a:rPr lang="en-US" dirty="0">
                <a:latin typeface="Poppins" pitchFamily="2" charset="77"/>
                <a:ea typeface="Arial" panose="020B0604020202020204" pitchFamily="34" charset="0"/>
                <a:cs typeface="Poppins" pitchFamily="2" charset="77"/>
              </a:rPr>
              <a:t>as Low as the Salaries</a:t>
            </a:r>
            <a:endParaRPr lang="en-GB" altLang="en-US" dirty="0">
              <a:latin typeface="Poppins" pitchFamily="2" charset="77"/>
              <a:cs typeface="Poppins" pitchFamily="2" charset="77"/>
            </a:endParaRPr>
          </a:p>
        </p:txBody>
      </p:sp>
      <p:sp>
        <p:nvSpPr>
          <p:cNvPr id="18" name="TextBox 17">
            <a:extLst>
              <a:ext uri="{FF2B5EF4-FFF2-40B4-BE49-F238E27FC236}">
                <a16:creationId xmlns:a16="http://schemas.microsoft.com/office/drawing/2014/main" id="{85840603-0ADE-CD4A-A06F-AA5D0C5B1161}"/>
              </a:ext>
            </a:extLst>
          </p:cNvPr>
          <p:cNvSpPr txBox="1"/>
          <p:nvPr/>
        </p:nvSpPr>
        <p:spPr>
          <a:xfrm>
            <a:off x="623157" y="3334277"/>
            <a:ext cx="7538449" cy="2673296"/>
          </a:xfrm>
          <a:prstGeom prst="rect">
            <a:avLst/>
          </a:prstGeom>
          <a:noFill/>
        </p:spPr>
        <p:txBody>
          <a:bodyPr wrap="square">
            <a:spAutoFit/>
          </a:bodyPr>
          <a:lstStyle/>
          <a:p>
            <a:pPr>
              <a:lnSpc>
                <a:spcPct val="130000"/>
              </a:lnSpc>
            </a:pPr>
            <a:r>
              <a:rPr lang="en-US" sz="1400" dirty="0">
                <a:solidFill>
                  <a:schemeClr val="bg1"/>
                </a:solidFill>
                <a:latin typeface="Poppins" pitchFamily="2" charset="77"/>
                <a:ea typeface="Arial" panose="020B0604020202020204" pitchFamily="34" charset="0"/>
                <a:cs typeface="Poppins" pitchFamily="2" charset="77"/>
              </a:rPr>
              <a:t>While neither company has a perfect record, I found outright vitriol towards </a:t>
            </a:r>
            <a:r>
              <a:rPr lang="en-US" sz="1400" dirty="0" err="1">
                <a:solidFill>
                  <a:schemeClr val="bg1"/>
                </a:solidFill>
                <a:latin typeface="Poppins" pitchFamily="2" charset="77"/>
                <a:ea typeface="Arial" panose="020B0604020202020204" pitchFamily="34" charset="0"/>
                <a:cs typeface="Poppins" pitchFamily="2" charset="77"/>
              </a:rPr>
              <a:t>Talkspace</a:t>
            </a:r>
            <a:r>
              <a:rPr lang="en-US" sz="1400" dirty="0">
                <a:solidFill>
                  <a:schemeClr val="bg1"/>
                </a:solidFill>
                <a:latin typeface="Poppins" pitchFamily="2" charset="77"/>
                <a:ea typeface="Arial" panose="020B0604020202020204" pitchFamily="34" charset="0"/>
                <a:cs typeface="Poppins" pitchFamily="2" charset="77"/>
              </a:rPr>
              <a:t> in therapist and user reviews. </a:t>
            </a:r>
          </a:p>
          <a:p>
            <a:pPr>
              <a:lnSpc>
                <a:spcPct val="130000"/>
              </a:lnSpc>
            </a:pPr>
            <a:endParaRPr lang="en-US" sz="9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sz="1400" dirty="0">
                <a:solidFill>
                  <a:schemeClr val="bg1"/>
                </a:solidFill>
                <a:latin typeface="Poppins" pitchFamily="2" charset="77"/>
                <a:ea typeface="Arial" panose="020B0604020202020204" pitchFamily="34" charset="0"/>
                <a:cs typeface="Poppins" pitchFamily="2" charset="77"/>
              </a:rPr>
              <a:t>There are reports of </a:t>
            </a:r>
            <a:r>
              <a:rPr lang="en-US" sz="1400" dirty="0" err="1">
                <a:solidFill>
                  <a:schemeClr val="bg1"/>
                </a:solidFill>
                <a:latin typeface="Poppins" pitchFamily="2" charset="77"/>
                <a:ea typeface="Arial" panose="020B0604020202020204" pitchFamily="34" charset="0"/>
                <a:cs typeface="Poppins" pitchFamily="2" charset="77"/>
              </a:rPr>
              <a:t>Talkspace</a:t>
            </a:r>
            <a:r>
              <a:rPr lang="en-US" sz="1400" dirty="0">
                <a:solidFill>
                  <a:schemeClr val="bg1"/>
                </a:solidFill>
                <a:latin typeface="Poppins" pitchFamily="2" charset="77"/>
                <a:ea typeface="Arial" panose="020B0604020202020204" pitchFamily="34" charset="0"/>
                <a:cs typeface="Poppins" pitchFamily="2" charset="77"/>
              </a:rPr>
              <a:t> therapists having caseloads of 80 to 100 people. Therapists say </a:t>
            </a:r>
            <a:r>
              <a:rPr lang="en-US" sz="1400" b="1" dirty="0" err="1">
                <a:solidFill>
                  <a:srgbClr val="ECD169"/>
                </a:solidFill>
                <a:latin typeface="Poppins" pitchFamily="2" charset="77"/>
                <a:ea typeface="Arial" panose="020B0604020202020204" pitchFamily="34" charset="0"/>
                <a:cs typeface="Poppins" pitchFamily="2" charset="77"/>
              </a:rPr>
              <a:t>Talkspace’s</a:t>
            </a:r>
            <a:r>
              <a:rPr lang="en-US" sz="1400" b="1" dirty="0">
                <a:solidFill>
                  <a:srgbClr val="ECD169"/>
                </a:solidFill>
                <a:latin typeface="Poppins" pitchFamily="2" charset="77"/>
                <a:ea typeface="Arial" panose="020B0604020202020204" pitchFamily="34" charset="0"/>
                <a:cs typeface="Poppins" pitchFamily="2" charset="77"/>
              </a:rPr>
              <a:t> policies force them to go against their training and professional ethics</a:t>
            </a:r>
            <a:r>
              <a:rPr lang="en-US" sz="1400" dirty="0">
                <a:solidFill>
                  <a:schemeClr val="bg1"/>
                </a:solidFill>
                <a:latin typeface="Poppins" pitchFamily="2" charset="77"/>
                <a:ea typeface="Arial" panose="020B0604020202020204" pitchFamily="34" charset="0"/>
                <a:cs typeface="Poppins" pitchFamily="2" charset="77"/>
              </a:rPr>
              <a:t>. In one case of seeming revolt, frustrated </a:t>
            </a:r>
            <a:r>
              <a:rPr lang="en-US" sz="1400" dirty="0" err="1">
                <a:solidFill>
                  <a:schemeClr val="bg1"/>
                </a:solidFill>
                <a:latin typeface="Poppins" pitchFamily="2" charset="77"/>
                <a:ea typeface="Arial" panose="020B0604020202020204" pitchFamily="34" charset="0"/>
                <a:cs typeface="Poppins" pitchFamily="2" charset="77"/>
              </a:rPr>
              <a:t>Talkspace</a:t>
            </a:r>
            <a:r>
              <a:rPr lang="en-US" sz="1400" dirty="0">
                <a:solidFill>
                  <a:schemeClr val="bg1"/>
                </a:solidFill>
                <a:latin typeface="Poppins" pitchFamily="2" charset="77"/>
                <a:ea typeface="Arial" panose="020B0604020202020204" pitchFamily="34" charset="0"/>
                <a:cs typeface="Poppins" pitchFamily="2" charset="77"/>
              </a:rPr>
              <a:t> therapists sent an open letter to </a:t>
            </a:r>
            <a:r>
              <a:rPr lang="en-US" sz="1400" dirty="0" err="1">
                <a:solidFill>
                  <a:schemeClr val="bg1"/>
                </a:solidFill>
                <a:latin typeface="Poppins" pitchFamily="2" charset="77"/>
                <a:ea typeface="Arial" panose="020B0604020202020204" pitchFamily="34" charset="0"/>
                <a:cs typeface="Poppins" pitchFamily="2" charset="77"/>
              </a:rPr>
              <a:t>Talkspace</a:t>
            </a:r>
            <a:r>
              <a:rPr lang="en-US" sz="1400" dirty="0">
                <a:solidFill>
                  <a:schemeClr val="bg1"/>
                </a:solidFill>
                <a:latin typeface="Poppins" pitchFamily="2" charset="77"/>
                <a:ea typeface="Arial" panose="020B0604020202020204" pitchFamily="34" charset="0"/>
                <a:cs typeface="Poppins" pitchFamily="2" charset="77"/>
              </a:rPr>
              <a:t> in an effort to be heard. </a:t>
            </a:r>
          </a:p>
          <a:p>
            <a:pPr>
              <a:lnSpc>
                <a:spcPct val="130000"/>
              </a:lnSpc>
            </a:pPr>
            <a:endParaRPr lang="en-US" sz="900" dirty="0">
              <a:solidFill>
                <a:schemeClr val="bg1"/>
              </a:solidFill>
              <a:latin typeface="Poppins" pitchFamily="2" charset="77"/>
              <a:ea typeface="Arial" panose="020B0604020202020204" pitchFamily="34" charset="0"/>
              <a:cs typeface="Poppins" pitchFamily="2" charset="77"/>
            </a:endParaRPr>
          </a:p>
          <a:p>
            <a:pPr>
              <a:lnSpc>
                <a:spcPct val="130000"/>
              </a:lnSpc>
            </a:pPr>
            <a:r>
              <a:rPr lang="en-US" sz="1400" dirty="0">
                <a:solidFill>
                  <a:schemeClr val="bg1"/>
                </a:solidFill>
                <a:latin typeface="Poppins" pitchFamily="2" charset="77"/>
                <a:ea typeface="Arial" panose="020B0604020202020204" pitchFamily="34" charset="0"/>
                <a:cs typeface="Poppins" pitchFamily="2" charset="77"/>
              </a:rPr>
              <a:t>User reviews support the impression that </a:t>
            </a:r>
            <a:r>
              <a:rPr lang="en-US" sz="1400" dirty="0" err="1">
                <a:solidFill>
                  <a:schemeClr val="bg1"/>
                </a:solidFill>
                <a:latin typeface="Poppins" pitchFamily="2" charset="77"/>
                <a:ea typeface="Arial" panose="020B0604020202020204" pitchFamily="34" charset="0"/>
                <a:cs typeface="Poppins" pitchFamily="2" charset="77"/>
              </a:rPr>
              <a:t>Talkspace</a:t>
            </a:r>
            <a:r>
              <a:rPr lang="en-US" sz="1400" dirty="0">
                <a:solidFill>
                  <a:schemeClr val="bg1"/>
                </a:solidFill>
                <a:latin typeface="Poppins" pitchFamily="2" charset="77"/>
                <a:ea typeface="Arial" panose="020B0604020202020204" pitchFamily="34" charset="0"/>
                <a:cs typeface="Poppins" pitchFamily="2" charset="77"/>
              </a:rPr>
              <a:t> </a:t>
            </a:r>
            <a:r>
              <a:rPr lang="en-US" sz="1400" b="1" dirty="0">
                <a:solidFill>
                  <a:srgbClr val="ECD169"/>
                </a:solidFill>
                <a:latin typeface="Poppins" pitchFamily="2" charset="77"/>
                <a:ea typeface="Arial" panose="020B0604020202020204" pitchFamily="34" charset="0"/>
                <a:cs typeface="Poppins" pitchFamily="2" charset="77"/>
              </a:rPr>
              <a:t>therapists are overwhelmed and are not consistently providing them with the quality of care they expect</a:t>
            </a:r>
            <a:r>
              <a:rPr lang="en-US" sz="1400" dirty="0">
                <a:solidFill>
                  <a:srgbClr val="ECD169"/>
                </a:solidFill>
                <a:latin typeface="Poppins" pitchFamily="2" charset="77"/>
                <a:ea typeface="Arial" panose="020B0604020202020204" pitchFamily="34" charset="0"/>
                <a:cs typeface="Poppins" pitchFamily="2" charset="77"/>
              </a:rPr>
              <a:t>.</a:t>
            </a:r>
            <a:endParaRPr lang="en-US" sz="1200" dirty="0">
              <a:solidFill>
                <a:srgbClr val="ECD169"/>
              </a:solidFill>
              <a:effectLst/>
              <a:latin typeface="Poppins" pitchFamily="2" charset="77"/>
              <a:ea typeface="Arial" panose="020B0604020202020204" pitchFamily="34" charset="0"/>
              <a:cs typeface="Poppins" pitchFamily="2" charset="77"/>
            </a:endParaRPr>
          </a:p>
        </p:txBody>
      </p:sp>
      <p:sp>
        <p:nvSpPr>
          <p:cNvPr id="19" name="Title 1">
            <a:extLst>
              <a:ext uri="{FF2B5EF4-FFF2-40B4-BE49-F238E27FC236}">
                <a16:creationId xmlns:a16="http://schemas.microsoft.com/office/drawing/2014/main" id="{B6DA0B07-E6BD-0747-9E80-34D978C2781E}"/>
              </a:ext>
            </a:extLst>
          </p:cNvPr>
          <p:cNvSpPr txBox="1">
            <a:spLocks/>
          </p:cNvSpPr>
          <p:nvPr/>
        </p:nvSpPr>
        <p:spPr>
          <a:xfrm>
            <a:off x="594128" y="2103688"/>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21D1BFB3-9E55-7440-93A5-357041AA66BE}"/>
              </a:ext>
            </a:extLst>
          </p:cNvPr>
          <p:cNvSpPr txBox="1"/>
          <p:nvPr/>
        </p:nvSpPr>
        <p:spPr>
          <a:xfrm>
            <a:off x="315366" y="1990045"/>
            <a:ext cx="6632659" cy="584775"/>
          </a:xfrm>
          <a:prstGeom prst="rect">
            <a:avLst/>
          </a:prstGeom>
          <a:noFill/>
        </p:spPr>
        <p:txBody>
          <a:bodyPr wrap="square">
            <a:spAutoFit/>
          </a:bodyPr>
          <a:lstStyle/>
          <a:p>
            <a:r>
              <a:rPr lang="en-US" sz="1600" b="1" dirty="0">
                <a:solidFill>
                  <a:schemeClr val="bg1"/>
                </a:solidFill>
                <a:latin typeface="Poppins" pitchFamily="2" charset="77"/>
                <a:ea typeface="Arial" panose="020B0604020202020204" pitchFamily="34" charset="0"/>
                <a:cs typeface="Poppins" pitchFamily="2" charset="77"/>
              </a:rPr>
              <a:t>Mark Pines</a:t>
            </a:r>
            <a:r>
              <a:rPr lang="en-US" sz="1600" dirty="0">
                <a:solidFill>
                  <a:schemeClr val="bg1"/>
                </a:solidFill>
                <a:latin typeface="Poppins" pitchFamily="2" charset="77"/>
                <a:ea typeface="Arial" panose="020B0604020202020204" pitchFamily="34" charset="0"/>
                <a:cs typeface="Poppins" pitchFamily="2" charset="77"/>
              </a:rPr>
              <a:t>, a licensed therapist who has worked at both </a:t>
            </a:r>
            <a:r>
              <a:rPr lang="en-US" sz="1600" dirty="0" err="1">
                <a:solidFill>
                  <a:schemeClr val="bg1"/>
                </a:solidFill>
                <a:latin typeface="Poppins" pitchFamily="2" charset="77"/>
                <a:ea typeface="Arial" panose="020B0604020202020204" pitchFamily="34" charset="0"/>
                <a:cs typeface="Poppins" pitchFamily="2" charset="77"/>
              </a:rPr>
              <a:t>BetterHelp</a:t>
            </a:r>
            <a:r>
              <a:rPr lang="en-US" sz="1600" dirty="0">
                <a:solidFill>
                  <a:schemeClr val="bg1"/>
                </a:solidFill>
                <a:latin typeface="Poppins" pitchFamily="2" charset="77"/>
                <a:ea typeface="Arial" panose="020B0604020202020204" pitchFamily="34" charset="0"/>
                <a:cs typeface="Poppins" pitchFamily="2" charset="77"/>
              </a:rPr>
              <a:t> and </a:t>
            </a:r>
            <a:r>
              <a:rPr lang="en-US" sz="1600" dirty="0" err="1">
                <a:solidFill>
                  <a:schemeClr val="bg1"/>
                </a:solidFill>
                <a:latin typeface="Poppins" pitchFamily="2" charset="77"/>
                <a:ea typeface="Arial" panose="020B0604020202020204" pitchFamily="34" charset="0"/>
                <a:cs typeface="Poppins" pitchFamily="2" charset="77"/>
              </a:rPr>
              <a:t>Talkspace</a:t>
            </a:r>
            <a:r>
              <a:rPr lang="en-US" sz="1600" dirty="0">
                <a:solidFill>
                  <a:schemeClr val="bg1"/>
                </a:solidFill>
                <a:latin typeface="Poppins" pitchFamily="2" charset="77"/>
                <a:ea typeface="Arial" panose="020B0604020202020204" pitchFamily="34" charset="0"/>
                <a:cs typeface="Poppins" pitchFamily="2" charset="77"/>
              </a:rPr>
              <a:t> wrote in early December:</a:t>
            </a:r>
            <a:endParaRPr lang="en-US" sz="24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67139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29028"/>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266232" y="495552"/>
            <a:ext cx="7803712"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3200" b="1" dirty="0">
                <a:solidFill>
                  <a:srgbClr val="ECD169"/>
                </a:solidFill>
                <a:latin typeface="Poppins" pitchFamily="2" charset="77"/>
                <a:ea typeface="Arial" panose="020B0604020202020204" pitchFamily="34" charset="0"/>
                <a:cs typeface="Poppins" pitchFamily="2" charset="77"/>
              </a:rPr>
              <a:t>Job Satisfaction </a:t>
            </a:r>
            <a:r>
              <a:rPr lang="en-US" sz="3200" b="1" dirty="0">
                <a:solidFill>
                  <a:schemeClr val="bg1"/>
                </a:solidFill>
                <a:latin typeface="Poppins" pitchFamily="2" charset="77"/>
                <a:ea typeface="Arial" panose="020B0604020202020204" pitchFamily="34" charset="0"/>
                <a:cs typeface="Poppins" pitchFamily="2" charset="77"/>
              </a:rPr>
              <a:t>at Both </a:t>
            </a:r>
            <a:r>
              <a:rPr lang="en-US" sz="3200" b="1" dirty="0" err="1">
                <a:solidFill>
                  <a:schemeClr val="bg1"/>
                </a:solidFill>
                <a:latin typeface="Poppins" pitchFamily="2" charset="77"/>
                <a:ea typeface="Arial" panose="020B0604020202020204" pitchFamily="34" charset="0"/>
                <a:cs typeface="Poppins" pitchFamily="2" charset="77"/>
              </a:rPr>
              <a:t>Talkspace</a:t>
            </a:r>
            <a:r>
              <a:rPr lang="en-US" sz="3200" b="1" dirty="0">
                <a:solidFill>
                  <a:schemeClr val="bg1"/>
                </a:solidFill>
                <a:latin typeface="Poppins" pitchFamily="2" charset="77"/>
                <a:ea typeface="Arial" panose="020B0604020202020204" pitchFamily="34" charset="0"/>
                <a:cs typeface="Poppins" pitchFamily="2" charset="77"/>
              </a:rPr>
              <a:t> and </a:t>
            </a:r>
            <a:r>
              <a:rPr lang="en-US" sz="3200" b="1" dirty="0" err="1">
                <a:solidFill>
                  <a:schemeClr val="bg1"/>
                </a:solidFill>
                <a:latin typeface="Poppins" pitchFamily="2" charset="77"/>
                <a:ea typeface="Arial" panose="020B0604020202020204" pitchFamily="34" charset="0"/>
                <a:cs typeface="Poppins" pitchFamily="2" charset="77"/>
              </a:rPr>
              <a:t>BetterHelp</a:t>
            </a:r>
            <a:r>
              <a:rPr lang="en-US" sz="3200" b="1" dirty="0">
                <a:solidFill>
                  <a:schemeClr val="bg1"/>
                </a:solidFill>
                <a:latin typeface="Poppins" pitchFamily="2" charset="77"/>
                <a:ea typeface="Arial" panose="020B0604020202020204" pitchFamily="34" charset="0"/>
                <a:cs typeface="Poppins" pitchFamily="2" charset="77"/>
              </a:rPr>
              <a:t> Is Exceedingly Low</a:t>
            </a:r>
            <a:endParaRPr sz="3200" b="1" dirty="0">
              <a:solidFill>
                <a:schemeClr val="bg1"/>
              </a:solidFill>
              <a:latin typeface="Poppins" pitchFamily="2" charset="77"/>
              <a:ea typeface="Poppins Light"/>
              <a:cs typeface="Poppins" pitchFamily="2" charset="77"/>
              <a:sym typeface="Poppins Light"/>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759741" y="5078921"/>
            <a:ext cx="4023309" cy="743712"/>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dirty="0">
                <a:latin typeface="Poppins" pitchFamily="2" charset="77"/>
                <a:ea typeface="Arial" panose="020B0604020202020204" pitchFamily="34" charset="0"/>
                <a:cs typeface="Poppins" pitchFamily="2" charset="77"/>
              </a:rPr>
              <a:t>You could be a seasoned therapist with 20 years of experience and </a:t>
            </a:r>
            <a:r>
              <a:rPr lang="en-US" sz="1600" b="1" dirty="0">
                <a:latin typeface="Poppins" pitchFamily="2" charset="77"/>
                <a:ea typeface="Arial" panose="020B0604020202020204" pitchFamily="34" charset="0"/>
                <a:cs typeface="Poppins" pitchFamily="2" charset="77"/>
              </a:rPr>
              <a:t>get paid the same as someone who graduated the day prior</a:t>
            </a:r>
            <a:r>
              <a:rPr lang="en-US" sz="1600" dirty="0">
                <a:latin typeface="Poppins" pitchFamily="2" charset="77"/>
                <a:ea typeface="Arial" panose="020B0604020202020204" pitchFamily="34" charset="0"/>
                <a:cs typeface="Poppins" pitchFamily="2" charset="77"/>
              </a:rPr>
              <a:t>.</a:t>
            </a:r>
            <a:endParaRPr lang="en-US" sz="1600" dirty="0">
              <a:latin typeface="Poppins" pitchFamily="2" charset="77"/>
              <a:ea typeface="Calibri" panose="020F0502020204030204" pitchFamily="34" charset="0"/>
              <a:cs typeface="Poppins" pitchFamily="2" charset="77"/>
            </a:endParaRPr>
          </a:p>
        </p:txBody>
      </p:sp>
      <p:sp>
        <p:nvSpPr>
          <p:cNvPr id="20" name="Google Shape;485;p28">
            <a:extLst>
              <a:ext uri="{FF2B5EF4-FFF2-40B4-BE49-F238E27FC236}">
                <a16:creationId xmlns:a16="http://schemas.microsoft.com/office/drawing/2014/main" id="{097355D3-7616-5042-8EA3-C94F131B3163}"/>
              </a:ext>
            </a:extLst>
          </p:cNvPr>
          <p:cNvSpPr txBox="1"/>
          <p:nvPr/>
        </p:nvSpPr>
        <p:spPr>
          <a:xfrm>
            <a:off x="266232" y="1905113"/>
            <a:ext cx="6061997" cy="53903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b="1" dirty="0">
                <a:latin typeface="Poppins" pitchFamily="2" charset="77"/>
                <a:ea typeface="Arial" panose="020B0604020202020204" pitchFamily="34" charset="0"/>
                <a:cs typeface="Poppins" pitchFamily="2" charset="77"/>
              </a:rPr>
              <a:t>Reviews of </a:t>
            </a:r>
            <a:r>
              <a:rPr lang="en-US" b="1" dirty="0" err="1">
                <a:solidFill>
                  <a:srgbClr val="ECD169"/>
                </a:solidFill>
                <a:latin typeface="Poppins" pitchFamily="2" charset="77"/>
                <a:ea typeface="Arial" panose="020B0604020202020204" pitchFamily="34" charset="0"/>
                <a:cs typeface="Poppins" pitchFamily="2" charset="77"/>
              </a:rPr>
              <a:t>BetterHelp</a:t>
            </a:r>
            <a:r>
              <a:rPr lang="en-US" b="1" dirty="0">
                <a:solidFill>
                  <a:srgbClr val="ECD169"/>
                </a:solidFill>
                <a:latin typeface="Poppins" pitchFamily="2" charset="77"/>
                <a:ea typeface="Arial" panose="020B0604020202020204" pitchFamily="34" charset="0"/>
                <a:cs typeface="Poppins" pitchFamily="2" charset="77"/>
              </a:rPr>
              <a:t> </a:t>
            </a:r>
            <a:r>
              <a:rPr lang="en-US" b="1" dirty="0">
                <a:latin typeface="Poppins" pitchFamily="2" charset="77"/>
                <a:ea typeface="Arial" panose="020B0604020202020204" pitchFamily="34" charset="0"/>
                <a:cs typeface="Poppins" pitchFamily="2" charset="77"/>
              </a:rPr>
              <a:t>posted on </a:t>
            </a:r>
            <a:r>
              <a:rPr lang="en-US" b="1" dirty="0" err="1">
                <a:latin typeface="Poppins" pitchFamily="2" charset="77"/>
                <a:ea typeface="Arial" panose="020B0604020202020204" pitchFamily="34" charset="0"/>
                <a:cs typeface="Poppins" pitchFamily="2" charset="77"/>
              </a:rPr>
              <a:t>Indeed.com</a:t>
            </a:r>
            <a:r>
              <a:rPr lang="en-US" b="1" dirty="0">
                <a:latin typeface="Poppins" pitchFamily="2" charset="77"/>
                <a:ea typeface="Arial" panose="020B0604020202020204" pitchFamily="34" charset="0"/>
                <a:cs typeface="Poppins" pitchFamily="2" charset="77"/>
              </a:rPr>
              <a:t>:</a:t>
            </a:r>
            <a:endParaRPr lang="en-US" b="1" dirty="0">
              <a:latin typeface="Poppins" pitchFamily="2" charset="77"/>
              <a:ea typeface="Calibri" panose="020F0502020204030204" pitchFamily="34" charset="0"/>
              <a:cs typeface="Poppins" pitchFamily="2" charset="77"/>
            </a:endParaRPr>
          </a:p>
        </p:txBody>
      </p:sp>
      <p:sp>
        <p:nvSpPr>
          <p:cNvPr id="22" name="Google Shape;485;p28">
            <a:extLst>
              <a:ext uri="{FF2B5EF4-FFF2-40B4-BE49-F238E27FC236}">
                <a16:creationId xmlns:a16="http://schemas.microsoft.com/office/drawing/2014/main" id="{D88CC32F-B61E-8543-ADAA-7C639BB856CC}"/>
              </a:ext>
            </a:extLst>
          </p:cNvPr>
          <p:cNvSpPr txBox="1"/>
          <p:nvPr/>
        </p:nvSpPr>
        <p:spPr>
          <a:xfrm>
            <a:off x="5386852" y="5088112"/>
            <a:ext cx="3728119" cy="326677"/>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dirty="0">
                <a:latin typeface="Poppins" pitchFamily="2" charset="77"/>
                <a:ea typeface="Arial" panose="020B0604020202020204" pitchFamily="34" charset="0"/>
                <a:cs typeface="Poppins" pitchFamily="2" charset="77"/>
              </a:rPr>
              <a:t>They treat you </a:t>
            </a:r>
            <a:r>
              <a:rPr lang="en-US" sz="1600" b="1" dirty="0">
                <a:latin typeface="Poppins" pitchFamily="2" charset="77"/>
                <a:ea typeface="Arial" panose="020B0604020202020204" pitchFamily="34" charset="0"/>
                <a:cs typeface="Poppins" pitchFamily="2" charset="77"/>
              </a:rPr>
              <a:t>only as a number</a:t>
            </a:r>
            <a:r>
              <a:rPr lang="en-US" sz="1600" dirty="0">
                <a:latin typeface="Poppins" pitchFamily="2" charset="77"/>
                <a:ea typeface="Arial" panose="020B0604020202020204" pitchFamily="34" charset="0"/>
                <a:cs typeface="Poppins" pitchFamily="2" charset="77"/>
              </a:rPr>
              <a:t>.</a:t>
            </a:r>
            <a:endParaRPr lang="en-US" sz="1600" dirty="0">
              <a:latin typeface="Poppins" pitchFamily="2" charset="77"/>
              <a:ea typeface="Calibri" panose="020F0502020204030204" pitchFamily="34" charset="0"/>
              <a:cs typeface="Poppins" pitchFamily="2" charset="77"/>
            </a:endParaRPr>
          </a:p>
        </p:txBody>
      </p:sp>
      <p:sp>
        <p:nvSpPr>
          <p:cNvPr id="23" name="Google Shape;485;p28">
            <a:extLst>
              <a:ext uri="{FF2B5EF4-FFF2-40B4-BE49-F238E27FC236}">
                <a16:creationId xmlns:a16="http://schemas.microsoft.com/office/drawing/2014/main" id="{377A921A-D18B-0646-A44D-9169A5E3109D}"/>
              </a:ext>
            </a:extLst>
          </p:cNvPr>
          <p:cNvSpPr txBox="1"/>
          <p:nvPr/>
        </p:nvSpPr>
        <p:spPr>
          <a:xfrm>
            <a:off x="5386852" y="3894386"/>
            <a:ext cx="4274623" cy="602683"/>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dirty="0">
                <a:latin typeface="Poppins" pitchFamily="2" charset="77"/>
                <a:ea typeface="Arial" panose="020B0604020202020204" pitchFamily="34" charset="0"/>
                <a:cs typeface="Poppins" pitchFamily="2" charset="77"/>
              </a:rPr>
              <a:t>When my “help” </a:t>
            </a:r>
            <a:r>
              <a:rPr lang="en-US" sz="1600" b="1" dirty="0">
                <a:latin typeface="Poppins" pitchFamily="2" charset="77"/>
                <a:ea typeface="Arial" panose="020B0604020202020204" pitchFamily="34" charset="0"/>
                <a:cs typeface="Poppins" pitchFamily="2" charset="77"/>
              </a:rPr>
              <a:t>rating went from 100% to 94%, they completely cut me off</a:t>
            </a:r>
            <a:r>
              <a:rPr lang="en-US" sz="1600" dirty="0">
                <a:latin typeface="Poppins" pitchFamily="2" charset="77"/>
                <a:ea typeface="Arial" panose="020B0604020202020204" pitchFamily="34" charset="0"/>
                <a:cs typeface="Poppins" pitchFamily="2" charset="77"/>
              </a:rPr>
              <a:t>. </a:t>
            </a:r>
          </a:p>
          <a:p>
            <a:pPr algn="l">
              <a:lnSpc>
                <a:spcPct val="100000"/>
              </a:lnSpc>
            </a:pPr>
            <a:r>
              <a:rPr lang="en-US" sz="1600" dirty="0">
                <a:latin typeface="Poppins" pitchFamily="2" charset="77"/>
                <a:ea typeface="Arial" panose="020B0604020202020204" pitchFamily="34" charset="0"/>
                <a:cs typeface="Poppins" pitchFamily="2" charset="77"/>
              </a:rPr>
              <a:t>No more referrals.</a:t>
            </a:r>
            <a:endParaRPr lang="en-US" sz="1600" dirty="0">
              <a:latin typeface="Poppins" pitchFamily="2" charset="77"/>
              <a:ea typeface="Calibri" panose="020F0502020204030204" pitchFamily="34" charset="0"/>
              <a:cs typeface="Poppins" pitchFamily="2" charset="77"/>
            </a:endParaRPr>
          </a:p>
        </p:txBody>
      </p:sp>
      <p:sp>
        <p:nvSpPr>
          <p:cNvPr id="25" name="Google Shape;485;p28">
            <a:extLst>
              <a:ext uri="{FF2B5EF4-FFF2-40B4-BE49-F238E27FC236}">
                <a16:creationId xmlns:a16="http://schemas.microsoft.com/office/drawing/2014/main" id="{3A993FE5-FEB0-4B42-BAA2-C4B6FD910284}"/>
              </a:ext>
            </a:extLst>
          </p:cNvPr>
          <p:cNvSpPr txBox="1"/>
          <p:nvPr/>
        </p:nvSpPr>
        <p:spPr>
          <a:xfrm>
            <a:off x="5401366" y="2691241"/>
            <a:ext cx="3379777" cy="539036"/>
          </a:xfrm>
          <a:prstGeom prst="rect">
            <a:avLst/>
          </a:prstGeom>
          <a:noFill/>
          <a:ln>
            <a:noFill/>
          </a:ln>
        </p:spPr>
        <p:txBody>
          <a:bodyPr spcFirstLastPara="1" wrap="square" lIns="91425" tIns="45700" rIns="91425" bIns="45700" anchor="t" anchorCtr="0">
            <a:noAutofit/>
          </a:bodyPr>
          <a:lstStyle>
            <a:defPPr>
              <a:defRPr lang="en-US"/>
            </a:defPPr>
            <a:lvl1pPr lvl="0">
              <a:lnSpc>
                <a:spcPct val="107000"/>
              </a:lnSpc>
              <a:buClr>
                <a:srgbClr val="ECD169"/>
              </a:buClr>
              <a:buSzPts val="5200"/>
              <a:defRPr sz="1400">
                <a:solidFill>
                  <a:schemeClr val="bg1"/>
                </a:solidFill>
                <a:latin typeface="Poppins" pitchFamily="2" charset="77"/>
                <a:ea typeface="Arial" panose="020B0604020202020204" pitchFamily="34" charset="0"/>
                <a:cs typeface="Poppins" pitchFamily="2" charset="77"/>
              </a:defRPr>
            </a:lvl1pPr>
          </a:lstStyle>
          <a:p>
            <a:pPr>
              <a:lnSpc>
                <a:spcPct val="100000"/>
              </a:lnSpc>
            </a:pPr>
            <a:r>
              <a:rPr lang="en-US" sz="1600" b="1" dirty="0"/>
              <a:t>Being unpaid for no shows </a:t>
            </a:r>
            <a:r>
              <a:rPr lang="en-US" sz="1600" dirty="0"/>
              <a:t>is disrespectful to therapists.</a:t>
            </a:r>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808109" y="3888276"/>
            <a:ext cx="3040662" cy="743712"/>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b="1" dirty="0">
                <a:latin typeface="Poppins" pitchFamily="2" charset="77"/>
                <a:ea typeface="Arial" panose="020B0604020202020204" pitchFamily="34" charset="0"/>
                <a:cs typeface="Poppins" pitchFamily="2" charset="77"/>
              </a:rPr>
              <a:t>Compensation is poor </a:t>
            </a:r>
            <a:r>
              <a:rPr lang="en-US" sz="1600" dirty="0">
                <a:latin typeface="Poppins" pitchFamily="2" charset="77"/>
                <a:ea typeface="Arial" panose="020B0604020202020204" pitchFamily="34" charset="0"/>
                <a:cs typeface="Poppins" pitchFamily="2" charset="77"/>
              </a:rPr>
              <a:t>and set across the board for everyone.</a:t>
            </a:r>
            <a:endParaRPr lang="en-US" sz="1600" dirty="0">
              <a:latin typeface="Poppins" pitchFamily="2" charset="77"/>
              <a:ea typeface="Calibri" panose="020F0502020204030204" pitchFamily="34" charset="0"/>
              <a:cs typeface="Poppins" pitchFamily="2" charset="77"/>
            </a:endParaRPr>
          </a:p>
        </p:txBody>
      </p:sp>
      <p:pic>
        <p:nvPicPr>
          <p:cNvPr id="3" name="Graphic 2" descr="Sad face with solid fill with solid fill">
            <a:extLst>
              <a:ext uri="{FF2B5EF4-FFF2-40B4-BE49-F238E27FC236}">
                <a16:creationId xmlns:a16="http://schemas.microsoft.com/office/drawing/2014/main" id="{F7CF52DE-B757-7C4D-87A3-E415C08AF0C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4954" y="3909380"/>
            <a:ext cx="442116" cy="442116"/>
          </a:xfrm>
          <a:prstGeom prst="rect">
            <a:avLst/>
          </a:prstGeom>
        </p:spPr>
      </p:pic>
      <p:sp>
        <p:nvSpPr>
          <p:cNvPr id="19" name="Google Shape;485;p28">
            <a:extLst>
              <a:ext uri="{FF2B5EF4-FFF2-40B4-BE49-F238E27FC236}">
                <a16:creationId xmlns:a16="http://schemas.microsoft.com/office/drawing/2014/main" id="{C45B64B8-35E3-CD43-9747-68A7C942EBBC}"/>
              </a:ext>
            </a:extLst>
          </p:cNvPr>
          <p:cNvSpPr txBox="1"/>
          <p:nvPr/>
        </p:nvSpPr>
        <p:spPr>
          <a:xfrm>
            <a:off x="808109" y="2717135"/>
            <a:ext cx="2547177" cy="437539"/>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b="1" dirty="0">
                <a:latin typeface="Poppins" pitchFamily="2" charset="77"/>
                <a:ea typeface="Arial" panose="020B0604020202020204" pitchFamily="34" charset="0"/>
                <a:cs typeface="Poppins" pitchFamily="2" charset="77"/>
              </a:rPr>
              <a:t>No formal onboarding </a:t>
            </a:r>
          </a:p>
          <a:p>
            <a:pPr algn="l">
              <a:lnSpc>
                <a:spcPct val="100000"/>
              </a:lnSpc>
            </a:pPr>
            <a:r>
              <a:rPr lang="en-US" sz="1600" dirty="0">
                <a:latin typeface="Poppins" pitchFamily="2" charset="77"/>
                <a:ea typeface="Arial" panose="020B0604020202020204" pitchFamily="34" charset="0"/>
                <a:cs typeface="Poppins" pitchFamily="2" charset="77"/>
              </a:rPr>
              <a:t>and poor support.</a:t>
            </a:r>
            <a:endParaRPr lang="en-US" sz="1600" dirty="0"/>
          </a:p>
        </p:txBody>
      </p:sp>
      <p:pic>
        <p:nvPicPr>
          <p:cNvPr id="26" name="Graphic 25" descr="Sad face with solid fill with solid fill">
            <a:extLst>
              <a:ext uri="{FF2B5EF4-FFF2-40B4-BE49-F238E27FC236}">
                <a16:creationId xmlns:a16="http://schemas.microsoft.com/office/drawing/2014/main" id="{8A230858-CBC9-C048-9437-A75B41084E7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4954" y="2739839"/>
            <a:ext cx="442116" cy="442116"/>
          </a:xfrm>
          <a:prstGeom prst="rect">
            <a:avLst/>
          </a:prstGeom>
        </p:spPr>
      </p:pic>
      <p:pic>
        <p:nvPicPr>
          <p:cNvPr id="27" name="Graphic 26" descr="Sad face with solid fill with solid fill">
            <a:extLst>
              <a:ext uri="{FF2B5EF4-FFF2-40B4-BE49-F238E27FC236}">
                <a16:creationId xmlns:a16="http://schemas.microsoft.com/office/drawing/2014/main" id="{B9512749-FF36-D14D-A381-13F80C8E2A7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9757" y="5078921"/>
            <a:ext cx="442116" cy="442116"/>
          </a:xfrm>
          <a:prstGeom prst="rect">
            <a:avLst/>
          </a:prstGeom>
        </p:spPr>
      </p:pic>
      <p:pic>
        <p:nvPicPr>
          <p:cNvPr id="28" name="Graphic 27" descr="Sad face with solid fill with solid fill">
            <a:extLst>
              <a:ext uri="{FF2B5EF4-FFF2-40B4-BE49-F238E27FC236}">
                <a16:creationId xmlns:a16="http://schemas.microsoft.com/office/drawing/2014/main" id="{A8301695-F8C7-9C40-8AE4-CD0BD89D464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97759" y="2739839"/>
            <a:ext cx="442116" cy="442116"/>
          </a:xfrm>
          <a:prstGeom prst="rect">
            <a:avLst/>
          </a:prstGeom>
        </p:spPr>
      </p:pic>
      <p:pic>
        <p:nvPicPr>
          <p:cNvPr id="29" name="Graphic 28" descr="Sad face with solid fill with solid fill">
            <a:extLst>
              <a:ext uri="{FF2B5EF4-FFF2-40B4-BE49-F238E27FC236}">
                <a16:creationId xmlns:a16="http://schemas.microsoft.com/office/drawing/2014/main" id="{9C27122A-082C-9345-BC63-031F5873F46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92911" y="3888276"/>
            <a:ext cx="442116" cy="442116"/>
          </a:xfrm>
          <a:prstGeom prst="rect">
            <a:avLst/>
          </a:prstGeom>
        </p:spPr>
      </p:pic>
      <p:pic>
        <p:nvPicPr>
          <p:cNvPr id="30" name="Graphic 29" descr="Sad face with solid fill with solid fill">
            <a:extLst>
              <a:ext uri="{FF2B5EF4-FFF2-40B4-BE49-F238E27FC236}">
                <a16:creationId xmlns:a16="http://schemas.microsoft.com/office/drawing/2014/main" id="{AE158B6D-D703-8A46-9EB7-D9C475EEC1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80988" y="5036713"/>
            <a:ext cx="442116" cy="442116"/>
          </a:xfrm>
          <a:prstGeom prst="rect">
            <a:avLst/>
          </a:prstGeom>
        </p:spPr>
      </p:pic>
    </p:spTree>
    <p:extLst>
      <p:ext uri="{BB962C8B-B14F-4D97-AF65-F5344CB8AC3E}">
        <p14:creationId xmlns:p14="http://schemas.microsoft.com/office/powerpoint/2010/main" val="3409769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266232" y="495552"/>
            <a:ext cx="7803712"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3200" b="1" dirty="0">
                <a:solidFill>
                  <a:srgbClr val="ECD169"/>
                </a:solidFill>
                <a:latin typeface="Poppins" pitchFamily="2" charset="77"/>
                <a:ea typeface="Arial" panose="020B0604020202020204" pitchFamily="34" charset="0"/>
                <a:cs typeface="Poppins" pitchFamily="2" charset="77"/>
              </a:rPr>
              <a:t>Job Satisfaction </a:t>
            </a:r>
            <a:r>
              <a:rPr lang="en-US" sz="3200" b="1" dirty="0">
                <a:solidFill>
                  <a:schemeClr val="bg1"/>
                </a:solidFill>
                <a:latin typeface="Poppins" pitchFamily="2" charset="77"/>
                <a:ea typeface="Arial" panose="020B0604020202020204" pitchFamily="34" charset="0"/>
                <a:cs typeface="Poppins" pitchFamily="2" charset="77"/>
              </a:rPr>
              <a:t>at Both </a:t>
            </a:r>
            <a:r>
              <a:rPr lang="en-US" sz="3200" b="1" dirty="0" err="1">
                <a:solidFill>
                  <a:schemeClr val="bg1"/>
                </a:solidFill>
                <a:latin typeface="Poppins" pitchFamily="2" charset="77"/>
                <a:ea typeface="Arial" panose="020B0604020202020204" pitchFamily="34" charset="0"/>
                <a:cs typeface="Poppins" pitchFamily="2" charset="77"/>
              </a:rPr>
              <a:t>Talkspace</a:t>
            </a:r>
            <a:r>
              <a:rPr lang="en-US" sz="3200" b="1" dirty="0">
                <a:solidFill>
                  <a:schemeClr val="bg1"/>
                </a:solidFill>
                <a:latin typeface="Poppins" pitchFamily="2" charset="77"/>
                <a:ea typeface="Arial" panose="020B0604020202020204" pitchFamily="34" charset="0"/>
                <a:cs typeface="Poppins" pitchFamily="2" charset="77"/>
              </a:rPr>
              <a:t> and </a:t>
            </a:r>
            <a:r>
              <a:rPr lang="en-US" sz="3200" b="1" dirty="0" err="1">
                <a:solidFill>
                  <a:schemeClr val="bg1"/>
                </a:solidFill>
                <a:latin typeface="Poppins" pitchFamily="2" charset="77"/>
                <a:ea typeface="Arial" panose="020B0604020202020204" pitchFamily="34" charset="0"/>
                <a:cs typeface="Poppins" pitchFamily="2" charset="77"/>
              </a:rPr>
              <a:t>BetterHelp</a:t>
            </a:r>
            <a:r>
              <a:rPr lang="en-US" sz="3200" b="1" dirty="0">
                <a:solidFill>
                  <a:schemeClr val="bg1"/>
                </a:solidFill>
                <a:latin typeface="Poppins" pitchFamily="2" charset="77"/>
                <a:ea typeface="Arial" panose="020B0604020202020204" pitchFamily="34" charset="0"/>
                <a:cs typeface="Poppins" pitchFamily="2" charset="77"/>
              </a:rPr>
              <a:t> Is Exceedingly Low</a:t>
            </a:r>
            <a:endParaRPr sz="3200" b="1" dirty="0">
              <a:solidFill>
                <a:schemeClr val="bg1"/>
              </a:solidFill>
              <a:latin typeface="Poppins" pitchFamily="2" charset="77"/>
              <a:ea typeface="Poppins Light"/>
              <a:cs typeface="Poppins" pitchFamily="2" charset="77"/>
              <a:sym typeface="Poppins Light"/>
            </a:endParaRPr>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759741" y="2797870"/>
            <a:ext cx="3362316" cy="365125"/>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600" dirty="0">
                <a:latin typeface="Poppins" pitchFamily="2" charset="77"/>
                <a:ea typeface="Arial" panose="020B0604020202020204" pitchFamily="34" charset="0"/>
                <a:cs typeface="Poppins" pitchFamily="2" charset="77"/>
              </a:rPr>
              <a:t>High Demands – </a:t>
            </a:r>
            <a:r>
              <a:rPr lang="en-US" sz="1600" b="1" dirty="0">
                <a:latin typeface="Poppins" pitchFamily="2" charset="77"/>
                <a:ea typeface="Arial" panose="020B0604020202020204" pitchFamily="34" charset="0"/>
                <a:cs typeface="Poppins" pitchFamily="2" charset="77"/>
              </a:rPr>
              <a:t>Very Low Pay.</a:t>
            </a:r>
            <a:endParaRPr lang="en-US" sz="1600" b="1" dirty="0">
              <a:latin typeface="Poppins" pitchFamily="2" charset="77"/>
              <a:ea typeface="Calibri" panose="020F0502020204030204" pitchFamily="34" charset="0"/>
              <a:cs typeface="Poppins" pitchFamily="2" charset="77"/>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759742" y="4768092"/>
            <a:ext cx="3565514" cy="102382"/>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600" b="1" dirty="0">
                <a:latin typeface="Poppins" pitchFamily="2" charset="77"/>
                <a:ea typeface="Arial" panose="020B0604020202020204" pitchFamily="34" charset="0"/>
                <a:cs typeface="Poppins" pitchFamily="2" charset="77"/>
              </a:rPr>
              <a:t>Daily tech issues </a:t>
            </a:r>
            <a:r>
              <a:rPr lang="en-US" sz="1600" dirty="0">
                <a:latin typeface="Poppins" pitchFamily="2" charset="77"/>
                <a:ea typeface="Arial" panose="020B0604020202020204" pitchFamily="34" charset="0"/>
                <a:cs typeface="Poppins" pitchFamily="2" charset="77"/>
              </a:rPr>
              <a:t>on the platform</a:t>
            </a:r>
            <a:endParaRPr lang="en-US" sz="1600" dirty="0">
              <a:latin typeface="Poppins" pitchFamily="2" charset="77"/>
              <a:ea typeface="Calibri" panose="020F0502020204030204" pitchFamily="34" charset="0"/>
              <a:cs typeface="Poppins" pitchFamily="2" charset="77"/>
            </a:endParaRPr>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5467656" y="3690832"/>
            <a:ext cx="4243275" cy="828060"/>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b="1" dirty="0">
                <a:latin typeface="Poppins" pitchFamily="2" charset="77"/>
                <a:ea typeface="Arial" panose="020B0604020202020204" pitchFamily="34" charset="0"/>
                <a:cs typeface="Poppins" pitchFamily="2" charset="77"/>
              </a:rPr>
              <a:t>They over charge the client </a:t>
            </a:r>
            <a:r>
              <a:rPr lang="en-US" sz="1600" dirty="0">
                <a:latin typeface="Poppins" pitchFamily="2" charset="77"/>
                <a:ea typeface="Arial" panose="020B0604020202020204" pitchFamily="34" charset="0"/>
                <a:cs typeface="Poppins" pitchFamily="2" charset="77"/>
              </a:rPr>
              <a:t>and find numerous ways to take away money from their therapists</a:t>
            </a:r>
            <a:endParaRPr lang="en-US" sz="1600" dirty="0"/>
          </a:p>
        </p:txBody>
      </p:sp>
      <p:sp>
        <p:nvSpPr>
          <p:cNvPr id="20" name="Google Shape;485;p28">
            <a:extLst>
              <a:ext uri="{FF2B5EF4-FFF2-40B4-BE49-F238E27FC236}">
                <a16:creationId xmlns:a16="http://schemas.microsoft.com/office/drawing/2014/main" id="{097355D3-7616-5042-8EA3-C94F131B3163}"/>
              </a:ext>
            </a:extLst>
          </p:cNvPr>
          <p:cNvSpPr txBox="1"/>
          <p:nvPr/>
        </p:nvSpPr>
        <p:spPr>
          <a:xfrm>
            <a:off x="266232" y="1905113"/>
            <a:ext cx="6061997" cy="53903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b="1" dirty="0">
                <a:latin typeface="Poppins" pitchFamily="2" charset="77"/>
                <a:ea typeface="Arial" panose="020B0604020202020204" pitchFamily="34" charset="0"/>
                <a:cs typeface="Poppins" pitchFamily="2" charset="77"/>
              </a:rPr>
              <a:t>Reviews of </a:t>
            </a:r>
            <a:r>
              <a:rPr lang="en-US" b="1" dirty="0" err="1">
                <a:solidFill>
                  <a:srgbClr val="ECD169"/>
                </a:solidFill>
                <a:latin typeface="Poppins" pitchFamily="2" charset="77"/>
                <a:ea typeface="Arial" panose="020B0604020202020204" pitchFamily="34" charset="0"/>
                <a:cs typeface="Poppins" pitchFamily="2" charset="77"/>
              </a:rPr>
              <a:t>Talkspace</a:t>
            </a:r>
            <a:r>
              <a:rPr lang="en-US" b="1" dirty="0">
                <a:solidFill>
                  <a:srgbClr val="ECD169"/>
                </a:solidFill>
                <a:latin typeface="Poppins" pitchFamily="2" charset="77"/>
                <a:ea typeface="Arial" panose="020B0604020202020204" pitchFamily="34" charset="0"/>
                <a:cs typeface="Poppins" pitchFamily="2" charset="77"/>
              </a:rPr>
              <a:t> </a:t>
            </a:r>
            <a:r>
              <a:rPr lang="en-US" b="1" dirty="0">
                <a:latin typeface="Poppins" pitchFamily="2" charset="77"/>
                <a:ea typeface="Arial" panose="020B0604020202020204" pitchFamily="34" charset="0"/>
                <a:cs typeface="Poppins" pitchFamily="2" charset="77"/>
              </a:rPr>
              <a:t>posted on </a:t>
            </a:r>
            <a:r>
              <a:rPr lang="en-US" b="1" dirty="0" err="1">
                <a:latin typeface="Poppins" pitchFamily="2" charset="77"/>
                <a:ea typeface="Arial" panose="020B0604020202020204" pitchFamily="34" charset="0"/>
                <a:cs typeface="Poppins" pitchFamily="2" charset="77"/>
              </a:rPr>
              <a:t>Indeed.com</a:t>
            </a:r>
            <a:r>
              <a:rPr lang="en-US" b="1" dirty="0">
                <a:latin typeface="Poppins" pitchFamily="2" charset="77"/>
                <a:ea typeface="Arial" panose="020B0604020202020204" pitchFamily="34" charset="0"/>
                <a:cs typeface="Poppins" pitchFamily="2" charset="77"/>
              </a:rPr>
              <a:t>:</a:t>
            </a:r>
            <a:endParaRPr lang="en-US" b="1" dirty="0">
              <a:latin typeface="Poppins" pitchFamily="2" charset="77"/>
              <a:ea typeface="Calibri" panose="020F0502020204030204" pitchFamily="34" charset="0"/>
              <a:cs typeface="Poppins" pitchFamily="2" charset="77"/>
            </a:endParaRPr>
          </a:p>
        </p:txBody>
      </p:sp>
      <p:sp>
        <p:nvSpPr>
          <p:cNvPr id="23" name="Google Shape;485;p28">
            <a:extLst>
              <a:ext uri="{FF2B5EF4-FFF2-40B4-BE49-F238E27FC236}">
                <a16:creationId xmlns:a16="http://schemas.microsoft.com/office/drawing/2014/main" id="{377A921A-D18B-0646-A44D-9169A5E3109D}"/>
              </a:ext>
            </a:extLst>
          </p:cNvPr>
          <p:cNvSpPr txBox="1"/>
          <p:nvPr/>
        </p:nvSpPr>
        <p:spPr>
          <a:xfrm>
            <a:off x="759741" y="3694227"/>
            <a:ext cx="3565515" cy="602683"/>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0000"/>
              </a:lnSpc>
            </a:pPr>
            <a:r>
              <a:rPr lang="en-US" sz="1600" b="1" dirty="0">
                <a:latin typeface="Poppins" pitchFamily="2" charset="77"/>
                <a:ea typeface="Arial" panose="020B0604020202020204" pitchFamily="34" charset="0"/>
                <a:cs typeface="Poppins" pitchFamily="2" charset="77"/>
              </a:rPr>
              <a:t>They take the majority of what the clients pay</a:t>
            </a:r>
            <a:r>
              <a:rPr lang="en-US" sz="1600" dirty="0">
                <a:latin typeface="Poppins" pitchFamily="2" charset="77"/>
                <a:ea typeface="Arial" panose="020B0604020202020204" pitchFamily="34" charset="0"/>
                <a:cs typeface="Poppins" pitchFamily="2" charset="77"/>
              </a:rPr>
              <a:t> and pocket it.</a:t>
            </a:r>
            <a:endParaRPr lang="en-US" sz="1600" dirty="0">
              <a:latin typeface="Poppins" pitchFamily="2" charset="77"/>
              <a:ea typeface="Calibri" panose="020F0502020204030204" pitchFamily="34" charset="0"/>
              <a:cs typeface="Poppins" pitchFamily="2" charset="77"/>
            </a:endParaRPr>
          </a:p>
        </p:txBody>
      </p:sp>
      <p:sp>
        <p:nvSpPr>
          <p:cNvPr id="25" name="Google Shape;485;p28">
            <a:extLst>
              <a:ext uri="{FF2B5EF4-FFF2-40B4-BE49-F238E27FC236}">
                <a16:creationId xmlns:a16="http://schemas.microsoft.com/office/drawing/2014/main" id="{3A993FE5-FEB0-4B42-BAA2-C4B6FD910284}"/>
              </a:ext>
            </a:extLst>
          </p:cNvPr>
          <p:cNvSpPr txBox="1"/>
          <p:nvPr/>
        </p:nvSpPr>
        <p:spPr>
          <a:xfrm>
            <a:off x="5386852" y="2691379"/>
            <a:ext cx="4572020" cy="539036"/>
          </a:xfrm>
          <a:prstGeom prst="rect">
            <a:avLst/>
          </a:prstGeom>
          <a:noFill/>
          <a:ln>
            <a:noFill/>
          </a:ln>
        </p:spPr>
        <p:txBody>
          <a:bodyPr spcFirstLastPara="1" wrap="square" lIns="91425" tIns="45700" rIns="91425" bIns="45700" anchor="t" anchorCtr="0">
            <a:noAutofit/>
          </a:bodyPr>
          <a:lstStyle>
            <a:defPPr>
              <a:defRPr lang="en-US"/>
            </a:defPPr>
            <a:lvl1pPr lvl="0">
              <a:lnSpc>
                <a:spcPct val="107000"/>
              </a:lnSpc>
              <a:buClr>
                <a:srgbClr val="ECD169"/>
              </a:buClr>
              <a:buSzPts val="5200"/>
              <a:defRPr sz="1400">
                <a:solidFill>
                  <a:schemeClr val="bg1"/>
                </a:solidFill>
                <a:latin typeface="Poppins" pitchFamily="2" charset="77"/>
                <a:ea typeface="Arial" panose="020B0604020202020204" pitchFamily="34" charset="0"/>
                <a:cs typeface="Poppins" pitchFamily="2" charset="77"/>
              </a:defRPr>
            </a:lvl1pPr>
          </a:lstStyle>
          <a:p>
            <a:pPr>
              <a:lnSpc>
                <a:spcPct val="100000"/>
              </a:lnSpc>
            </a:pPr>
            <a:r>
              <a:rPr lang="en-US" sz="1600" b="1" dirty="0"/>
              <a:t>No access to the Clinical Management Team </a:t>
            </a:r>
            <a:r>
              <a:rPr lang="en-US" sz="1600" dirty="0"/>
              <a:t>as they refuse to respond to emails.</a:t>
            </a:r>
            <a:endParaRPr lang="en-US" sz="1600" dirty="0">
              <a:ea typeface="Calibri" panose="020F0502020204030204" pitchFamily="34" charset="0"/>
            </a:endParaRPr>
          </a:p>
        </p:txBody>
      </p:sp>
      <p:pic>
        <p:nvPicPr>
          <p:cNvPr id="3" name="Graphic 2" descr="Sad face with solid fill with solid fill">
            <a:extLst>
              <a:ext uri="{FF2B5EF4-FFF2-40B4-BE49-F238E27FC236}">
                <a16:creationId xmlns:a16="http://schemas.microsoft.com/office/drawing/2014/main" id="{F7CF52DE-B757-7C4D-87A3-E415C08AF0C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0036" y="2739839"/>
            <a:ext cx="442116" cy="442116"/>
          </a:xfrm>
          <a:prstGeom prst="rect">
            <a:avLst/>
          </a:prstGeom>
        </p:spPr>
      </p:pic>
      <p:pic>
        <p:nvPicPr>
          <p:cNvPr id="26" name="Graphic 25" descr="Sad face with solid fill with solid fill">
            <a:extLst>
              <a:ext uri="{FF2B5EF4-FFF2-40B4-BE49-F238E27FC236}">
                <a16:creationId xmlns:a16="http://schemas.microsoft.com/office/drawing/2014/main" id="{8A230858-CBC9-C048-9437-A75B41084E7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6232" y="3712262"/>
            <a:ext cx="442116" cy="442116"/>
          </a:xfrm>
          <a:prstGeom prst="rect">
            <a:avLst/>
          </a:prstGeom>
        </p:spPr>
      </p:pic>
      <p:pic>
        <p:nvPicPr>
          <p:cNvPr id="27" name="Graphic 26" descr="Sad face with solid fill with solid fill">
            <a:extLst>
              <a:ext uri="{FF2B5EF4-FFF2-40B4-BE49-F238E27FC236}">
                <a16:creationId xmlns:a16="http://schemas.microsoft.com/office/drawing/2014/main" id="{B9512749-FF36-D14D-A381-13F80C8E2A7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6232" y="4721720"/>
            <a:ext cx="442116" cy="442116"/>
          </a:xfrm>
          <a:prstGeom prst="rect">
            <a:avLst/>
          </a:prstGeom>
        </p:spPr>
      </p:pic>
      <p:pic>
        <p:nvPicPr>
          <p:cNvPr id="28" name="Graphic 27" descr="Sad face with solid fill with solid fill">
            <a:extLst>
              <a:ext uri="{FF2B5EF4-FFF2-40B4-BE49-F238E27FC236}">
                <a16:creationId xmlns:a16="http://schemas.microsoft.com/office/drawing/2014/main" id="{A8301695-F8C7-9C40-8AE4-CD0BD89D464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96289" y="2739839"/>
            <a:ext cx="442116" cy="442116"/>
          </a:xfrm>
          <a:prstGeom prst="rect">
            <a:avLst/>
          </a:prstGeom>
        </p:spPr>
      </p:pic>
      <p:pic>
        <p:nvPicPr>
          <p:cNvPr id="29" name="Graphic 28" descr="Sad face with solid fill with solid fill">
            <a:extLst>
              <a:ext uri="{FF2B5EF4-FFF2-40B4-BE49-F238E27FC236}">
                <a16:creationId xmlns:a16="http://schemas.microsoft.com/office/drawing/2014/main" id="{9C27122A-082C-9345-BC63-031F5873F46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96289" y="3712262"/>
            <a:ext cx="442116" cy="442116"/>
          </a:xfrm>
          <a:prstGeom prst="rect">
            <a:avLst/>
          </a:prstGeom>
        </p:spPr>
      </p:pic>
    </p:spTree>
    <p:extLst>
      <p:ext uri="{BB962C8B-B14F-4D97-AF65-F5344CB8AC3E}">
        <p14:creationId xmlns:p14="http://schemas.microsoft.com/office/powerpoint/2010/main" val="271777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03173" y="665433"/>
            <a:ext cx="5692827"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rgbClr val="ECD169"/>
                </a:solidFill>
                <a:latin typeface="Poppins"/>
                <a:ea typeface="Poppins"/>
                <a:cs typeface="Poppins"/>
                <a:sym typeface="Poppins"/>
              </a:rPr>
              <a:t>Let’s start with </a:t>
            </a:r>
          </a:p>
          <a:p>
            <a:pPr marL="0" marR="0" lvl="0" indent="0" algn="l" rtl="0">
              <a:lnSpc>
                <a:spcPct val="80000"/>
              </a:lnSpc>
              <a:spcBef>
                <a:spcPts val="0"/>
              </a:spcBef>
              <a:spcAft>
                <a:spcPts val="0"/>
              </a:spcAft>
              <a:buClr>
                <a:srgbClr val="ECD169"/>
              </a:buClr>
              <a:buSzPts val="5200"/>
              <a:buFont typeface="Poppins"/>
              <a:buNone/>
            </a:pPr>
            <a:r>
              <a:rPr lang="en-US" sz="4000" b="1" dirty="0">
                <a:solidFill>
                  <a:srgbClr val="ECD169"/>
                </a:solidFill>
                <a:latin typeface="Poppins"/>
                <a:ea typeface="Poppins"/>
                <a:cs typeface="Poppins"/>
                <a:sym typeface="Poppins"/>
              </a:rPr>
              <a:t>some </a:t>
            </a:r>
            <a:r>
              <a:rPr lang="en-US" sz="4000" b="1" dirty="0">
                <a:solidFill>
                  <a:srgbClr val="DBB7D6"/>
                </a:solidFill>
                <a:latin typeface="Poppins"/>
                <a:ea typeface="Poppins"/>
                <a:cs typeface="Poppins"/>
                <a:sym typeface="Poppins"/>
              </a:rPr>
              <a:t>Good</a:t>
            </a:r>
            <a:r>
              <a:rPr lang="en-US" sz="4000" b="1" dirty="0">
                <a:solidFill>
                  <a:srgbClr val="ECD169"/>
                </a:solidFill>
                <a:latin typeface="Poppins"/>
                <a:ea typeface="Poppins"/>
                <a:cs typeface="Poppins"/>
                <a:sym typeface="Poppins"/>
              </a:rPr>
              <a:t> News</a:t>
            </a:r>
            <a:endParaRPr sz="2000" b="1" dirty="0">
              <a:solidFill>
                <a:srgbClr val="ECD169"/>
              </a:solidFill>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E2BE8144-1796-4A56-8F49-7C0DF0F1E720}"/>
              </a:ext>
            </a:extLst>
          </p:cNvPr>
          <p:cNvSpPr txBox="1"/>
          <p:nvPr/>
        </p:nvSpPr>
        <p:spPr>
          <a:xfrm>
            <a:off x="403173" y="2119694"/>
            <a:ext cx="6101080" cy="461665"/>
          </a:xfrm>
          <a:prstGeom prst="rect">
            <a:avLst/>
          </a:prstGeom>
          <a:noFill/>
        </p:spPr>
        <p:txBody>
          <a:bodyPr wrap="square">
            <a:spAutoFit/>
          </a:bodyPr>
          <a:lstStyle/>
          <a:p>
            <a:r>
              <a:rPr lang="en-US" sz="2400" dirty="0">
                <a:solidFill>
                  <a:schemeClr val="bg1"/>
                </a:solidFill>
                <a:effectLst/>
                <a:latin typeface="Poppins" panose="00000500000000000000" pitchFamily="2" charset="0"/>
                <a:ea typeface="Arial" panose="020B0604020202020204" pitchFamily="34" charset="0"/>
                <a:cs typeface="Poppins" panose="00000500000000000000" pitchFamily="2" charset="0"/>
              </a:rPr>
              <a:t>Therapists are in high demand</a:t>
            </a:r>
            <a:endParaRPr lang="en-US" sz="2400" dirty="0">
              <a:solidFill>
                <a:schemeClr val="bg1"/>
              </a:solidFill>
              <a:latin typeface="Poppins" panose="00000500000000000000" pitchFamily="2" charset="0"/>
              <a:cs typeface="Poppins" panose="00000500000000000000" pitchFamily="2" charset="0"/>
            </a:endParaRPr>
          </a:p>
        </p:txBody>
      </p:sp>
      <p:sp>
        <p:nvSpPr>
          <p:cNvPr id="12" name="Google Shape;485;p28">
            <a:extLst>
              <a:ext uri="{FF2B5EF4-FFF2-40B4-BE49-F238E27FC236}">
                <a16:creationId xmlns:a16="http://schemas.microsoft.com/office/drawing/2014/main" id="{8A60BAE8-B5B2-4C8E-83A6-2CED32C1B63A}"/>
              </a:ext>
            </a:extLst>
          </p:cNvPr>
          <p:cNvSpPr txBox="1"/>
          <p:nvPr/>
        </p:nvSpPr>
        <p:spPr>
          <a:xfrm>
            <a:off x="403173" y="3366471"/>
            <a:ext cx="3752267" cy="1163368"/>
          </a:xfrm>
          <a:prstGeom prst="rect">
            <a:avLst/>
          </a:prstGeom>
          <a:noFill/>
          <a:ln>
            <a:noFill/>
          </a:ln>
        </p:spPr>
        <p:txBody>
          <a:bodyPr spcFirstLastPara="1" wrap="square" lIns="91425" tIns="45700" rIns="91425" bIns="45700" anchor="t" anchorCtr="0">
            <a:noAutofit/>
          </a:bodyPr>
          <a:lstStyle/>
          <a:p>
            <a:pPr>
              <a:buClr>
                <a:srgbClr val="ECD169"/>
              </a:buClr>
              <a:buSzPts val="5200"/>
            </a:pPr>
            <a:r>
              <a:rPr lang="en-US" sz="5400" b="1" dirty="0">
                <a:solidFill>
                  <a:srgbClr val="ECD169"/>
                </a:solidFill>
                <a:latin typeface="Poppins"/>
                <a:cs typeface="Poppins"/>
                <a:sym typeface="Poppins"/>
              </a:rPr>
              <a:t>62%</a:t>
            </a:r>
          </a:p>
          <a:p>
            <a:pPr marL="0" marR="0" lvl="0" indent="0" algn="l" rtl="0">
              <a:spcBef>
                <a:spcPts val="0"/>
              </a:spcBef>
              <a:spcAft>
                <a:spcPts val="0"/>
              </a:spcAft>
              <a:buClr>
                <a:srgbClr val="ECD169"/>
              </a:buClr>
              <a:buSzPts val="5200"/>
              <a:buFont typeface="Poppins"/>
              <a:buNone/>
            </a:pPr>
            <a:r>
              <a:rPr lang="en-US" dirty="0">
                <a:solidFill>
                  <a:schemeClr val="bg1"/>
                </a:solidFill>
                <a:latin typeface="Poppins" panose="00000500000000000000" pitchFamily="2" charset="0"/>
                <a:cs typeface="Poppins" panose="00000500000000000000" pitchFamily="2" charset="0"/>
              </a:rPr>
              <a:t>said they received more referrals in 2021 and 2022 than before, based on recent study</a:t>
            </a:r>
            <a:endParaRPr dirty="0">
              <a:solidFill>
                <a:schemeClr val="bg1"/>
              </a:solidFill>
              <a:latin typeface="Poppins" panose="00000500000000000000" pitchFamily="2" charset="0"/>
              <a:cs typeface="Poppins" panose="00000500000000000000" pitchFamily="2" charset="0"/>
              <a:sym typeface="Poppins Light"/>
            </a:endParaRPr>
          </a:p>
        </p:txBody>
      </p:sp>
      <p:sp>
        <p:nvSpPr>
          <p:cNvPr id="13" name="Google Shape;485;p28">
            <a:extLst>
              <a:ext uri="{FF2B5EF4-FFF2-40B4-BE49-F238E27FC236}">
                <a16:creationId xmlns:a16="http://schemas.microsoft.com/office/drawing/2014/main" id="{6490B3B5-F4A3-4A64-90EE-960090038579}"/>
              </a:ext>
            </a:extLst>
          </p:cNvPr>
          <p:cNvSpPr txBox="1"/>
          <p:nvPr/>
        </p:nvSpPr>
        <p:spPr>
          <a:xfrm>
            <a:off x="4421453" y="3366471"/>
            <a:ext cx="3157908" cy="11633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CD169"/>
              </a:buClr>
              <a:buSzPts val="5200"/>
              <a:buFont typeface="Poppins"/>
              <a:buNone/>
            </a:pPr>
            <a:r>
              <a:rPr lang="en-US" sz="5400" b="1" dirty="0">
                <a:solidFill>
                  <a:srgbClr val="ECD169"/>
                </a:solidFill>
                <a:latin typeface="Poppins"/>
                <a:ea typeface="Poppins"/>
                <a:cs typeface="Poppins"/>
                <a:sym typeface="Poppins"/>
              </a:rPr>
              <a:t>68%</a:t>
            </a:r>
          </a:p>
          <a:p>
            <a:pPr marL="0" marR="0" lvl="0" indent="0" algn="l" rtl="0">
              <a:spcBef>
                <a:spcPts val="0"/>
              </a:spcBef>
              <a:spcAft>
                <a:spcPts val="0"/>
              </a:spcAft>
              <a:buClr>
                <a:srgbClr val="ECD169"/>
              </a:buClr>
              <a:buSzPts val="5200"/>
              <a:buFont typeface="Poppins"/>
              <a:buNone/>
            </a:pPr>
            <a:r>
              <a:rPr lang="en-US" dirty="0">
                <a:solidFill>
                  <a:schemeClr val="bg1"/>
                </a:solidFill>
                <a:latin typeface="Poppins" panose="00000500000000000000" pitchFamily="2" charset="0"/>
                <a:cs typeface="Poppins" panose="00000500000000000000" pitchFamily="2" charset="0"/>
              </a:rPr>
              <a:t>survey respondents with a waitlist said it had grown longer since the start of the pandemic</a:t>
            </a:r>
            <a:endParaRPr dirty="0">
              <a:solidFill>
                <a:schemeClr val="bg1"/>
              </a:solidFill>
              <a:latin typeface="Poppins" panose="00000500000000000000" pitchFamily="2" charset="0"/>
              <a:cs typeface="Poppins" panose="00000500000000000000" pitchFamily="2" charset="0"/>
              <a:sym typeface="Poppins Light"/>
            </a:endParaRPr>
          </a:p>
        </p:txBody>
      </p:sp>
    </p:spTree>
    <p:extLst>
      <p:ext uri="{BB962C8B-B14F-4D97-AF65-F5344CB8AC3E}">
        <p14:creationId xmlns:p14="http://schemas.microsoft.com/office/powerpoint/2010/main" val="1803322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419"/>
            <a:ext cx="12192000" cy="6858000"/>
          </a:xfrm>
          <a:prstGeom prst="rect">
            <a:avLst/>
          </a:prstGeom>
          <a:noFill/>
          <a:ln>
            <a:noFill/>
          </a:ln>
        </p:spPr>
      </p:pic>
      <p:grpSp>
        <p:nvGrpSpPr>
          <p:cNvPr id="481" name="Google Shape;481;p28"/>
          <p:cNvGrpSpPr/>
          <p:nvPr/>
        </p:nvGrpSpPr>
        <p:grpSpPr>
          <a:xfrm>
            <a:off x="186732" y="363448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24" name="TextBox 23">
            <a:extLst>
              <a:ext uri="{FF2B5EF4-FFF2-40B4-BE49-F238E27FC236}">
                <a16:creationId xmlns:a16="http://schemas.microsoft.com/office/drawing/2014/main" id="{A747E844-3002-4264-BBA7-10946B00D2DC}"/>
              </a:ext>
            </a:extLst>
          </p:cNvPr>
          <p:cNvSpPr txBox="1"/>
          <p:nvPr/>
        </p:nvSpPr>
        <p:spPr>
          <a:xfrm>
            <a:off x="4268622" y="5007769"/>
            <a:ext cx="2505158" cy="954107"/>
          </a:xfrm>
          <a:prstGeom prst="rect">
            <a:avLst/>
          </a:prstGeom>
          <a:noFill/>
        </p:spPr>
        <p:txBody>
          <a:bodyPr wrap="square">
            <a:spAutoFit/>
          </a:bodyPr>
          <a:lstStyle/>
          <a:p>
            <a:pPr fontAlgn="base"/>
            <a:r>
              <a:rPr lang="en-US" sz="14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rPr>
              <a:t>uses artificial intelligence to deploy the principles </a:t>
            </a:r>
          </a:p>
          <a:p>
            <a:pPr fontAlgn="base"/>
            <a:r>
              <a:rPr lang="en-US" sz="14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rPr>
              <a:t>of cognitive behavioral therapy. </a:t>
            </a:r>
          </a:p>
        </p:txBody>
      </p:sp>
      <p:sp>
        <p:nvSpPr>
          <p:cNvPr id="25" name="Google Shape;485;p28">
            <a:extLst>
              <a:ext uri="{FF2B5EF4-FFF2-40B4-BE49-F238E27FC236}">
                <a16:creationId xmlns:a16="http://schemas.microsoft.com/office/drawing/2014/main" id="{30CB3F93-707A-42EC-AE02-E0EEF6F15D75}"/>
              </a:ext>
            </a:extLst>
          </p:cNvPr>
          <p:cNvSpPr txBox="1"/>
          <p:nvPr/>
        </p:nvSpPr>
        <p:spPr>
          <a:xfrm>
            <a:off x="449412" y="513813"/>
            <a:ext cx="9151788" cy="1163368"/>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sz="3600" dirty="0"/>
              <a:t>Digital mental health has </a:t>
            </a:r>
            <a:r>
              <a:rPr lang="en-US" sz="3600" dirty="0">
                <a:solidFill>
                  <a:schemeClr val="bg1"/>
                </a:solidFill>
                <a:latin typeface="Poppins" panose="00000500000000000000" pitchFamily="2" charset="0"/>
                <a:ea typeface="Times New Roman" panose="02020603050405020304" pitchFamily="18" charset="0"/>
                <a:cs typeface="Poppins" panose="00000500000000000000" pitchFamily="2" charset="0"/>
              </a:rPr>
              <a:t>become a </a:t>
            </a:r>
            <a:r>
              <a:rPr lang="en-US" sz="3600" dirty="0">
                <a:solidFill>
                  <a:srgbClr val="ECD169"/>
                </a:solidFill>
                <a:latin typeface="Poppins" panose="00000500000000000000" pitchFamily="2" charset="0"/>
                <a:ea typeface="Times New Roman" panose="02020603050405020304" pitchFamily="18" charset="0"/>
                <a:cs typeface="Poppins" panose="00000500000000000000" pitchFamily="2" charset="0"/>
                <a:hlinkClick r:id="rId6">
                  <a:extLst>
                    <a:ext uri="{A12FA001-AC4F-418D-AE19-62706E023703}">
                      <ahyp:hlinkClr xmlns:ahyp="http://schemas.microsoft.com/office/drawing/2018/hyperlinkcolor" val="tx"/>
                    </a:ext>
                  </a:extLst>
                </a:hlinkClick>
              </a:rPr>
              <a:t>multibillion-dollar industry</a:t>
            </a:r>
            <a:r>
              <a:rPr lang="en-US" sz="3600" dirty="0">
                <a:solidFill>
                  <a:schemeClr val="bg1"/>
                </a:solidFill>
                <a:latin typeface="Poppins" panose="00000500000000000000" pitchFamily="2" charset="0"/>
                <a:ea typeface="Times New Roman" panose="02020603050405020304" pitchFamily="18" charset="0"/>
                <a:cs typeface="Poppins" panose="00000500000000000000" pitchFamily="2" charset="0"/>
              </a:rPr>
              <a:t> </a:t>
            </a:r>
            <a:r>
              <a:rPr lang="en-US" sz="3600" dirty="0"/>
              <a:t> </a:t>
            </a:r>
            <a:endParaRPr sz="3600" dirty="0">
              <a:sym typeface="Poppins Light"/>
            </a:endParaRPr>
          </a:p>
        </p:txBody>
      </p:sp>
      <p:sp>
        <p:nvSpPr>
          <p:cNvPr id="27" name="TextBox 26">
            <a:extLst>
              <a:ext uri="{FF2B5EF4-FFF2-40B4-BE49-F238E27FC236}">
                <a16:creationId xmlns:a16="http://schemas.microsoft.com/office/drawing/2014/main" id="{E85A2F6B-08DC-4203-9492-0ED83E5F7EEA}"/>
              </a:ext>
            </a:extLst>
          </p:cNvPr>
          <p:cNvSpPr txBox="1"/>
          <p:nvPr/>
        </p:nvSpPr>
        <p:spPr>
          <a:xfrm>
            <a:off x="449412" y="2155476"/>
            <a:ext cx="3227470" cy="1138773"/>
          </a:xfrm>
          <a:prstGeom prst="rect">
            <a:avLst/>
          </a:prstGeom>
          <a:noFill/>
        </p:spPr>
        <p:txBody>
          <a:bodyPr wrap="square">
            <a:spAutoFit/>
          </a:bodyPr>
          <a:lstStyle/>
          <a:p>
            <a:r>
              <a:rPr lang="en-US" sz="2000" dirty="0">
                <a:solidFill>
                  <a:schemeClr val="bg1"/>
                </a:solidFill>
                <a:latin typeface="Poppins" panose="00000500000000000000" pitchFamily="2" charset="0"/>
                <a:ea typeface="Times New Roman" panose="02020603050405020304" pitchFamily="18" charset="0"/>
                <a:cs typeface="Poppins" panose="00000500000000000000" pitchFamily="2" charset="0"/>
              </a:rPr>
              <a:t>includes more than </a:t>
            </a:r>
          </a:p>
          <a:p>
            <a:r>
              <a:rPr lang="en-US" sz="2400" b="1" dirty="0">
                <a:solidFill>
                  <a:srgbClr val="ECD169"/>
                </a:solidFill>
                <a:latin typeface="Poppins" panose="00000500000000000000" pitchFamily="2" charset="0"/>
                <a:ea typeface="Times New Roman" panose="02020603050405020304" pitchFamily="18" charset="0"/>
                <a:cs typeface="Poppins" panose="00000500000000000000" pitchFamily="2" charset="0"/>
              </a:rPr>
              <a:t>10,000 apps</a:t>
            </a:r>
          </a:p>
          <a:p>
            <a:r>
              <a:rPr lang="en-US" sz="2400" b="1" dirty="0">
                <a:solidFill>
                  <a:srgbClr val="ECD169"/>
                </a:solidFill>
                <a:latin typeface="Poppins" panose="00000500000000000000" pitchFamily="2" charset="0"/>
                <a:cs typeface="Poppins" panose="00000500000000000000" pitchFamily="2" charset="0"/>
              </a:rPr>
              <a:t>(APA)</a:t>
            </a:r>
            <a:endParaRPr lang="en-US" sz="2400" b="1" dirty="0">
              <a:solidFill>
                <a:srgbClr val="ECD169"/>
              </a:solidFill>
            </a:endParaRPr>
          </a:p>
        </p:txBody>
      </p:sp>
      <p:sp>
        <p:nvSpPr>
          <p:cNvPr id="4" name="Left Brace 3">
            <a:extLst>
              <a:ext uri="{FF2B5EF4-FFF2-40B4-BE49-F238E27FC236}">
                <a16:creationId xmlns:a16="http://schemas.microsoft.com/office/drawing/2014/main" id="{BE425DCC-ADDF-4AA6-BB05-E09889B42E1A}"/>
              </a:ext>
            </a:extLst>
          </p:cNvPr>
          <p:cNvSpPr/>
          <p:nvPr/>
        </p:nvSpPr>
        <p:spPr>
          <a:xfrm>
            <a:off x="3399692" y="2155476"/>
            <a:ext cx="570729" cy="3806400"/>
          </a:xfrm>
          <a:prstGeom prst="leftBrace">
            <a:avLst>
              <a:gd name="adj1" fmla="val 67392"/>
              <a:gd name="adj2" fmla="val 15805"/>
            </a:avLst>
          </a:prstGeom>
          <a:ln>
            <a:solidFill>
              <a:srgbClr val="ECD1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8F590F5-DBE5-4BEE-951E-EE877B3510D6}"/>
              </a:ext>
            </a:extLst>
          </p:cNvPr>
          <p:cNvSpPr txBox="1"/>
          <p:nvPr/>
        </p:nvSpPr>
        <p:spPr>
          <a:xfrm>
            <a:off x="4268621" y="2286499"/>
            <a:ext cx="4293760" cy="369332"/>
          </a:xfrm>
          <a:prstGeom prst="rect">
            <a:avLst/>
          </a:prstGeom>
          <a:noFill/>
        </p:spPr>
        <p:txBody>
          <a:bodyPr wrap="square">
            <a:spAutoFit/>
          </a:bodyPr>
          <a:lstStyle/>
          <a:p>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guided meditation (Headspace)</a:t>
            </a:r>
            <a:endParaRPr lang="en-US" dirty="0"/>
          </a:p>
        </p:txBody>
      </p:sp>
      <p:sp>
        <p:nvSpPr>
          <p:cNvPr id="31" name="TextBox 30">
            <a:extLst>
              <a:ext uri="{FF2B5EF4-FFF2-40B4-BE49-F238E27FC236}">
                <a16:creationId xmlns:a16="http://schemas.microsoft.com/office/drawing/2014/main" id="{A25F7AC6-1E97-4F0D-AB59-63233BA8BAF3}"/>
              </a:ext>
            </a:extLst>
          </p:cNvPr>
          <p:cNvSpPr txBox="1"/>
          <p:nvPr/>
        </p:nvSpPr>
        <p:spPr>
          <a:xfrm rot="16200000">
            <a:off x="2352429" y="3794016"/>
            <a:ext cx="2203781" cy="369332"/>
          </a:xfrm>
          <a:prstGeom prst="rect">
            <a:avLst/>
          </a:prstGeom>
          <a:noFill/>
        </p:spPr>
        <p:txBody>
          <a:bodyPr wrap="square">
            <a:spAutoFit/>
          </a:bodyPr>
          <a:lstStyle/>
          <a:p>
            <a:r>
              <a:rPr lang="en-US" dirty="0">
                <a:solidFill>
                  <a:srgbClr val="ECD169"/>
                </a:solidFill>
                <a:latin typeface="Poppins" panose="00000500000000000000" pitchFamily="2" charset="0"/>
                <a:ea typeface="Times New Roman" panose="02020603050405020304" pitchFamily="18" charset="0"/>
                <a:cs typeface="Poppins" panose="00000500000000000000" pitchFamily="2" charset="0"/>
              </a:rPr>
              <a:t>Apps range from</a:t>
            </a:r>
            <a:endParaRPr lang="en-US" dirty="0">
              <a:solidFill>
                <a:srgbClr val="ECD169"/>
              </a:solidFill>
            </a:endParaRPr>
          </a:p>
        </p:txBody>
      </p:sp>
      <p:sp>
        <p:nvSpPr>
          <p:cNvPr id="32" name="TextBox 31">
            <a:extLst>
              <a:ext uri="{FF2B5EF4-FFF2-40B4-BE49-F238E27FC236}">
                <a16:creationId xmlns:a16="http://schemas.microsoft.com/office/drawing/2014/main" id="{80448029-966F-4C5A-8A60-C1E209199F7E}"/>
              </a:ext>
            </a:extLst>
          </p:cNvPr>
          <p:cNvSpPr txBox="1"/>
          <p:nvPr/>
        </p:nvSpPr>
        <p:spPr>
          <a:xfrm>
            <a:off x="4268621" y="3029217"/>
            <a:ext cx="4293760" cy="369332"/>
          </a:xfrm>
          <a:prstGeom prst="rect">
            <a:avLst/>
          </a:prstGeom>
          <a:noFill/>
        </p:spPr>
        <p:txBody>
          <a:bodyPr wrap="square">
            <a:spAutoFit/>
          </a:bodyPr>
          <a:lstStyle/>
          <a:p>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mood tracking (</a:t>
            </a:r>
            <a:r>
              <a:rPr lang="en-US" dirty="0" err="1">
                <a:solidFill>
                  <a:schemeClr val="bg1"/>
                </a:solidFill>
                <a:latin typeface="Poppins" panose="00000500000000000000" pitchFamily="2" charset="0"/>
                <a:ea typeface="Times New Roman" panose="02020603050405020304" pitchFamily="18" charset="0"/>
                <a:cs typeface="Poppins" panose="00000500000000000000" pitchFamily="2" charset="0"/>
              </a:rPr>
              <a:t>MoodKit</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a:t>
            </a:r>
            <a:endParaRPr lang="en-US" dirty="0"/>
          </a:p>
        </p:txBody>
      </p:sp>
      <p:sp>
        <p:nvSpPr>
          <p:cNvPr id="33" name="TextBox 32">
            <a:extLst>
              <a:ext uri="{FF2B5EF4-FFF2-40B4-BE49-F238E27FC236}">
                <a16:creationId xmlns:a16="http://schemas.microsoft.com/office/drawing/2014/main" id="{98538BFC-0D34-4D4E-81C0-D772985C8944}"/>
              </a:ext>
            </a:extLst>
          </p:cNvPr>
          <p:cNvSpPr txBox="1"/>
          <p:nvPr/>
        </p:nvSpPr>
        <p:spPr>
          <a:xfrm>
            <a:off x="4268621" y="3771935"/>
            <a:ext cx="4293760" cy="646331"/>
          </a:xfrm>
          <a:prstGeom prst="rect">
            <a:avLst/>
          </a:prstGeom>
          <a:noFill/>
        </p:spPr>
        <p:txBody>
          <a:bodyPr wrap="square">
            <a:spAutoFit/>
          </a:bodyPr>
          <a:lstStyle/>
          <a:p>
            <a:pPr fontAlgn="base"/>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text therapy by licensed counselors (</a:t>
            </a:r>
            <a:r>
              <a:rPr lang="en-US" dirty="0" err="1">
                <a:solidFill>
                  <a:schemeClr val="bg1"/>
                </a:solidFill>
                <a:latin typeface="Poppins" panose="00000500000000000000" pitchFamily="2" charset="0"/>
                <a:ea typeface="Times New Roman" panose="02020603050405020304" pitchFamily="18" charset="0"/>
                <a:cs typeface="Poppins" panose="00000500000000000000" pitchFamily="2" charset="0"/>
              </a:rPr>
              <a:t>Talkspace</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 </a:t>
            </a:r>
            <a:r>
              <a:rPr lang="en-US" dirty="0" err="1">
                <a:solidFill>
                  <a:schemeClr val="bg1"/>
                </a:solidFill>
                <a:latin typeface="Poppins" panose="00000500000000000000" pitchFamily="2" charset="0"/>
                <a:ea typeface="Times New Roman" panose="02020603050405020304" pitchFamily="18" charset="0"/>
                <a:cs typeface="Poppins" panose="00000500000000000000" pitchFamily="2" charset="0"/>
              </a:rPr>
              <a:t>BetterHelp</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a:t>
            </a:r>
          </a:p>
        </p:txBody>
      </p:sp>
      <p:sp>
        <p:nvSpPr>
          <p:cNvPr id="34" name="TextBox 33">
            <a:extLst>
              <a:ext uri="{FF2B5EF4-FFF2-40B4-BE49-F238E27FC236}">
                <a16:creationId xmlns:a16="http://schemas.microsoft.com/office/drawing/2014/main" id="{1973F037-2590-42EC-96DA-140C2B2C512C}"/>
              </a:ext>
            </a:extLst>
          </p:cNvPr>
          <p:cNvSpPr txBox="1"/>
          <p:nvPr/>
        </p:nvSpPr>
        <p:spPr>
          <a:xfrm>
            <a:off x="4268621" y="4574344"/>
            <a:ext cx="4293760" cy="369332"/>
          </a:xfrm>
          <a:prstGeom prst="rect">
            <a:avLst/>
          </a:prstGeom>
          <a:noFill/>
        </p:spPr>
        <p:txBody>
          <a:bodyPr wrap="square">
            <a:spAutoFit/>
          </a:bodyPr>
          <a:lstStyle/>
          <a:p>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text therapy by </a:t>
            </a:r>
            <a:r>
              <a:rPr lang="en-US" dirty="0" err="1">
                <a:solidFill>
                  <a:schemeClr val="bg1"/>
                </a:solidFill>
                <a:latin typeface="Poppins" panose="00000500000000000000" pitchFamily="2" charset="0"/>
                <a:ea typeface="Times New Roman" panose="02020603050405020304" pitchFamily="18" charset="0"/>
                <a:cs typeface="Poppins" panose="00000500000000000000" pitchFamily="2" charset="0"/>
              </a:rPr>
              <a:t>Woebot</a:t>
            </a:r>
            <a:endParaRPr lang="en-US" dirty="0"/>
          </a:p>
        </p:txBody>
      </p:sp>
      <p:sp>
        <p:nvSpPr>
          <p:cNvPr id="35" name="TextBox 34">
            <a:extLst>
              <a:ext uri="{FF2B5EF4-FFF2-40B4-BE49-F238E27FC236}">
                <a16:creationId xmlns:a16="http://schemas.microsoft.com/office/drawing/2014/main" id="{0AD047D4-B6A2-4BF0-9C90-F5D8BB774C61}"/>
              </a:ext>
            </a:extLst>
          </p:cNvPr>
          <p:cNvSpPr txBox="1"/>
          <p:nvPr/>
        </p:nvSpPr>
        <p:spPr>
          <a:xfrm>
            <a:off x="6986364" y="5005770"/>
            <a:ext cx="3852101" cy="1354217"/>
          </a:xfrm>
          <a:prstGeom prst="rect">
            <a:avLst/>
          </a:prstGeom>
          <a:noFill/>
        </p:spPr>
        <p:txBody>
          <a:bodyPr wrap="square">
            <a:spAutoFit/>
          </a:bodyPr>
          <a:lstStyle/>
          <a:p>
            <a:pPr fontAlgn="base"/>
            <a:r>
              <a:rPr lang="en-US" sz="14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rPr>
              <a:t>aims to use natural language processing and learned responses to mimic conversation, remember past sessions and deliver advice around sleep, </a:t>
            </a:r>
          </a:p>
          <a:p>
            <a:pPr fontAlgn="base"/>
            <a:r>
              <a:rPr lang="en-US" sz="14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rPr>
              <a:t>worry and stress.</a:t>
            </a:r>
            <a:endParaRPr lang="en-US" sz="11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endParaRPr>
          </a:p>
          <a:p>
            <a:r>
              <a:rPr lang="en-US" sz="1200" dirty="0">
                <a:solidFill>
                  <a:schemeClr val="bg1"/>
                </a:solidFill>
                <a:latin typeface="Poppins Light" panose="00000400000000000000" pitchFamily="2" charset="0"/>
                <a:ea typeface="Times New Roman" panose="02020603050405020304" pitchFamily="18" charset="0"/>
                <a:cs typeface="Poppins Light" panose="00000400000000000000" pitchFamily="2" charset="0"/>
              </a:rPr>
              <a:t> </a:t>
            </a:r>
            <a:endParaRPr lang="en-US" sz="110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p:txBody>
      </p:sp>
    </p:spTree>
    <p:extLst>
      <p:ext uri="{BB962C8B-B14F-4D97-AF65-F5344CB8AC3E}">
        <p14:creationId xmlns:p14="http://schemas.microsoft.com/office/powerpoint/2010/main" val="402674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8" name="Picture 17">
            <a:extLst>
              <a:ext uri="{FF2B5EF4-FFF2-40B4-BE49-F238E27FC236}">
                <a16:creationId xmlns:a16="http://schemas.microsoft.com/office/drawing/2014/main" id="{D32FE151-D961-4B0E-9716-76ADFAB00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81" name="Google Shape;481;p28"/>
          <p:cNvGrpSpPr/>
          <p:nvPr/>
        </p:nvGrpSpPr>
        <p:grpSpPr>
          <a:xfrm>
            <a:off x="92467" y="3644900"/>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25" name="Google Shape;485;p28">
            <a:extLst>
              <a:ext uri="{FF2B5EF4-FFF2-40B4-BE49-F238E27FC236}">
                <a16:creationId xmlns:a16="http://schemas.microsoft.com/office/drawing/2014/main" id="{30CB3F93-707A-42EC-AE02-E0EEF6F15D75}"/>
              </a:ext>
            </a:extLst>
          </p:cNvPr>
          <p:cNvSpPr txBox="1"/>
          <p:nvPr/>
        </p:nvSpPr>
        <p:spPr>
          <a:xfrm>
            <a:off x="266700" y="305581"/>
            <a:ext cx="11220450" cy="1065031"/>
          </a:xfrm>
          <a:prstGeom prst="rect">
            <a:avLst/>
          </a:prstGeom>
          <a:noFill/>
          <a:ln>
            <a:noFill/>
          </a:ln>
        </p:spPr>
        <p:txBody>
          <a:bodyPr spcFirstLastPara="1" wrap="square" lIns="91425" tIns="45700" rIns="91425" bIns="45700" anchor="t" anchorCtr="0">
            <a:noAutofit/>
          </a:bodyPr>
          <a:lstStyle>
            <a:defPPr>
              <a:defRPr lang="en-US"/>
            </a:defPPr>
            <a:lvl1pPr lvl="0">
              <a:lnSpc>
                <a:spcPct val="80000"/>
              </a:lnSpc>
              <a:buClr>
                <a:srgbClr val="ECD169"/>
              </a:buClr>
              <a:buSzPts val="5200"/>
              <a:defRPr sz="4000" b="1">
                <a:solidFill>
                  <a:schemeClr val="bg1"/>
                </a:solidFill>
                <a:latin typeface="Poppins"/>
                <a:ea typeface="Poppins"/>
                <a:cs typeface="Poppins"/>
              </a:defRPr>
            </a:lvl1pPr>
          </a:lstStyle>
          <a:p>
            <a:r>
              <a:rPr lang="en-US" sz="3200" dirty="0">
                <a:hlinkClick r:id="" action="ppaction://noaction">
                  <a:extLst>
                    <a:ext uri="{A12FA001-AC4F-418D-AE19-62706E023703}">
                      <ahyp:hlinkClr xmlns:ahyp="http://schemas.microsoft.com/office/drawing/2018/hyperlinkcolor" val="tx"/>
                    </a:ext>
                  </a:extLst>
                </a:hlinkClick>
              </a:rPr>
              <a:t>Read about the 7 Board members of Woebot Health</a:t>
            </a:r>
          </a:p>
          <a:p>
            <a:r>
              <a:rPr lang="en-US" sz="3200" dirty="0">
                <a:solidFill>
                  <a:srgbClr val="ECD169"/>
                </a:solidFill>
                <a:hlinkClick r:id="" action="ppaction://noaction">
                  <a:extLst>
                    <a:ext uri="{A12FA001-AC4F-418D-AE19-62706E023703}">
                      <ahyp:hlinkClr xmlns:ahyp="http://schemas.microsoft.com/office/drawing/2018/hyperlinkcolor" val="tx"/>
                    </a:ext>
                  </a:extLst>
                </a:hlinkClick>
              </a:rPr>
              <a:t>https://woebothealth.com/board-members/</a:t>
            </a:r>
            <a:endParaRPr lang="en-US" sz="3200" dirty="0">
              <a:solidFill>
                <a:srgbClr val="ECD169"/>
              </a:solidFill>
            </a:endParaRPr>
          </a:p>
        </p:txBody>
      </p:sp>
      <p:pic>
        <p:nvPicPr>
          <p:cNvPr id="2050" name="Picture 2">
            <a:extLst>
              <a:ext uri="{FF2B5EF4-FFF2-40B4-BE49-F238E27FC236}">
                <a16:creationId xmlns:a16="http://schemas.microsoft.com/office/drawing/2014/main" id="{EC993AC7-9315-4352-8978-EA5ED9B73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030" y="221019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B6F9C50-5923-4BF2-ADE0-642F5D3970D4}"/>
              </a:ext>
            </a:extLst>
          </p:cNvPr>
          <p:cNvSpPr txBox="1"/>
          <p:nvPr/>
        </p:nvSpPr>
        <p:spPr>
          <a:xfrm>
            <a:off x="2145983" y="2542047"/>
            <a:ext cx="2414587" cy="707886"/>
          </a:xfrm>
          <a:prstGeom prst="rect">
            <a:avLst/>
          </a:prstGeom>
          <a:noFill/>
        </p:spPr>
        <p:txBody>
          <a:bodyPr wrap="square">
            <a:spAutoFit/>
          </a:bodyPr>
          <a:lstStyle/>
          <a:p>
            <a:pPr algn="l" fontAlgn="base"/>
            <a:r>
              <a:rPr lang="en-US" sz="2000" b="0" i="0" dirty="0">
                <a:solidFill>
                  <a:srgbClr val="ECD169"/>
                </a:solidFill>
                <a:effectLst/>
                <a:latin typeface="Poppins" panose="00000500000000000000" pitchFamily="2" charset="0"/>
                <a:cs typeface="Poppins" panose="00000500000000000000" pitchFamily="2" charset="0"/>
              </a:rPr>
              <a:t>Andrew Ng, PhD</a:t>
            </a:r>
          </a:p>
          <a:p>
            <a:pPr algn="l" fontAlgn="base"/>
            <a:r>
              <a:rPr lang="en-US" sz="2000" b="0" i="0" dirty="0">
                <a:solidFill>
                  <a:srgbClr val="ECD169"/>
                </a:solidFill>
                <a:effectLst/>
                <a:latin typeface="Poppins" panose="00000500000000000000" pitchFamily="2" charset="0"/>
                <a:cs typeface="Poppins" panose="00000500000000000000" pitchFamily="2" charset="0"/>
              </a:rPr>
              <a:t>Chairman</a:t>
            </a:r>
          </a:p>
        </p:txBody>
      </p:sp>
      <p:sp>
        <p:nvSpPr>
          <p:cNvPr id="22" name="TextBox 21">
            <a:extLst>
              <a:ext uri="{FF2B5EF4-FFF2-40B4-BE49-F238E27FC236}">
                <a16:creationId xmlns:a16="http://schemas.microsoft.com/office/drawing/2014/main" id="{5152D799-0B76-487F-998B-D299715EB00D}"/>
              </a:ext>
            </a:extLst>
          </p:cNvPr>
          <p:cNvSpPr txBox="1"/>
          <p:nvPr/>
        </p:nvSpPr>
        <p:spPr>
          <a:xfrm>
            <a:off x="553281" y="3790030"/>
            <a:ext cx="3744399" cy="1553246"/>
          </a:xfrm>
          <a:prstGeom prst="rect">
            <a:avLst/>
          </a:prstGeom>
          <a:noFill/>
        </p:spPr>
        <p:txBody>
          <a:bodyPr wrap="square">
            <a:spAutoFit/>
          </a:bodyPr>
          <a:lstStyle/>
          <a:p>
            <a:pPr>
              <a:lnSpc>
                <a:spcPct val="120000"/>
              </a:lnSpc>
            </a:pPr>
            <a:r>
              <a:rPr lang="en-US" sz="1600" dirty="0">
                <a:solidFill>
                  <a:schemeClr val="bg1"/>
                </a:solidFill>
                <a:latin typeface="Poppins" panose="00000500000000000000" pitchFamily="2" charset="0"/>
                <a:cs typeface="Poppins" panose="00000500000000000000" pitchFamily="2" charset="0"/>
              </a:rPr>
              <a:t>Andrew has led numerous venture capital investments and has helped many early stage companies become successful market leaders.</a:t>
            </a:r>
          </a:p>
        </p:txBody>
      </p:sp>
      <p:sp>
        <p:nvSpPr>
          <p:cNvPr id="26" name="TextBox 25">
            <a:extLst>
              <a:ext uri="{FF2B5EF4-FFF2-40B4-BE49-F238E27FC236}">
                <a16:creationId xmlns:a16="http://schemas.microsoft.com/office/drawing/2014/main" id="{F5853A8E-A14F-4B96-9C13-055C8258131B}"/>
              </a:ext>
            </a:extLst>
          </p:cNvPr>
          <p:cNvSpPr txBox="1"/>
          <p:nvPr/>
        </p:nvSpPr>
        <p:spPr>
          <a:xfrm>
            <a:off x="6424138" y="2542047"/>
            <a:ext cx="2639852" cy="707886"/>
          </a:xfrm>
          <a:prstGeom prst="rect">
            <a:avLst/>
          </a:prstGeom>
          <a:noFill/>
        </p:spPr>
        <p:txBody>
          <a:bodyPr wrap="square">
            <a:spAutoFit/>
          </a:bodyPr>
          <a:lstStyle/>
          <a:p>
            <a:pPr algn="l" fontAlgn="base"/>
            <a:r>
              <a:rPr lang="en-US" sz="2000" b="0" i="0" dirty="0">
                <a:solidFill>
                  <a:srgbClr val="ECD169"/>
                </a:solidFill>
                <a:effectLst/>
                <a:latin typeface="Poppins" panose="00000500000000000000" pitchFamily="2" charset="0"/>
                <a:cs typeface="Poppins" panose="00000500000000000000" pitchFamily="2" charset="0"/>
              </a:rPr>
              <a:t>Michael Evers</a:t>
            </a:r>
          </a:p>
          <a:p>
            <a:pPr algn="l" fontAlgn="base"/>
            <a:r>
              <a:rPr lang="en-US" sz="2000" b="0" i="0" dirty="0">
                <a:solidFill>
                  <a:srgbClr val="ECD169"/>
                </a:solidFill>
                <a:effectLst/>
                <a:latin typeface="Poppins" panose="00000500000000000000" pitchFamily="2" charset="0"/>
                <a:cs typeface="Poppins" panose="00000500000000000000" pitchFamily="2" charset="0"/>
              </a:rPr>
              <a:t>CEO</a:t>
            </a:r>
          </a:p>
        </p:txBody>
      </p:sp>
      <p:sp>
        <p:nvSpPr>
          <p:cNvPr id="28" name="TextBox 27">
            <a:extLst>
              <a:ext uri="{FF2B5EF4-FFF2-40B4-BE49-F238E27FC236}">
                <a16:creationId xmlns:a16="http://schemas.microsoft.com/office/drawing/2014/main" id="{4C008C63-8925-4B28-B704-94AE0E94F50D}"/>
              </a:ext>
            </a:extLst>
          </p:cNvPr>
          <p:cNvSpPr txBox="1"/>
          <p:nvPr/>
        </p:nvSpPr>
        <p:spPr>
          <a:xfrm>
            <a:off x="4831436" y="3790030"/>
            <a:ext cx="3744399" cy="1848711"/>
          </a:xfrm>
          <a:prstGeom prst="rect">
            <a:avLst/>
          </a:prstGeom>
          <a:noFill/>
        </p:spPr>
        <p:txBody>
          <a:bodyPr wrap="square">
            <a:spAutoFit/>
          </a:bodyPr>
          <a:lstStyle/>
          <a:p>
            <a:pPr>
              <a:lnSpc>
                <a:spcPct val="120000"/>
              </a:lnSpc>
            </a:pPr>
            <a:r>
              <a:rPr lang="en-US" sz="1600" dirty="0">
                <a:solidFill>
                  <a:schemeClr val="bg1"/>
                </a:solidFill>
                <a:latin typeface="Poppins" panose="00000500000000000000" pitchFamily="2" charset="0"/>
                <a:cs typeface="Poppins" panose="00000500000000000000" pitchFamily="2" charset="0"/>
              </a:rPr>
              <a:t>CEO-Michael is an accomplished executive with more than 20 years of experience driving growth for some of the world’s top consumer technology and digital health companies</a:t>
            </a:r>
          </a:p>
        </p:txBody>
      </p:sp>
      <p:sp>
        <p:nvSpPr>
          <p:cNvPr id="29" name="TextBox 28">
            <a:extLst>
              <a:ext uri="{FF2B5EF4-FFF2-40B4-BE49-F238E27FC236}">
                <a16:creationId xmlns:a16="http://schemas.microsoft.com/office/drawing/2014/main" id="{D96CBB53-B88D-41A2-8488-87ED9D40A377}"/>
              </a:ext>
            </a:extLst>
          </p:cNvPr>
          <p:cNvSpPr txBox="1"/>
          <p:nvPr/>
        </p:nvSpPr>
        <p:spPr>
          <a:xfrm>
            <a:off x="8939463" y="2542047"/>
            <a:ext cx="3805818" cy="1146572"/>
          </a:xfrm>
          <a:prstGeom prst="roundRect">
            <a:avLst>
              <a:gd name="adj" fmla="val 33923"/>
            </a:avLst>
          </a:prstGeom>
          <a:solidFill>
            <a:srgbClr val="ECD169"/>
          </a:solidFill>
        </p:spPr>
        <p:txBody>
          <a:bodyPr wrap="square" rIns="914400">
            <a:spAutoFit/>
          </a:bodyPr>
          <a:lstStyle/>
          <a:p>
            <a:pPr algn="r"/>
            <a:r>
              <a:rPr lang="en-US" b="1" i="1" dirty="0">
                <a:solidFill>
                  <a:srgbClr val="272856"/>
                </a:solidFill>
                <a:latin typeface="Poppins" panose="00000500000000000000" pitchFamily="2" charset="0"/>
                <a:cs typeface="Poppins" panose="00000500000000000000" pitchFamily="2" charset="0"/>
              </a:rPr>
              <a:t>Not one is listed as knowing anything about psychotherapy</a:t>
            </a:r>
          </a:p>
        </p:txBody>
      </p:sp>
      <p:pic>
        <p:nvPicPr>
          <p:cNvPr id="16" name="Picture 2">
            <a:extLst>
              <a:ext uri="{FF2B5EF4-FFF2-40B4-BE49-F238E27FC236}">
                <a16:creationId xmlns:a16="http://schemas.microsoft.com/office/drawing/2014/main" id="{391F60DD-EF2D-4FC4-AB6C-02D91D2DEF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185" y="221019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7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506262" y="2107182"/>
            <a:ext cx="7254708"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800" b="1" dirty="0">
                <a:solidFill>
                  <a:schemeClr val="bg1"/>
                </a:solidFill>
                <a:latin typeface="Poppins" pitchFamily="2" charset="77"/>
                <a:ea typeface="Arial" panose="020B0604020202020204" pitchFamily="34" charset="0"/>
                <a:cs typeface="Poppins" pitchFamily="2" charset="77"/>
              </a:rPr>
              <a:t>The</a:t>
            </a:r>
            <a:r>
              <a:rPr lang="en-US" sz="4800" b="1" dirty="0">
                <a:solidFill>
                  <a:srgbClr val="ECD169"/>
                </a:solidFill>
                <a:latin typeface="Poppins" pitchFamily="2" charset="77"/>
                <a:ea typeface="Arial" panose="020B0604020202020204" pitchFamily="34" charset="0"/>
                <a:cs typeface="Poppins" pitchFamily="2" charset="77"/>
              </a:rPr>
              <a:t> medicalization </a:t>
            </a:r>
            <a:r>
              <a:rPr lang="en-US" sz="4800" b="1" dirty="0">
                <a:solidFill>
                  <a:schemeClr val="bg1"/>
                </a:solidFill>
                <a:latin typeface="Poppins" pitchFamily="2" charset="77"/>
                <a:ea typeface="Arial" panose="020B0604020202020204" pitchFamily="34" charset="0"/>
                <a:cs typeface="Poppins" pitchFamily="2" charset="77"/>
              </a:rPr>
              <a:t>and</a:t>
            </a:r>
            <a:r>
              <a:rPr lang="en-US" sz="4800" b="1" dirty="0">
                <a:solidFill>
                  <a:srgbClr val="ECD169"/>
                </a:solidFill>
                <a:latin typeface="Poppins" pitchFamily="2" charset="77"/>
                <a:ea typeface="Arial" panose="020B0604020202020204" pitchFamily="34" charset="0"/>
                <a:cs typeface="Poppins" pitchFamily="2" charset="77"/>
              </a:rPr>
              <a:t> pathologizing </a:t>
            </a:r>
            <a:r>
              <a:rPr lang="en-US" sz="4800" b="1" dirty="0">
                <a:solidFill>
                  <a:schemeClr val="bg1"/>
                </a:solidFill>
                <a:latin typeface="Poppins" pitchFamily="2" charset="77"/>
                <a:ea typeface="Arial" panose="020B0604020202020204" pitchFamily="34" charset="0"/>
                <a:cs typeface="Poppins" pitchFamily="2" charset="77"/>
              </a:rPr>
              <a:t>of the human condition</a:t>
            </a:r>
          </a:p>
        </p:txBody>
      </p:sp>
    </p:spTree>
    <p:extLst>
      <p:ext uri="{BB962C8B-B14F-4D97-AF65-F5344CB8AC3E}">
        <p14:creationId xmlns:p14="http://schemas.microsoft.com/office/powerpoint/2010/main" val="1122526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68300" y="812800"/>
            <a:ext cx="9740900" cy="2129425"/>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2800" dirty="0">
                <a:solidFill>
                  <a:srgbClr val="ECD169"/>
                </a:solidFill>
                <a:latin typeface="Poppins" pitchFamily="2" charset="77"/>
                <a:cs typeface="Poppins" pitchFamily="2" charset="77"/>
              </a:rPr>
              <a:t>Psychological treatment is beginning to             fragment into</a:t>
            </a:r>
          </a:p>
          <a:p>
            <a:pPr lvl="0">
              <a:lnSpc>
                <a:spcPct val="80000"/>
              </a:lnSpc>
              <a:buClr>
                <a:srgbClr val="ECD169"/>
              </a:buClr>
              <a:buSzPts val="5200"/>
            </a:pPr>
            <a:endParaRPr lang="en-US" sz="2800" dirty="0">
              <a:solidFill>
                <a:srgbClr val="ECD169"/>
              </a:solidFill>
              <a:latin typeface="Poppins" pitchFamily="2" charset="77"/>
              <a:cs typeface="Poppins" pitchFamily="2" charset="77"/>
            </a:endParaRPr>
          </a:p>
          <a:p>
            <a:pPr lvl="0">
              <a:lnSpc>
                <a:spcPct val="80000"/>
              </a:lnSpc>
              <a:buClr>
                <a:srgbClr val="ECD169"/>
              </a:buClr>
              <a:buSzPts val="5200"/>
            </a:pPr>
            <a:endParaRPr lang="en-US" sz="2800" dirty="0">
              <a:solidFill>
                <a:srgbClr val="ECD169"/>
              </a:solidFill>
              <a:latin typeface="Poppins" pitchFamily="2" charset="77"/>
              <a:cs typeface="Poppins" pitchFamily="2" charset="77"/>
            </a:endParaRPr>
          </a:p>
          <a:p>
            <a:pPr lvl="0">
              <a:lnSpc>
                <a:spcPct val="80000"/>
              </a:lnSpc>
              <a:buClr>
                <a:srgbClr val="ECD169"/>
              </a:buClr>
              <a:buSzPts val="5200"/>
            </a:pPr>
            <a:r>
              <a:rPr lang="en-US" sz="2400" dirty="0">
                <a:solidFill>
                  <a:schemeClr val="bg1"/>
                </a:solidFill>
                <a:latin typeface="Poppins" pitchFamily="2" charset="77"/>
                <a:cs typeface="Poppins" pitchFamily="2" charset="77"/>
              </a:rPr>
              <a:t>Treatment of diagnosable mental disorders, which is short term and structured and paid for by insurance companies</a:t>
            </a:r>
          </a:p>
          <a:p>
            <a:pPr marL="457200" lvl="0" indent="-457200">
              <a:lnSpc>
                <a:spcPct val="80000"/>
              </a:lnSpc>
              <a:buClr>
                <a:srgbClr val="ECD169"/>
              </a:buClr>
              <a:buSzPts val="5200"/>
              <a:buAutoNum type="arabicParenR"/>
            </a:pPr>
            <a:endParaRPr lang="en-US" sz="2400" dirty="0">
              <a:solidFill>
                <a:schemeClr val="bg1"/>
              </a:solidFill>
              <a:latin typeface="Poppins" pitchFamily="2" charset="77"/>
              <a:cs typeface="Poppins" pitchFamily="2" charset="77"/>
            </a:endParaRPr>
          </a:p>
          <a:p>
            <a:pPr lvl="0">
              <a:lnSpc>
                <a:spcPct val="80000"/>
              </a:lnSpc>
              <a:buClr>
                <a:srgbClr val="ECD169"/>
              </a:buClr>
              <a:buSzPts val="5200"/>
            </a:pPr>
            <a:r>
              <a:rPr lang="en-US" sz="2400" dirty="0">
                <a:solidFill>
                  <a:schemeClr val="bg1"/>
                </a:solidFill>
                <a:latin typeface="Poppins" pitchFamily="2" charset="77"/>
                <a:cs typeface="Poppins" pitchFamily="2" charset="77"/>
              </a:rPr>
              <a:t>Psychotherapy for problems of living, sometimes severe, have increased during the pandemic</a:t>
            </a:r>
          </a:p>
          <a:p>
            <a:pPr lvl="0">
              <a:lnSpc>
                <a:spcPct val="80000"/>
              </a:lnSpc>
              <a:buClr>
                <a:srgbClr val="ECD169"/>
              </a:buClr>
              <a:buSzPts val="5200"/>
            </a:pPr>
            <a:endParaRPr lang="en-US" sz="2400" dirty="0">
              <a:solidFill>
                <a:schemeClr val="bg1"/>
              </a:solidFill>
            </a:endParaRPr>
          </a:p>
          <a:p>
            <a:pPr lvl="0">
              <a:lnSpc>
                <a:spcPct val="80000"/>
              </a:lnSpc>
              <a:buClr>
                <a:srgbClr val="ECD169"/>
              </a:buClr>
              <a:buSzPts val="5200"/>
            </a:pPr>
            <a:br>
              <a:rPr lang="en-US" sz="4800" dirty="0"/>
            </a:br>
            <a:endParaRPr lang="en-US" sz="4800" b="1" dirty="0">
              <a:solidFill>
                <a:schemeClr val="bg1"/>
              </a:solidFill>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102377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68300" y="812800"/>
            <a:ext cx="9740900" cy="2129425"/>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endParaRPr lang="en-US" sz="2400" dirty="0">
              <a:solidFill>
                <a:schemeClr val="bg1"/>
              </a:solidFill>
            </a:endParaRPr>
          </a:p>
          <a:p>
            <a:pPr lvl="0">
              <a:lnSpc>
                <a:spcPct val="80000"/>
              </a:lnSpc>
              <a:buClr>
                <a:srgbClr val="ECD169"/>
              </a:buClr>
              <a:buSzPts val="5200"/>
            </a:pPr>
            <a:r>
              <a:rPr lang="en-US" sz="2400" dirty="0">
                <a:solidFill>
                  <a:srgbClr val="ECD169"/>
                </a:solidFill>
                <a:latin typeface="Poppins" pitchFamily="2" charset="77"/>
                <a:cs typeface="Poppins" pitchFamily="2" charset="77"/>
              </a:rPr>
              <a:t>Longer term, less structured, open-ended psychotherapy is no longer being paid for by insurance companies</a:t>
            </a:r>
          </a:p>
          <a:p>
            <a:pPr lvl="0">
              <a:lnSpc>
                <a:spcPct val="80000"/>
              </a:lnSpc>
              <a:buClr>
                <a:srgbClr val="ECD169"/>
              </a:buClr>
              <a:buSzPts val="5200"/>
            </a:pPr>
            <a:endParaRPr lang="en-US" sz="2400" dirty="0">
              <a:solidFill>
                <a:srgbClr val="ECD169"/>
              </a:solidFill>
              <a:latin typeface="Poppins" pitchFamily="2" charset="77"/>
              <a:cs typeface="Poppins" pitchFamily="2" charset="77"/>
            </a:endParaRPr>
          </a:p>
          <a:p>
            <a:pPr lvl="0">
              <a:lnSpc>
                <a:spcPct val="80000"/>
              </a:lnSpc>
              <a:buClr>
                <a:srgbClr val="ECD169"/>
              </a:buClr>
              <a:buSzPts val="5200"/>
            </a:pPr>
            <a:endParaRPr lang="en-US" sz="2400" dirty="0">
              <a:solidFill>
                <a:srgbClr val="ECD169"/>
              </a:solidFill>
              <a:latin typeface="Poppins" pitchFamily="2" charset="77"/>
              <a:cs typeface="Poppins" pitchFamily="2" charset="77"/>
            </a:endParaRPr>
          </a:p>
          <a:p>
            <a:pPr lvl="0">
              <a:lnSpc>
                <a:spcPct val="80000"/>
              </a:lnSpc>
              <a:buClr>
                <a:srgbClr val="ECD169"/>
              </a:buClr>
              <a:buSzPts val="5200"/>
            </a:pPr>
            <a:r>
              <a:rPr lang="en-US" sz="2400" dirty="0">
                <a:solidFill>
                  <a:schemeClr val="bg1"/>
                </a:solidFill>
                <a:latin typeface="Poppins" pitchFamily="2" charset="77"/>
                <a:cs typeface="Poppins" pitchFamily="2" charset="77"/>
              </a:rPr>
              <a:t>Organized psychology has colluded in it's demise with  overfocus on diagnosable mental disorders treated in short term, structured, time-limited therapy, the so called "evidence based or scientific treatments”.</a:t>
            </a:r>
            <a:br>
              <a:rPr lang="en-US" sz="4800" dirty="0"/>
            </a:br>
            <a:endParaRPr lang="en-US" sz="4800" b="1" dirty="0">
              <a:solidFill>
                <a:schemeClr val="bg1"/>
              </a:solidFill>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3008489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506262" y="747012"/>
            <a:ext cx="7723338"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2800" dirty="0">
                <a:solidFill>
                  <a:schemeClr val="bg1"/>
                </a:solidFill>
                <a:latin typeface="Poppins" pitchFamily="2" charset="77"/>
                <a:ea typeface="Arial" panose="020B0604020202020204" pitchFamily="34" charset="0"/>
                <a:cs typeface="Poppins" pitchFamily="2" charset="77"/>
              </a:rPr>
              <a:t>The dramatic increase of abnormalities and pathologies of the International Classification of Diseases, </a:t>
            </a:r>
          </a:p>
          <a:p>
            <a:pPr lvl="0">
              <a:lnSpc>
                <a:spcPct val="80000"/>
              </a:lnSpc>
              <a:buClr>
                <a:srgbClr val="ECD169"/>
              </a:buClr>
              <a:buSzPts val="5200"/>
            </a:pPr>
            <a:endParaRPr lang="en-US" sz="2800" dirty="0">
              <a:solidFill>
                <a:schemeClr val="bg1"/>
              </a:solidFill>
              <a:latin typeface="Poppins" pitchFamily="2" charset="77"/>
              <a:ea typeface="Arial" panose="020B0604020202020204" pitchFamily="34" charset="0"/>
              <a:cs typeface="Poppins" pitchFamily="2" charset="77"/>
            </a:endParaRPr>
          </a:p>
          <a:p>
            <a:pPr lvl="0">
              <a:lnSpc>
                <a:spcPct val="80000"/>
              </a:lnSpc>
              <a:buClr>
                <a:srgbClr val="ECD169"/>
              </a:buClr>
              <a:buSzPts val="5200"/>
            </a:pPr>
            <a:r>
              <a:rPr lang="en-US" sz="2400" dirty="0">
                <a:solidFill>
                  <a:schemeClr val="bg1"/>
                </a:solidFill>
                <a:latin typeface="Poppins" pitchFamily="2" charset="77"/>
                <a:ea typeface="Arial" panose="020B0604020202020204" pitchFamily="34" charset="0"/>
                <a:cs typeface="Poppins" pitchFamily="2" charset="77"/>
              </a:rPr>
              <a:t>Tenth Revision, Clinical Modification (ICD-10-CM) (Formerly the DSM)</a:t>
            </a:r>
          </a:p>
        </p:txBody>
      </p:sp>
      <p:sp>
        <p:nvSpPr>
          <p:cNvPr id="11" name="TextBox 10">
            <a:extLst>
              <a:ext uri="{FF2B5EF4-FFF2-40B4-BE49-F238E27FC236}">
                <a16:creationId xmlns:a16="http://schemas.microsoft.com/office/drawing/2014/main" id="{2AA1534B-EBC2-4D30-B792-BBF31965F1B7}"/>
              </a:ext>
            </a:extLst>
          </p:cNvPr>
          <p:cNvSpPr txBox="1"/>
          <p:nvPr/>
        </p:nvSpPr>
        <p:spPr>
          <a:xfrm>
            <a:off x="1420662" y="3941564"/>
            <a:ext cx="2947269" cy="1015663"/>
          </a:xfrm>
          <a:prstGeom prst="rect">
            <a:avLst/>
          </a:prstGeom>
          <a:noFill/>
        </p:spPr>
        <p:txBody>
          <a:bodyPr wrap="square">
            <a:spAutoFit/>
          </a:bodyPr>
          <a:lstStyle/>
          <a:p>
            <a:r>
              <a:rPr lang="en-US" sz="2000" dirty="0">
                <a:solidFill>
                  <a:schemeClr val="bg1"/>
                </a:solidFill>
                <a:latin typeface="Poppins" pitchFamily="2" charset="77"/>
                <a:cs typeface="Poppins" pitchFamily="2" charset="77"/>
              </a:rPr>
              <a:t>It’s the holy bible of the medical insurance industry</a:t>
            </a:r>
          </a:p>
        </p:txBody>
      </p:sp>
      <p:sp>
        <p:nvSpPr>
          <p:cNvPr id="12" name="TextBox 11">
            <a:extLst>
              <a:ext uri="{FF2B5EF4-FFF2-40B4-BE49-F238E27FC236}">
                <a16:creationId xmlns:a16="http://schemas.microsoft.com/office/drawing/2014/main" id="{EC37760C-9377-4191-B452-F03A71B80856}"/>
              </a:ext>
            </a:extLst>
          </p:cNvPr>
          <p:cNvSpPr txBox="1"/>
          <p:nvPr/>
        </p:nvSpPr>
        <p:spPr>
          <a:xfrm>
            <a:off x="5742939" y="3941564"/>
            <a:ext cx="3435351" cy="1015663"/>
          </a:xfrm>
          <a:prstGeom prst="rect">
            <a:avLst/>
          </a:prstGeom>
          <a:noFill/>
        </p:spPr>
        <p:txBody>
          <a:bodyPr wrap="square">
            <a:spAutoFit/>
          </a:bodyPr>
          <a:lstStyle/>
          <a:p>
            <a:r>
              <a:rPr lang="en-US" sz="2000" dirty="0">
                <a:solidFill>
                  <a:schemeClr val="bg1"/>
                </a:solidFill>
                <a:latin typeface="Poppins" pitchFamily="2" charset="77"/>
                <a:cs typeface="Poppins" pitchFamily="2" charset="77"/>
              </a:rPr>
              <a:t>The profession is swimming in an ocean of diagnostic pathology</a:t>
            </a:r>
          </a:p>
        </p:txBody>
      </p:sp>
      <p:pic>
        <p:nvPicPr>
          <p:cNvPr id="4" name="Graphic 3">
            <a:extLst>
              <a:ext uri="{FF2B5EF4-FFF2-40B4-BE49-F238E27FC236}">
                <a16:creationId xmlns:a16="http://schemas.microsoft.com/office/drawing/2014/main" id="{8131DE55-35BB-4F9B-9511-919DC9F064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5121" y="3982386"/>
            <a:ext cx="1015664" cy="1015664"/>
          </a:xfrm>
          <a:prstGeom prst="rect">
            <a:avLst/>
          </a:prstGeom>
        </p:spPr>
      </p:pic>
      <p:pic>
        <p:nvPicPr>
          <p:cNvPr id="6" name="Graphic 5">
            <a:extLst>
              <a:ext uri="{FF2B5EF4-FFF2-40B4-BE49-F238E27FC236}">
                <a16:creationId xmlns:a16="http://schemas.microsoft.com/office/drawing/2014/main" id="{1C477FA0-4C73-4FA1-8F2A-364D826D71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5670" y="3903672"/>
            <a:ext cx="1223009" cy="1223009"/>
          </a:xfrm>
          <a:prstGeom prst="rect">
            <a:avLst/>
          </a:prstGeom>
        </p:spPr>
      </p:pic>
    </p:spTree>
    <p:extLst>
      <p:ext uri="{BB962C8B-B14F-4D97-AF65-F5344CB8AC3E}">
        <p14:creationId xmlns:p14="http://schemas.microsoft.com/office/powerpoint/2010/main" val="2401070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26252" y="741623"/>
            <a:ext cx="6546048"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5400" b="1" dirty="0">
                <a:solidFill>
                  <a:srgbClr val="ECD169"/>
                </a:solidFill>
                <a:latin typeface="Poppins" pitchFamily="2" charset="77"/>
                <a:ea typeface="Arial" panose="020B0604020202020204" pitchFamily="34" charset="0"/>
                <a:cs typeface="Poppins" pitchFamily="2" charset="77"/>
              </a:rPr>
              <a:t>Guess </a:t>
            </a:r>
          </a:p>
          <a:p>
            <a:pPr lvl="0">
              <a:lnSpc>
                <a:spcPct val="80000"/>
              </a:lnSpc>
              <a:buClr>
                <a:srgbClr val="ECD169"/>
              </a:buClr>
              <a:buSzPts val="5200"/>
            </a:pPr>
            <a:r>
              <a:rPr lang="en-US" sz="3600" b="1" dirty="0">
                <a:solidFill>
                  <a:srgbClr val="ECD169"/>
                </a:solidFill>
                <a:latin typeface="Poppins" pitchFamily="2" charset="77"/>
                <a:ea typeface="Arial" panose="020B0604020202020204" pitchFamily="34" charset="0"/>
                <a:cs typeface="Poppins" pitchFamily="2" charset="77"/>
              </a:rPr>
              <a:t>how many codes </a:t>
            </a:r>
            <a:r>
              <a:rPr lang="en-US" sz="3600" b="1" dirty="0">
                <a:solidFill>
                  <a:schemeClr val="bg1"/>
                </a:solidFill>
                <a:latin typeface="Poppins" pitchFamily="2" charset="77"/>
                <a:ea typeface="Arial" panose="020B0604020202020204" pitchFamily="34" charset="0"/>
                <a:cs typeface="Poppins" pitchFamily="2" charset="77"/>
              </a:rPr>
              <a:t>there are in the newest ICD-10-CM</a:t>
            </a:r>
            <a:endParaRPr sz="3600" b="1" dirty="0">
              <a:solidFill>
                <a:schemeClr val="bg1"/>
              </a:solidFill>
              <a:latin typeface="Poppins" pitchFamily="2" charset="77"/>
              <a:ea typeface="Poppins Light"/>
              <a:cs typeface="Poppins" pitchFamily="2" charset="77"/>
              <a:sym typeface="Poppins Light"/>
            </a:endParaRPr>
          </a:p>
        </p:txBody>
      </p:sp>
      <p:sp>
        <p:nvSpPr>
          <p:cNvPr id="2" name="Rectangle: Rounded Corners 1">
            <a:extLst>
              <a:ext uri="{FF2B5EF4-FFF2-40B4-BE49-F238E27FC236}">
                <a16:creationId xmlns:a16="http://schemas.microsoft.com/office/drawing/2014/main" id="{8E3BA5C9-D99B-493C-BADE-80DC4845EC5E}"/>
              </a:ext>
            </a:extLst>
          </p:cNvPr>
          <p:cNvSpPr/>
          <p:nvPr/>
        </p:nvSpPr>
        <p:spPr>
          <a:xfrm>
            <a:off x="628650" y="3284856"/>
            <a:ext cx="3131820" cy="720090"/>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72856"/>
                </a:solidFill>
                <a:latin typeface="Poppins" panose="00000500000000000000" pitchFamily="2" charset="0"/>
                <a:cs typeface="Poppins" panose="00000500000000000000" pitchFamily="2" charset="0"/>
              </a:rPr>
              <a:t>More than 1,000?</a:t>
            </a:r>
          </a:p>
        </p:txBody>
      </p:sp>
      <p:sp>
        <p:nvSpPr>
          <p:cNvPr id="22" name="Rectangle: Rounded Corners 21">
            <a:extLst>
              <a:ext uri="{FF2B5EF4-FFF2-40B4-BE49-F238E27FC236}">
                <a16:creationId xmlns:a16="http://schemas.microsoft.com/office/drawing/2014/main" id="{4771E344-ACA6-4E20-95B1-2096A8BD1FD1}"/>
              </a:ext>
            </a:extLst>
          </p:cNvPr>
          <p:cNvSpPr/>
          <p:nvPr/>
        </p:nvSpPr>
        <p:spPr>
          <a:xfrm>
            <a:off x="628650" y="4711383"/>
            <a:ext cx="3131820" cy="720090"/>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72856"/>
                </a:solidFill>
                <a:latin typeface="Poppins" panose="00000500000000000000" pitchFamily="2" charset="0"/>
                <a:cs typeface="Poppins" panose="00000500000000000000" pitchFamily="2" charset="0"/>
              </a:rPr>
              <a:t>More than 20,000?</a:t>
            </a:r>
          </a:p>
        </p:txBody>
      </p:sp>
      <p:sp>
        <p:nvSpPr>
          <p:cNvPr id="24" name="Rectangle: Rounded Corners 23">
            <a:extLst>
              <a:ext uri="{FF2B5EF4-FFF2-40B4-BE49-F238E27FC236}">
                <a16:creationId xmlns:a16="http://schemas.microsoft.com/office/drawing/2014/main" id="{083EF373-DB36-4898-8C8C-589D86057C98}"/>
              </a:ext>
            </a:extLst>
          </p:cNvPr>
          <p:cNvSpPr/>
          <p:nvPr/>
        </p:nvSpPr>
        <p:spPr>
          <a:xfrm>
            <a:off x="4424289" y="3284856"/>
            <a:ext cx="3131820" cy="720090"/>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72856"/>
                </a:solidFill>
                <a:latin typeface="Poppins" panose="00000500000000000000" pitchFamily="2" charset="0"/>
                <a:cs typeface="Poppins" panose="00000500000000000000" pitchFamily="2" charset="0"/>
              </a:rPr>
              <a:t>More than 5,000?</a:t>
            </a:r>
          </a:p>
        </p:txBody>
      </p:sp>
      <p:sp>
        <p:nvSpPr>
          <p:cNvPr id="30" name="Rectangle: Rounded Corners 29">
            <a:extLst>
              <a:ext uri="{FF2B5EF4-FFF2-40B4-BE49-F238E27FC236}">
                <a16:creationId xmlns:a16="http://schemas.microsoft.com/office/drawing/2014/main" id="{52F695BE-9899-4AA6-8F2E-8D5701AACD06}"/>
              </a:ext>
            </a:extLst>
          </p:cNvPr>
          <p:cNvSpPr/>
          <p:nvPr/>
        </p:nvSpPr>
        <p:spPr>
          <a:xfrm>
            <a:off x="4424289" y="4711383"/>
            <a:ext cx="3131820" cy="720090"/>
          </a:xfrm>
          <a:prstGeom prst="roundRect">
            <a:avLst>
              <a:gd name="adj" fmla="val 50000"/>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72856"/>
                </a:solidFill>
                <a:latin typeface="Poppins" panose="00000500000000000000" pitchFamily="2" charset="0"/>
                <a:cs typeface="Poppins" panose="00000500000000000000" pitchFamily="2" charset="0"/>
              </a:rPr>
              <a:t>More than 50,000?</a:t>
            </a:r>
          </a:p>
        </p:txBody>
      </p:sp>
    </p:spTree>
    <p:extLst>
      <p:ext uri="{BB962C8B-B14F-4D97-AF65-F5344CB8AC3E}">
        <p14:creationId xmlns:p14="http://schemas.microsoft.com/office/powerpoint/2010/main" val="35095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4"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426252" y="741623"/>
            <a:ext cx="8374848"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9600" b="1" dirty="0">
                <a:solidFill>
                  <a:srgbClr val="ECD169"/>
                </a:solidFill>
                <a:latin typeface="Poppins" pitchFamily="2" charset="77"/>
                <a:ea typeface="Arial" panose="020B0604020202020204" pitchFamily="34" charset="0"/>
                <a:cs typeface="Poppins" pitchFamily="2" charset="77"/>
              </a:rPr>
              <a:t>70,616  </a:t>
            </a:r>
          </a:p>
          <a:p>
            <a:pPr lvl="0">
              <a:lnSpc>
                <a:spcPct val="80000"/>
              </a:lnSpc>
              <a:buClr>
                <a:srgbClr val="ECD169"/>
              </a:buClr>
              <a:buSzPts val="5200"/>
            </a:pPr>
            <a:r>
              <a:rPr lang="en-US" sz="3600" b="1" dirty="0">
                <a:solidFill>
                  <a:schemeClr val="bg1"/>
                </a:solidFill>
                <a:latin typeface="Poppins" pitchFamily="2" charset="77"/>
                <a:ea typeface="Arial" panose="020B0604020202020204" pitchFamily="34" charset="0"/>
                <a:cs typeface="Poppins" pitchFamily="2" charset="77"/>
              </a:rPr>
              <a:t>Different physical, emotional, and mental problems for humans</a:t>
            </a:r>
            <a:r>
              <a:rPr lang="en-US" sz="3600" b="1" dirty="0">
                <a:solidFill>
                  <a:srgbClr val="ECD169"/>
                </a:solidFill>
                <a:latin typeface="Poppins" pitchFamily="2" charset="77"/>
                <a:ea typeface="Arial" panose="020B0604020202020204" pitchFamily="34" charset="0"/>
                <a:cs typeface="Poppins" pitchFamily="2" charset="77"/>
              </a:rPr>
              <a:t> </a:t>
            </a:r>
            <a:endParaRPr sz="3600" b="1" dirty="0">
              <a:solidFill>
                <a:schemeClr val="bg1"/>
              </a:solidFill>
              <a:latin typeface="Poppins" pitchFamily="2" charset="77"/>
              <a:ea typeface="Poppins Light"/>
              <a:cs typeface="Poppins" pitchFamily="2" charset="77"/>
              <a:sym typeface="Poppins Light"/>
            </a:endParaRPr>
          </a:p>
        </p:txBody>
      </p:sp>
      <p:sp>
        <p:nvSpPr>
          <p:cNvPr id="13" name="TextBox 12">
            <a:extLst>
              <a:ext uri="{FF2B5EF4-FFF2-40B4-BE49-F238E27FC236}">
                <a16:creationId xmlns:a16="http://schemas.microsoft.com/office/drawing/2014/main" id="{634A3749-47E1-4520-9959-18290AB9AFBA}"/>
              </a:ext>
            </a:extLst>
          </p:cNvPr>
          <p:cNvSpPr txBox="1"/>
          <p:nvPr/>
        </p:nvSpPr>
        <p:spPr>
          <a:xfrm>
            <a:off x="426252" y="3201669"/>
            <a:ext cx="3649027" cy="1015663"/>
          </a:xfrm>
          <a:prstGeom prst="rect">
            <a:avLst/>
          </a:prstGeom>
          <a:noFill/>
        </p:spPr>
        <p:txBody>
          <a:bodyPr wrap="square">
            <a:spAutoFit/>
          </a:bodyPr>
          <a:lstStyle/>
          <a:p>
            <a:r>
              <a:rPr lang="en-US" sz="2000" dirty="0">
                <a:solidFill>
                  <a:schemeClr val="bg1"/>
                </a:solidFill>
                <a:latin typeface="Poppins" panose="00000500000000000000" pitchFamily="2" charset="0"/>
                <a:ea typeface="Calibri" panose="020F0502020204030204" pitchFamily="34" charset="0"/>
                <a:cs typeface="Poppins" panose="00000500000000000000" pitchFamily="2" charset="0"/>
              </a:rPr>
              <a:t>Everything imaginable (and not imaginable) is becoming codified. </a:t>
            </a:r>
            <a:endParaRPr lang="en-US" dirty="0">
              <a:solidFill>
                <a:schemeClr val="bg1"/>
              </a:solidFill>
              <a:latin typeface="Poppins" panose="00000500000000000000" pitchFamily="2" charset="0"/>
              <a:ea typeface="Calibri" panose="020F0502020204030204" pitchFamily="34" charset="0"/>
              <a:cs typeface="Poppins" panose="00000500000000000000" pitchFamily="2" charset="0"/>
            </a:endParaRPr>
          </a:p>
        </p:txBody>
      </p:sp>
      <p:sp>
        <p:nvSpPr>
          <p:cNvPr id="15" name="TextBox 14">
            <a:extLst>
              <a:ext uri="{FF2B5EF4-FFF2-40B4-BE49-F238E27FC236}">
                <a16:creationId xmlns:a16="http://schemas.microsoft.com/office/drawing/2014/main" id="{C767E364-CB9D-4342-89B8-F1FBB381C362}"/>
              </a:ext>
            </a:extLst>
          </p:cNvPr>
          <p:cNvSpPr txBox="1"/>
          <p:nvPr/>
        </p:nvSpPr>
        <p:spPr>
          <a:xfrm>
            <a:off x="5196273" y="3270875"/>
            <a:ext cx="3580023" cy="923330"/>
          </a:xfrm>
          <a:prstGeom prst="rect">
            <a:avLst/>
          </a:prstGeom>
          <a:noFill/>
        </p:spPr>
        <p:txBody>
          <a:bodyPr wrap="square">
            <a:spAutoFit/>
          </a:bodyPr>
          <a:lstStyle/>
          <a:p>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Stubbing your right big toe? </a:t>
            </a:r>
          </a:p>
          <a:p>
            <a:r>
              <a:rPr lang="en-US" b="1" dirty="0">
                <a:solidFill>
                  <a:srgbClr val="ECD169"/>
                </a:solidFill>
                <a:latin typeface="Poppins" panose="00000500000000000000" pitchFamily="2" charset="0"/>
                <a:ea typeface="Times New Roman" panose="02020603050405020304" pitchFamily="18" charset="0"/>
                <a:cs typeface="Poppins" panose="00000500000000000000" pitchFamily="2" charset="0"/>
              </a:rPr>
              <a:t>S90.</a:t>
            </a:r>
            <a:r>
              <a:rPr lang="en-US" dirty="0">
                <a:solidFill>
                  <a:srgbClr val="ECD169"/>
                </a:solidFill>
                <a:latin typeface="Poppins" panose="00000500000000000000" pitchFamily="2" charset="0"/>
                <a:ea typeface="Times New Roman" panose="02020603050405020304" pitchFamily="18" charset="0"/>
                <a:cs typeface="Poppins" panose="00000500000000000000" pitchFamily="2" charset="0"/>
              </a:rPr>
              <a:t> </a:t>
            </a:r>
            <a:r>
              <a:rPr lang="en-US" b="1" dirty="0">
                <a:solidFill>
                  <a:srgbClr val="ECD169"/>
                </a:solidFill>
                <a:latin typeface="Poppins" panose="00000500000000000000" pitchFamily="2" charset="0"/>
                <a:ea typeface="Times New Roman" panose="02020603050405020304" pitchFamily="18" charset="0"/>
                <a:cs typeface="Poppins" panose="00000500000000000000" pitchFamily="2" charset="0"/>
              </a:rPr>
              <a:t>931A </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is what you</a:t>
            </a:r>
            <a:r>
              <a:rPr lang="en-US" b="1" dirty="0">
                <a:solidFill>
                  <a:schemeClr val="bg1"/>
                </a:solidFill>
                <a:latin typeface="Poppins" panose="00000500000000000000" pitchFamily="2" charset="0"/>
                <a:ea typeface="Times New Roman" panose="02020603050405020304" pitchFamily="18" charset="0"/>
                <a:cs typeface="Poppins" panose="00000500000000000000" pitchFamily="2" charset="0"/>
              </a:rPr>
              <a:t> </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put in the chart. </a:t>
            </a:r>
            <a:endParaRPr lang="en-US" sz="1600" dirty="0">
              <a:solidFill>
                <a:schemeClr val="bg1"/>
              </a:solidFill>
              <a:latin typeface="Poppins" panose="00000500000000000000" pitchFamily="2" charset="0"/>
              <a:ea typeface="Calibri" panose="020F0502020204030204" pitchFamily="34" charset="0"/>
              <a:cs typeface="Poppins" panose="00000500000000000000" pitchFamily="2" charset="0"/>
            </a:endParaRPr>
          </a:p>
        </p:txBody>
      </p:sp>
      <p:sp>
        <p:nvSpPr>
          <p:cNvPr id="16" name="TextBox 15">
            <a:extLst>
              <a:ext uri="{FF2B5EF4-FFF2-40B4-BE49-F238E27FC236}">
                <a16:creationId xmlns:a16="http://schemas.microsoft.com/office/drawing/2014/main" id="{1406BCD9-0D34-4383-807B-5FE2B1942593}"/>
              </a:ext>
            </a:extLst>
          </p:cNvPr>
          <p:cNvSpPr txBox="1"/>
          <p:nvPr/>
        </p:nvSpPr>
        <p:spPr>
          <a:xfrm>
            <a:off x="5196272" y="4759902"/>
            <a:ext cx="5432033" cy="923330"/>
          </a:xfrm>
          <a:prstGeom prst="rect">
            <a:avLst/>
          </a:prstGeom>
          <a:noFill/>
        </p:spPr>
        <p:txBody>
          <a:bodyPr wrap="square">
            <a:spAutoFit/>
          </a:bodyPr>
          <a:lstStyle/>
          <a:p>
            <a:r>
              <a:rPr lang="en-US" dirty="0">
                <a:solidFill>
                  <a:srgbClr val="ECD169"/>
                </a:solidFill>
                <a:latin typeface="Poppins" panose="00000500000000000000" pitchFamily="2" charset="0"/>
                <a:ea typeface="Calibri" panose="020F0502020204030204" pitchFamily="34" charset="0"/>
                <a:cs typeface="Poppins" panose="00000500000000000000" pitchFamily="2" charset="0"/>
              </a:rPr>
              <a:t>Patient refuses to follow treatment guidelines and won’t tell you the real reason?</a:t>
            </a:r>
          </a:p>
          <a:p>
            <a:r>
              <a:rPr lang="en-US" b="1" dirty="0">
                <a:solidFill>
                  <a:srgbClr val="ECD169"/>
                </a:solidFill>
                <a:latin typeface="Poppins" panose="00000500000000000000" pitchFamily="2" charset="0"/>
                <a:ea typeface="Times New Roman" panose="02020603050405020304" pitchFamily="18" charset="0"/>
                <a:cs typeface="Poppins" panose="00000500000000000000" pitchFamily="2" charset="0"/>
              </a:rPr>
              <a:t>Z53.20 </a:t>
            </a:r>
            <a:r>
              <a:rPr lang="en-US" dirty="0">
                <a:solidFill>
                  <a:schemeClr val="bg1"/>
                </a:solidFill>
                <a:latin typeface="Poppins" panose="00000500000000000000" pitchFamily="2" charset="0"/>
                <a:ea typeface="Times New Roman" panose="02020603050405020304" pitchFamily="18" charset="0"/>
                <a:cs typeface="Poppins" panose="00000500000000000000" pitchFamily="2" charset="0"/>
              </a:rPr>
              <a:t>is the code. </a:t>
            </a:r>
            <a:endParaRPr lang="en-US" sz="1600" dirty="0">
              <a:solidFill>
                <a:schemeClr val="bg1"/>
              </a:solidFill>
              <a:latin typeface="Poppins" panose="00000500000000000000" pitchFamily="2" charset="0"/>
              <a:ea typeface="Calibri" panose="020F0502020204030204" pitchFamily="34" charset="0"/>
              <a:cs typeface="Poppins" panose="00000500000000000000" pitchFamily="2" charset="0"/>
            </a:endParaRPr>
          </a:p>
        </p:txBody>
      </p:sp>
      <p:grpSp>
        <p:nvGrpSpPr>
          <p:cNvPr id="8" name="Group 7">
            <a:extLst>
              <a:ext uri="{FF2B5EF4-FFF2-40B4-BE49-F238E27FC236}">
                <a16:creationId xmlns:a16="http://schemas.microsoft.com/office/drawing/2014/main" id="{CD8F09EA-3F54-437A-B584-86228D7E7F12}"/>
              </a:ext>
            </a:extLst>
          </p:cNvPr>
          <p:cNvGrpSpPr/>
          <p:nvPr/>
        </p:nvGrpSpPr>
        <p:grpSpPr>
          <a:xfrm>
            <a:off x="4204917" y="3065453"/>
            <a:ext cx="1075163" cy="1128752"/>
            <a:chOff x="3899674" y="3065453"/>
            <a:chExt cx="1075163" cy="1128752"/>
          </a:xfrm>
        </p:grpSpPr>
        <p:pic>
          <p:nvPicPr>
            <p:cNvPr id="6" name="Graphic 5">
              <a:extLst>
                <a:ext uri="{FF2B5EF4-FFF2-40B4-BE49-F238E27FC236}">
                  <a16:creationId xmlns:a16="http://schemas.microsoft.com/office/drawing/2014/main" id="{D87F5C86-442B-4452-A0EE-1310FF0AFB1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22334"/>
            <a:stretch/>
          </p:blipFill>
          <p:spPr>
            <a:xfrm>
              <a:off x="3899674" y="3359162"/>
              <a:ext cx="1075163" cy="835043"/>
            </a:xfrm>
            <a:prstGeom prst="rect">
              <a:avLst/>
            </a:prstGeom>
          </p:spPr>
        </p:pic>
        <p:sp>
          <p:nvSpPr>
            <p:cNvPr id="7" name="Rectangle 6">
              <a:extLst>
                <a:ext uri="{FF2B5EF4-FFF2-40B4-BE49-F238E27FC236}">
                  <a16:creationId xmlns:a16="http://schemas.microsoft.com/office/drawing/2014/main" id="{8A11FD6B-33D2-4A92-A465-4C938444EA3F}"/>
                </a:ext>
              </a:extLst>
            </p:cNvPr>
            <p:cNvSpPr/>
            <p:nvPr/>
          </p:nvSpPr>
          <p:spPr>
            <a:xfrm>
              <a:off x="4412238" y="3065453"/>
              <a:ext cx="27432" cy="249565"/>
            </a:xfrm>
            <a:prstGeom prst="rect">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9BEE0E-B675-42D1-ADB8-ED46D4842E67}"/>
                </a:ext>
              </a:extLst>
            </p:cNvPr>
            <p:cNvSpPr/>
            <p:nvPr/>
          </p:nvSpPr>
          <p:spPr>
            <a:xfrm rot="1247908">
              <a:off x="4621769" y="3096331"/>
              <a:ext cx="27432" cy="249565"/>
            </a:xfrm>
            <a:prstGeom prst="rect">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5691AD-ED65-4652-B5DF-7AC6A476B54C}"/>
                </a:ext>
              </a:extLst>
            </p:cNvPr>
            <p:cNvSpPr/>
            <p:nvPr/>
          </p:nvSpPr>
          <p:spPr>
            <a:xfrm rot="20352092" flipH="1">
              <a:off x="4198840" y="3096332"/>
              <a:ext cx="27432" cy="249565"/>
            </a:xfrm>
            <a:prstGeom prst="rect">
              <a:avLst/>
            </a:prstGeom>
            <a:solidFill>
              <a:srgbClr val="ECD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a:extLst>
              <a:ext uri="{FF2B5EF4-FFF2-40B4-BE49-F238E27FC236}">
                <a16:creationId xmlns:a16="http://schemas.microsoft.com/office/drawing/2014/main" id="{8F507594-1952-44A2-AE8E-FD3935B4E2D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26833"/>
          <a:stretch/>
        </p:blipFill>
        <p:spPr>
          <a:xfrm>
            <a:off x="4289618" y="4691138"/>
            <a:ext cx="910590" cy="666248"/>
          </a:xfrm>
          <a:prstGeom prst="rect">
            <a:avLst/>
          </a:prstGeom>
        </p:spPr>
      </p:pic>
    </p:spTree>
    <p:extLst>
      <p:ext uri="{BB962C8B-B14F-4D97-AF65-F5344CB8AC3E}">
        <p14:creationId xmlns:p14="http://schemas.microsoft.com/office/powerpoint/2010/main" val="78729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506261" y="2107182"/>
            <a:ext cx="7682997" cy="835043"/>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800" b="1" dirty="0">
                <a:solidFill>
                  <a:schemeClr val="bg1"/>
                </a:solidFill>
                <a:latin typeface="Poppins" pitchFamily="2" charset="77"/>
                <a:ea typeface="Arial" panose="020B0604020202020204" pitchFamily="34" charset="0"/>
                <a:cs typeface="Poppins" pitchFamily="2" charset="77"/>
              </a:rPr>
              <a:t>Problem for Clients</a:t>
            </a:r>
          </a:p>
          <a:p>
            <a:pPr lvl="0">
              <a:lnSpc>
                <a:spcPct val="80000"/>
              </a:lnSpc>
              <a:buClr>
                <a:srgbClr val="ECD169"/>
              </a:buClr>
              <a:buSzPts val="5200"/>
            </a:pPr>
            <a:r>
              <a:rPr lang="en-US" sz="2400" b="1" i="0" dirty="0">
                <a:solidFill>
                  <a:srgbClr val="ECD169"/>
                </a:solidFill>
                <a:effectLst/>
                <a:latin typeface="Poppins" pitchFamily="2" charset="77"/>
                <a:cs typeface="Poppins" pitchFamily="2" charset="77"/>
              </a:rPr>
              <a:t>Lack of Continuity:</a:t>
            </a:r>
            <a:r>
              <a:rPr lang="en-US" sz="2400" b="0" i="0" dirty="0">
                <a:solidFill>
                  <a:srgbClr val="ECD169"/>
                </a:solidFill>
                <a:effectLst/>
                <a:latin typeface="Poppins" pitchFamily="2" charset="77"/>
                <a:cs typeface="Poppins" pitchFamily="2" charset="77"/>
              </a:rPr>
              <a:t> High turnover rates among therapists on these platforms can disrupt the therapeutic process and make it challenging for clients to maintain continuity of care</a:t>
            </a:r>
            <a:r>
              <a:rPr lang="en-US" sz="4800" b="0" i="0" dirty="0">
                <a:solidFill>
                  <a:srgbClr val="222222"/>
                </a:solidFill>
                <a:effectLst/>
                <a:highlight>
                  <a:srgbClr val="FFFFFF"/>
                </a:highlight>
                <a:latin typeface="Arial" panose="020B0604020202020204" pitchFamily="34" charset="0"/>
              </a:rPr>
              <a:t>.</a:t>
            </a:r>
            <a:endParaRPr lang="en-US" sz="4800" b="1" dirty="0">
              <a:solidFill>
                <a:schemeClr val="bg1"/>
              </a:solidFill>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2537387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pic>
        <p:nvPicPr>
          <p:cNvPr id="3074" name="Picture 2" descr="Wallpaper money, medicine, pills images for desktop, section разное -  download">
            <a:extLst>
              <a:ext uri="{FF2B5EF4-FFF2-40B4-BE49-F238E27FC236}">
                <a16:creationId xmlns:a16="http://schemas.microsoft.com/office/drawing/2014/main" id="{A149A39B-14C6-48B3-89D0-F0032107A46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371601" y="14554"/>
            <a:ext cx="10820400" cy="6861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B9DFC1B-49B5-4BA1-8977-25F6EE569053}"/>
              </a:ext>
            </a:extLst>
          </p:cNvPr>
          <p:cNvSpPr/>
          <p:nvPr/>
        </p:nvSpPr>
        <p:spPr>
          <a:xfrm>
            <a:off x="0" y="0"/>
            <a:ext cx="4548851" cy="6858001"/>
          </a:xfrm>
          <a:prstGeom prst="rect">
            <a:avLst/>
          </a:prstGeom>
          <a:gradFill>
            <a:gsLst>
              <a:gs pos="0">
                <a:srgbClr val="272856"/>
              </a:gs>
              <a:gs pos="68000">
                <a:srgbClr val="272856"/>
              </a:gs>
              <a:gs pos="100000">
                <a:srgbClr val="27285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944030" y="779929"/>
            <a:ext cx="7209641" cy="2027825"/>
          </a:xfrm>
          <a:prstGeom prst="rect">
            <a:avLst/>
          </a:prstGeom>
          <a:noFill/>
          <a:ln>
            <a:noFill/>
          </a:ln>
        </p:spPr>
        <p:txBody>
          <a:bodyPr spcFirstLastPara="1" wrap="square" lIns="91425" tIns="45700" rIns="91425" bIns="45700" anchor="t" anchorCtr="0">
            <a:noAutofit/>
          </a:bodyPr>
          <a:lstStyle/>
          <a:p>
            <a:pPr algn="l"/>
            <a:r>
              <a:rPr lang="en-US" sz="2400" b="0" i="0" dirty="0">
                <a:solidFill>
                  <a:srgbClr val="ECD169"/>
                </a:solidFill>
                <a:effectLst/>
                <a:latin typeface="Poppins" pitchFamily="2" charset="77"/>
                <a:cs typeface="Poppins" pitchFamily="2" charset="77"/>
              </a:rPr>
              <a:t>From Fast Company 6-18-2024</a:t>
            </a:r>
          </a:p>
          <a:p>
            <a:pPr algn="l"/>
            <a:r>
              <a:rPr lang="en-US" sz="2400" b="0" i="0" dirty="0">
                <a:solidFill>
                  <a:srgbClr val="ECD169"/>
                </a:solidFill>
                <a:effectLst/>
                <a:latin typeface="Poppins" pitchFamily="2" charset="77"/>
                <a:cs typeface="Poppins" pitchFamily="2" charset="77"/>
              </a:rPr>
              <a:t>our health data has a price! And it’s less than $10.</a:t>
            </a:r>
          </a:p>
          <a:p>
            <a:pPr algn="l"/>
            <a:endParaRPr lang="en-US" sz="2400" b="0" i="0" dirty="0">
              <a:solidFill>
                <a:srgbClr val="ECD169"/>
              </a:solidFill>
              <a:effectLst/>
              <a:latin typeface="Poppins" pitchFamily="2" charset="77"/>
              <a:cs typeface="Poppins" pitchFamily="2" charset="77"/>
            </a:endParaRPr>
          </a:p>
          <a:p>
            <a:pPr algn="l"/>
            <a:r>
              <a:rPr lang="en-US" sz="2400" b="0" i="0" dirty="0">
                <a:solidFill>
                  <a:srgbClr val="ECD169"/>
                </a:solidFill>
                <a:effectLst/>
                <a:latin typeface="Poppins" pitchFamily="2" charset="77"/>
                <a:cs typeface="Poppins" pitchFamily="2" charset="77"/>
              </a:rPr>
              <a:t>Last year, </a:t>
            </a:r>
            <a:r>
              <a:rPr lang="en-US" sz="2400" b="0" i="0" dirty="0" err="1">
                <a:solidFill>
                  <a:srgbClr val="ECD169"/>
                </a:solidFill>
                <a:effectLst/>
                <a:latin typeface="Poppins" pitchFamily="2" charset="77"/>
                <a:cs typeface="Poppins" pitchFamily="2" charset="77"/>
              </a:rPr>
              <a:t>BetterHelp</a:t>
            </a:r>
            <a:r>
              <a:rPr lang="en-US" sz="2400" b="0" i="0" dirty="0">
                <a:solidFill>
                  <a:srgbClr val="ECD169"/>
                </a:solidFill>
                <a:effectLst/>
                <a:latin typeface="Poppins" pitchFamily="2" charset="77"/>
                <a:cs typeface="Poppins" pitchFamily="2" charset="77"/>
              </a:rPr>
              <a:t>, an </a:t>
            </a:r>
            <a:r>
              <a:rPr lang="en-US" sz="2400" b="0" i="0" dirty="0">
                <a:solidFill>
                  <a:srgbClr val="ECD169"/>
                </a:solidFill>
                <a:effectLst/>
                <a:latin typeface="Poppins" pitchFamily="2" charset="77"/>
                <a:cs typeface="Poppins" pitchFamily="2" charset="77"/>
                <a:hlinkClick r:id="rId7">
                  <a:extLst>
                    <a:ext uri="{A12FA001-AC4F-418D-AE19-62706E023703}">
                      <ahyp:hlinkClr xmlns:ahyp="http://schemas.microsoft.com/office/drawing/2018/hyperlinkcolor" val="tx"/>
                    </a:ext>
                  </a:extLst>
                </a:hlinkClick>
              </a:rPr>
              <a:t>online therapy</a:t>
            </a:r>
            <a:r>
              <a:rPr lang="en-US" sz="2400" b="0" i="0" dirty="0">
                <a:solidFill>
                  <a:srgbClr val="ECD169"/>
                </a:solidFill>
                <a:effectLst/>
                <a:latin typeface="Poppins" pitchFamily="2" charset="77"/>
                <a:cs typeface="Poppins" pitchFamily="2" charset="77"/>
              </a:rPr>
              <a:t> provider, settled with the Federal Trade Commission (FTC) after the regulator </a:t>
            </a:r>
            <a:r>
              <a:rPr lang="en-US" sz="2400" b="0" i="0" dirty="0">
                <a:solidFill>
                  <a:srgbClr val="ECD169"/>
                </a:solidFill>
                <a:effectLst/>
                <a:latin typeface="Poppins" pitchFamily="2" charset="77"/>
                <a:cs typeface="Poppins" pitchFamily="2" charset="77"/>
                <a:hlinkClick r:id="rId8">
                  <a:extLst>
                    <a:ext uri="{A12FA001-AC4F-418D-AE19-62706E023703}">
                      <ahyp:hlinkClr xmlns:ahyp="http://schemas.microsoft.com/office/drawing/2018/hyperlinkcolor" val="tx"/>
                    </a:ext>
                  </a:extLst>
                </a:hlinkClick>
              </a:rPr>
              <a:t>alleged</a:t>
            </a:r>
            <a:r>
              <a:rPr lang="en-US" sz="2400" b="0" i="0" dirty="0">
                <a:solidFill>
                  <a:srgbClr val="ECD169"/>
                </a:solidFill>
                <a:effectLst/>
                <a:latin typeface="Poppins" pitchFamily="2" charset="77"/>
                <a:cs typeface="Poppins" pitchFamily="2" charset="77"/>
              </a:rPr>
              <a:t> that the company had improperly shared users’ “sensitive health data” with third parties, including the social media companies, Snapchat and Facebook. </a:t>
            </a:r>
          </a:p>
          <a:p>
            <a:pPr algn="l"/>
            <a:r>
              <a:rPr lang="en-US" sz="2400" b="0" i="0" dirty="0">
                <a:solidFill>
                  <a:srgbClr val="ECD169"/>
                </a:solidFill>
                <a:effectLst/>
                <a:latin typeface="Poppins" pitchFamily="2" charset="77"/>
                <a:cs typeface="Poppins" pitchFamily="2" charset="77"/>
              </a:rPr>
              <a:t>As part of that settlement, </a:t>
            </a:r>
            <a:r>
              <a:rPr lang="en-US" sz="2400" b="0" i="0" dirty="0" err="1">
                <a:solidFill>
                  <a:srgbClr val="ECD169"/>
                </a:solidFill>
                <a:effectLst/>
                <a:latin typeface="Poppins" pitchFamily="2" charset="77"/>
                <a:cs typeface="Poppins" pitchFamily="2" charset="77"/>
              </a:rPr>
              <a:t>BetterHelp</a:t>
            </a:r>
            <a:r>
              <a:rPr lang="en-US" sz="2400" b="0" i="0" dirty="0">
                <a:solidFill>
                  <a:srgbClr val="ECD169"/>
                </a:solidFill>
                <a:effectLst/>
                <a:latin typeface="Poppins" pitchFamily="2" charset="77"/>
                <a:cs typeface="Poppins" pitchFamily="2" charset="77"/>
              </a:rPr>
              <a:t> agreed to pay a total of $7.8 million to hundreds of thousands of users, and the </a:t>
            </a:r>
            <a:r>
              <a:rPr lang="en-US" sz="2400" b="0" i="0" dirty="0">
                <a:solidFill>
                  <a:srgbClr val="ECD169"/>
                </a:solidFill>
                <a:effectLst/>
                <a:latin typeface="Poppins" pitchFamily="2" charset="77"/>
                <a:cs typeface="Poppins" pitchFamily="2" charset="77"/>
                <a:hlinkClick r:id="rId9">
                  <a:extLst>
                    <a:ext uri="{A12FA001-AC4F-418D-AE19-62706E023703}">
                      <ahyp:hlinkClr xmlns:ahyp="http://schemas.microsoft.com/office/drawing/2018/hyperlinkcolor" val="tx"/>
                    </a:ext>
                  </a:extLst>
                </a:hlinkClick>
              </a:rPr>
              <a:t>payments are starting to roll out</a:t>
            </a:r>
            <a:r>
              <a:rPr lang="en-US" sz="2400" b="0" i="0" dirty="0">
                <a:solidFill>
                  <a:srgbClr val="ECD169"/>
                </a:solidFill>
                <a:effectLst/>
                <a:latin typeface="Poppins" pitchFamily="2" charset="77"/>
                <a:cs typeface="Poppins" pitchFamily="2" charset="77"/>
              </a:rPr>
              <a:t> to those affected.</a:t>
            </a:r>
          </a:p>
        </p:txBody>
      </p:sp>
    </p:spTree>
    <p:extLst>
      <p:ext uri="{BB962C8B-B14F-4D97-AF65-F5344CB8AC3E}">
        <p14:creationId xmlns:p14="http://schemas.microsoft.com/office/powerpoint/2010/main" val="254728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F7BFBE2-3E98-42D1-92FD-2BD431B4D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AB6E8151-2E83-4854-8896-CF28B09A37EB}"/>
              </a:ext>
            </a:extLst>
          </p:cNvPr>
          <p:cNvSpPr txBox="1">
            <a:spLocks/>
          </p:cNvSpPr>
          <p:nvPr/>
        </p:nvSpPr>
        <p:spPr>
          <a:xfrm>
            <a:off x="4353563" y="70346"/>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pic>
        <p:nvPicPr>
          <p:cNvPr id="9" name="Picture 2" descr="Dr. Thomas Lachiusa, PhD, LICSW, Clinical Social Work/Therapist,  Longmeadow, MA, 01106 | Psychology Today">
            <a:extLst>
              <a:ext uri="{FF2B5EF4-FFF2-40B4-BE49-F238E27FC236}">
                <a16:creationId xmlns:a16="http://schemas.microsoft.com/office/drawing/2014/main" id="{D7FD93FE-82D3-4EBD-9A07-75D00B3FBD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9000" l="10000" r="93438">
                        <a14:foregroundMark x1="23438" y1="93250" x2="65625" y2="96000"/>
                        <a14:foregroundMark x1="91250" y1="94750" x2="90313" y2="91000"/>
                        <a14:foregroundMark x1="93438" y1="95000" x2="93438" y2="95000"/>
                        <a14:foregroundMark x1="92188" y1="95500" x2="92813" y2="93750"/>
                        <a14:foregroundMark x1="27500" y1="97750" x2="46250" y2="99000"/>
                      </a14:backgroundRemoval>
                    </a14:imgEffect>
                  </a14:imgLayer>
                </a14:imgProps>
              </a:ext>
              <a:ext uri="{28A0092B-C50C-407E-A947-70E740481C1C}">
                <a14:useLocalDpi xmlns:a14="http://schemas.microsoft.com/office/drawing/2010/main"/>
              </a:ext>
            </a:extLst>
          </a:blip>
          <a:srcRect/>
          <a:stretch>
            <a:fillRect/>
          </a:stretch>
        </p:blipFill>
        <p:spPr bwMode="auto">
          <a:xfrm>
            <a:off x="412704" y="480381"/>
            <a:ext cx="3210172" cy="4012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FC0FE9D-25DC-4BC5-958B-C49BB99F89A2}"/>
              </a:ext>
            </a:extLst>
          </p:cNvPr>
          <p:cNvPicPr>
            <a:picLocks noChangeAspect="1"/>
          </p:cNvPicPr>
          <p:nvPr/>
        </p:nvPicPr>
        <p:blipFill rotWithShape="1">
          <a:blip r:embed="rId6">
            <a:extLst>
              <a:ext uri="{28A0092B-C50C-407E-A947-70E740481C1C}">
                <a14:useLocalDpi xmlns:a14="http://schemas.microsoft.com/office/drawing/2010/main"/>
              </a:ext>
            </a:extLst>
          </a:blip>
          <a:srcRect b="14256"/>
          <a:stretch/>
        </p:blipFill>
        <p:spPr>
          <a:xfrm>
            <a:off x="0" y="3101222"/>
            <a:ext cx="12192000" cy="3903914"/>
          </a:xfrm>
          <a:prstGeom prst="rect">
            <a:avLst/>
          </a:prstGeom>
        </p:spPr>
      </p:pic>
      <p:sp>
        <p:nvSpPr>
          <p:cNvPr id="11" name="TextBox 10">
            <a:extLst>
              <a:ext uri="{FF2B5EF4-FFF2-40B4-BE49-F238E27FC236}">
                <a16:creationId xmlns:a16="http://schemas.microsoft.com/office/drawing/2014/main" id="{D1FCC945-51DB-4701-9B35-7EBBCEAE165D}"/>
              </a:ext>
            </a:extLst>
          </p:cNvPr>
          <p:cNvSpPr txBox="1"/>
          <p:nvPr/>
        </p:nvSpPr>
        <p:spPr>
          <a:xfrm>
            <a:off x="4442738" y="1448362"/>
            <a:ext cx="7143520" cy="3046988"/>
          </a:xfrm>
          <a:prstGeom prst="rect">
            <a:avLst/>
          </a:prstGeom>
          <a:noFill/>
        </p:spPr>
        <p:txBody>
          <a:bodyPr wrap="square">
            <a:spAutoFit/>
          </a:bodyPr>
          <a:lstStyle/>
          <a:p>
            <a:r>
              <a:rPr lang="en-US" sz="24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All the therapists I know have experienced a demand for therapy that is like nothing they have experienced before. </a:t>
            </a:r>
          </a:p>
          <a:p>
            <a:endParaRPr lang="en-US" sz="2400" b="1" dirty="0">
              <a:solidFill>
                <a:schemeClr val="bg1"/>
              </a:solidFill>
              <a:latin typeface="Poppins Light" panose="00000400000000000000" pitchFamily="2" charset="0"/>
              <a:ea typeface="Arial" panose="020B0604020202020204" pitchFamily="34" charset="0"/>
              <a:cs typeface="Poppins Light" panose="00000400000000000000" pitchFamily="2" charset="0"/>
            </a:endParaRPr>
          </a:p>
          <a:p>
            <a:r>
              <a:rPr lang="en-US" sz="2400" b="1" dirty="0">
                <a:solidFill>
                  <a:schemeClr val="bg1"/>
                </a:solidFill>
                <a:effectLst/>
                <a:latin typeface="Poppins SemiBold" panose="00000700000000000000" pitchFamily="2" charset="0"/>
                <a:ea typeface="Arial" panose="020B0604020202020204" pitchFamily="34" charset="0"/>
                <a:cs typeface="Poppins SemiBold" panose="00000700000000000000" pitchFamily="2" charset="0"/>
              </a:rPr>
              <a:t>Every available time slot I can offer is filled</a:t>
            </a:r>
            <a:r>
              <a:rPr lang="en-US" sz="24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a:t>
            </a:r>
          </a:p>
          <a:p>
            <a:endParaRPr lang="en-US" sz="2400" dirty="0">
              <a:solidFill>
                <a:schemeClr val="bg1"/>
              </a:solidFill>
              <a:latin typeface="Poppins Light" panose="00000400000000000000" pitchFamily="2" charset="0"/>
              <a:ea typeface="Arial" panose="020B0604020202020204" pitchFamily="34" charset="0"/>
              <a:cs typeface="Poppins Light" panose="00000400000000000000" pitchFamily="2" charset="0"/>
            </a:endParaRP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Tom </a:t>
            </a:r>
            <a:r>
              <a:rPr lang="en-US" sz="1600" dirty="0" err="1">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Lachiusa</a:t>
            </a:r>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 </a:t>
            </a: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licensed clinical social worker in Longmeadow, Mass.</a:t>
            </a: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New York Times, December 27, 2022</a:t>
            </a:r>
          </a:p>
        </p:txBody>
      </p:sp>
      <p:pic>
        <p:nvPicPr>
          <p:cNvPr id="12" name="Google Shape;483;p28">
            <a:extLst>
              <a:ext uri="{FF2B5EF4-FFF2-40B4-BE49-F238E27FC236}">
                <a16:creationId xmlns:a16="http://schemas.microsoft.com/office/drawing/2014/main" id="{211C8799-DD7C-428A-B72E-CFB7CF8E2512}"/>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14" name="Google Shape;484;p28">
            <a:extLst>
              <a:ext uri="{FF2B5EF4-FFF2-40B4-BE49-F238E27FC236}">
                <a16:creationId xmlns:a16="http://schemas.microsoft.com/office/drawing/2014/main" id="{1C9FA437-F9A3-4340-9F8B-3ECD2868D892}"/>
              </a:ext>
            </a:extLst>
          </p:cNvPr>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272856"/>
                </a:solidFill>
                <a:latin typeface="Poppins"/>
                <a:ea typeface="Poppins"/>
                <a:cs typeface="Poppins"/>
                <a:sym typeface="Poppins"/>
              </a:rPr>
              <a:t>© Copyright 2024 The Couples Institute. All Rights Reserved</a:t>
            </a:r>
            <a:endParaRPr sz="1200" dirty="0">
              <a:solidFill>
                <a:srgbClr val="272856"/>
              </a:solidFill>
              <a:latin typeface="Poppins"/>
              <a:ea typeface="Poppins"/>
              <a:cs typeface="Poppins"/>
              <a:sym typeface="Poppins"/>
            </a:endParaRPr>
          </a:p>
        </p:txBody>
      </p:sp>
    </p:spTree>
    <p:extLst>
      <p:ext uri="{BB962C8B-B14F-4D97-AF65-F5344CB8AC3E}">
        <p14:creationId xmlns:p14="http://schemas.microsoft.com/office/powerpoint/2010/main" val="1053887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7" y="495552"/>
            <a:ext cx="8108513"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pitchFamily="2" charset="77"/>
                <a:ea typeface="Arial" panose="020B0604020202020204" pitchFamily="34" charset="0"/>
                <a:cs typeface="Poppins" pitchFamily="2" charset="77"/>
              </a:rPr>
              <a:t>And who has </a:t>
            </a:r>
          </a:p>
          <a:p>
            <a:pPr lvl="0">
              <a:lnSpc>
                <a:spcPct val="80000"/>
              </a:lnSpc>
              <a:buClr>
                <a:srgbClr val="ECD169"/>
              </a:buClr>
              <a:buSzPts val="5200"/>
            </a:pPr>
            <a:r>
              <a:rPr lang="en-US" sz="4000" b="1" dirty="0">
                <a:solidFill>
                  <a:srgbClr val="ECD169"/>
                </a:solidFill>
                <a:latin typeface="Poppins" pitchFamily="2" charset="77"/>
                <a:ea typeface="Arial" panose="020B0604020202020204" pitchFamily="34" charset="0"/>
                <a:cs typeface="Poppins" pitchFamily="2" charset="77"/>
              </a:rPr>
              <a:t>your back</a:t>
            </a:r>
            <a:r>
              <a:rPr lang="en-US" sz="4000" b="1" dirty="0">
                <a:solidFill>
                  <a:schemeClr val="bg1"/>
                </a:solidFill>
                <a:latin typeface="Poppins" pitchFamily="2" charset="77"/>
                <a:ea typeface="Arial" panose="020B0604020202020204" pitchFamily="34" charset="0"/>
                <a:cs typeface="Poppins" pitchFamily="2" charset="77"/>
              </a:rPr>
              <a:t>?</a:t>
            </a:r>
            <a:endParaRPr sz="4000" b="1" dirty="0">
              <a:solidFill>
                <a:schemeClr val="bg1"/>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1057843" y="2477480"/>
            <a:ext cx="1308680" cy="1308680"/>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498072" y="3919504"/>
            <a:ext cx="2428222"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Not private equity firms or corporations</a:t>
            </a:r>
          </a:p>
        </p:txBody>
      </p:sp>
      <p:sp>
        <p:nvSpPr>
          <p:cNvPr id="31" name="Oval 30">
            <a:extLst>
              <a:ext uri="{FF2B5EF4-FFF2-40B4-BE49-F238E27FC236}">
                <a16:creationId xmlns:a16="http://schemas.microsoft.com/office/drawing/2014/main" id="{8DDA7A56-B334-422A-8072-1402DE01D8FA}"/>
              </a:ext>
            </a:extLst>
          </p:cNvPr>
          <p:cNvSpPr/>
          <p:nvPr/>
        </p:nvSpPr>
        <p:spPr>
          <a:xfrm>
            <a:off x="3770563" y="2477480"/>
            <a:ext cx="1308680" cy="1308680"/>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Google Shape;485;p28">
            <a:extLst>
              <a:ext uri="{FF2B5EF4-FFF2-40B4-BE49-F238E27FC236}">
                <a16:creationId xmlns:a16="http://schemas.microsoft.com/office/drawing/2014/main" id="{53FEF32E-7497-434D-BDF1-E81090A5C946}"/>
              </a:ext>
            </a:extLst>
          </p:cNvPr>
          <p:cNvSpPr txBox="1"/>
          <p:nvPr/>
        </p:nvSpPr>
        <p:spPr>
          <a:xfrm>
            <a:off x="3210792" y="3919504"/>
            <a:ext cx="2428222"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Not insurance companies</a:t>
            </a:r>
          </a:p>
        </p:txBody>
      </p:sp>
      <p:sp>
        <p:nvSpPr>
          <p:cNvPr id="33" name="Oval 32">
            <a:extLst>
              <a:ext uri="{FF2B5EF4-FFF2-40B4-BE49-F238E27FC236}">
                <a16:creationId xmlns:a16="http://schemas.microsoft.com/office/drawing/2014/main" id="{8B3CB2CC-EF2F-4685-B36E-0084F5DC3F4A}"/>
              </a:ext>
            </a:extLst>
          </p:cNvPr>
          <p:cNvSpPr/>
          <p:nvPr/>
        </p:nvSpPr>
        <p:spPr>
          <a:xfrm>
            <a:off x="6483283" y="2477480"/>
            <a:ext cx="1308680" cy="1308680"/>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oogle Shape;485;p28">
            <a:extLst>
              <a:ext uri="{FF2B5EF4-FFF2-40B4-BE49-F238E27FC236}">
                <a16:creationId xmlns:a16="http://schemas.microsoft.com/office/drawing/2014/main" id="{CD41F715-FEE5-4127-869A-E79ED3E92823}"/>
              </a:ext>
            </a:extLst>
          </p:cNvPr>
          <p:cNvSpPr txBox="1"/>
          <p:nvPr/>
        </p:nvSpPr>
        <p:spPr>
          <a:xfrm>
            <a:off x="5923512" y="3919504"/>
            <a:ext cx="2428222"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Not licensing boards</a:t>
            </a:r>
          </a:p>
        </p:txBody>
      </p:sp>
      <p:sp>
        <p:nvSpPr>
          <p:cNvPr id="35" name="Oval 34">
            <a:extLst>
              <a:ext uri="{FF2B5EF4-FFF2-40B4-BE49-F238E27FC236}">
                <a16:creationId xmlns:a16="http://schemas.microsoft.com/office/drawing/2014/main" id="{D851286D-E155-4967-A2B0-8B85535D2B68}"/>
              </a:ext>
            </a:extLst>
          </p:cNvPr>
          <p:cNvSpPr/>
          <p:nvPr/>
        </p:nvSpPr>
        <p:spPr>
          <a:xfrm>
            <a:off x="9196003" y="2477480"/>
            <a:ext cx="1308680" cy="1308680"/>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ECD169"/>
                </a:solidFill>
                <a:latin typeface="Poppins" panose="00000500000000000000" pitchFamily="2" charset="0"/>
                <a:cs typeface="Poppins" panose="00000500000000000000" pitchFamily="2" charset="0"/>
              </a:rPr>
              <a:t>?</a:t>
            </a:r>
          </a:p>
        </p:txBody>
      </p:sp>
      <p:sp>
        <p:nvSpPr>
          <p:cNvPr id="36" name="Google Shape;485;p28">
            <a:extLst>
              <a:ext uri="{FF2B5EF4-FFF2-40B4-BE49-F238E27FC236}">
                <a16:creationId xmlns:a16="http://schemas.microsoft.com/office/drawing/2014/main" id="{31BA846F-88B1-4670-B53D-40E4FB48C1A3}"/>
              </a:ext>
            </a:extLst>
          </p:cNvPr>
          <p:cNvSpPr txBox="1"/>
          <p:nvPr/>
        </p:nvSpPr>
        <p:spPr>
          <a:xfrm>
            <a:off x="8464996" y="3919504"/>
            <a:ext cx="2770694"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Sometimes professional associations/</a:t>
            </a:r>
          </a:p>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mostly not</a:t>
            </a:r>
          </a:p>
        </p:txBody>
      </p:sp>
      <p:grpSp>
        <p:nvGrpSpPr>
          <p:cNvPr id="3" name="Group 2">
            <a:extLst>
              <a:ext uri="{FF2B5EF4-FFF2-40B4-BE49-F238E27FC236}">
                <a16:creationId xmlns:a16="http://schemas.microsoft.com/office/drawing/2014/main" id="{5ACE7885-596C-4A16-B974-E9EDC9A8B65D}"/>
              </a:ext>
            </a:extLst>
          </p:cNvPr>
          <p:cNvGrpSpPr/>
          <p:nvPr/>
        </p:nvGrpSpPr>
        <p:grpSpPr>
          <a:xfrm rot="2700000">
            <a:off x="1312426" y="2728341"/>
            <a:ext cx="806958" cy="806958"/>
            <a:chOff x="2951393" y="1658920"/>
            <a:chExt cx="1210594" cy="1210594"/>
          </a:xfrm>
        </p:grpSpPr>
        <p:sp>
          <p:nvSpPr>
            <p:cNvPr id="2" name="Rectangle: Rounded Corners 1">
              <a:extLst>
                <a:ext uri="{FF2B5EF4-FFF2-40B4-BE49-F238E27FC236}">
                  <a16:creationId xmlns:a16="http://schemas.microsoft.com/office/drawing/2014/main" id="{CFAB271C-4DDA-41E3-A633-A5965ABBE0F4}"/>
                </a:ext>
              </a:extLst>
            </p:cNvPr>
            <p:cNvSpPr/>
            <p:nvPr/>
          </p:nvSpPr>
          <p:spPr>
            <a:xfrm>
              <a:off x="3459535" y="1658920"/>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1ECCB0B6-7DE1-46BF-80BE-434BBD853A28}"/>
                </a:ext>
              </a:extLst>
            </p:cNvPr>
            <p:cNvSpPr/>
            <p:nvPr/>
          </p:nvSpPr>
          <p:spPr>
            <a:xfrm rot="5400000">
              <a:off x="3459535" y="1662403"/>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3362F5F-AC51-4FF8-BC0E-F32EF07ACB45}"/>
              </a:ext>
            </a:extLst>
          </p:cNvPr>
          <p:cNvGrpSpPr/>
          <p:nvPr/>
        </p:nvGrpSpPr>
        <p:grpSpPr>
          <a:xfrm rot="2700000">
            <a:off x="4021424" y="2728340"/>
            <a:ext cx="806958" cy="806958"/>
            <a:chOff x="2951393" y="1658920"/>
            <a:chExt cx="1210594" cy="1210594"/>
          </a:xfrm>
        </p:grpSpPr>
        <p:sp>
          <p:nvSpPr>
            <p:cNvPr id="46" name="Rectangle: Rounded Corners 45">
              <a:extLst>
                <a:ext uri="{FF2B5EF4-FFF2-40B4-BE49-F238E27FC236}">
                  <a16:creationId xmlns:a16="http://schemas.microsoft.com/office/drawing/2014/main" id="{0F760DBA-2C36-4413-B615-29301294B8F6}"/>
                </a:ext>
              </a:extLst>
            </p:cNvPr>
            <p:cNvSpPr/>
            <p:nvPr/>
          </p:nvSpPr>
          <p:spPr>
            <a:xfrm>
              <a:off x="3459535" y="1658920"/>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B6765CE-4E1F-4FD0-8F88-379BDEC3B18D}"/>
                </a:ext>
              </a:extLst>
            </p:cNvPr>
            <p:cNvSpPr/>
            <p:nvPr/>
          </p:nvSpPr>
          <p:spPr>
            <a:xfrm rot="5400000">
              <a:off x="3459535" y="1662403"/>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A7A3A3D-C1DA-4B92-9340-4A472B72CCCE}"/>
              </a:ext>
            </a:extLst>
          </p:cNvPr>
          <p:cNvGrpSpPr/>
          <p:nvPr/>
        </p:nvGrpSpPr>
        <p:grpSpPr>
          <a:xfrm rot="2700000">
            <a:off x="6730422" y="2728339"/>
            <a:ext cx="806958" cy="806958"/>
            <a:chOff x="2951393" y="1658920"/>
            <a:chExt cx="1210594" cy="1210594"/>
          </a:xfrm>
        </p:grpSpPr>
        <p:sp>
          <p:nvSpPr>
            <p:cNvPr id="49" name="Rectangle: Rounded Corners 48">
              <a:extLst>
                <a:ext uri="{FF2B5EF4-FFF2-40B4-BE49-F238E27FC236}">
                  <a16:creationId xmlns:a16="http://schemas.microsoft.com/office/drawing/2014/main" id="{8E6EEFDC-B30D-49D4-91B0-E98C647F5D03}"/>
                </a:ext>
              </a:extLst>
            </p:cNvPr>
            <p:cNvSpPr/>
            <p:nvPr/>
          </p:nvSpPr>
          <p:spPr>
            <a:xfrm>
              <a:off x="3459535" y="1658920"/>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01F415D-54C2-4CB3-B445-D545CDF2E84B}"/>
                </a:ext>
              </a:extLst>
            </p:cNvPr>
            <p:cNvSpPr/>
            <p:nvPr/>
          </p:nvSpPr>
          <p:spPr>
            <a:xfrm rot="5400000">
              <a:off x="3459535" y="1662403"/>
              <a:ext cx="194310" cy="1210594"/>
            </a:xfrm>
            <a:prstGeom prst="roundRect">
              <a:avLst>
                <a:gd name="adj" fmla="val 50000"/>
              </a:avLst>
            </a:prstGeom>
            <a:solidFill>
              <a:srgbClr val="FF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5726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8"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20917"/>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485" name="Google Shape;485;p28"/>
          <p:cNvSpPr txBox="1"/>
          <p:nvPr/>
        </p:nvSpPr>
        <p:spPr>
          <a:xfrm>
            <a:off x="501564" y="516523"/>
            <a:ext cx="4422124" cy="1259710"/>
          </a:xfrm>
          <a:prstGeom prst="rect">
            <a:avLst/>
          </a:prstGeom>
          <a:noFill/>
          <a:ln>
            <a:noFill/>
          </a:ln>
        </p:spPr>
        <p:txBody>
          <a:bodyPr spcFirstLastPara="1" wrap="square" lIns="91425" tIns="45700" rIns="91425" bIns="45700" anchor="t" anchorCtr="0">
            <a:noAutofit/>
          </a:bodyPr>
          <a:lstStyle/>
          <a:p>
            <a:pPr lvl="0">
              <a:lnSpc>
                <a:spcPct val="150000"/>
              </a:lnSpc>
              <a:buClr>
                <a:srgbClr val="ECD169"/>
              </a:buClr>
              <a:buSzPts val="5200"/>
            </a:pPr>
            <a:r>
              <a:rPr lang="en-US" sz="6000" b="1" dirty="0">
                <a:solidFill>
                  <a:srgbClr val="ECD169"/>
                </a:solidFill>
                <a:latin typeface="Poppins" pitchFamily="2" charset="77"/>
                <a:ea typeface="Arial" panose="020B0604020202020204" pitchFamily="34" charset="0"/>
                <a:cs typeface="Poppins" pitchFamily="2" charset="77"/>
              </a:rPr>
              <a:t>Join Us </a:t>
            </a:r>
          </a:p>
        </p:txBody>
      </p:sp>
      <p:sp>
        <p:nvSpPr>
          <p:cNvPr id="8" name="Google Shape;485;p28">
            <a:extLst>
              <a:ext uri="{FF2B5EF4-FFF2-40B4-BE49-F238E27FC236}">
                <a16:creationId xmlns:a16="http://schemas.microsoft.com/office/drawing/2014/main" id="{E251C5B0-821D-894E-B3F3-94DA344D6FC0}"/>
              </a:ext>
            </a:extLst>
          </p:cNvPr>
          <p:cNvSpPr txBox="1"/>
          <p:nvPr/>
        </p:nvSpPr>
        <p:spPr>
          <a:xfrm>
            <a:off x="454675" y="3256288"/>
            <a:ext cx="6004182" cy="628812"/>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endParaRPr lang="en-US" sz="1800" dirty="0">
              <a:latin typeface="Poppins" pitchFamily="2" charset="77"/>
              <a:ea typeface="Calibri" panose="020F0502020204030204" pitchFamily="34" charset="0"/>
              <a:cs typeface="Poppins" pitchFamily="2" charset="77"/>
            </a:endParaRPr>
          </a:p>
        </p:txBody>
      </p:sp>
      <p:grpSp>
        <p:nvGrpSpPr>
          <p:cNvPr id="10" name="Group 9">
            <a:extLst>
              <a:ext uri="{FF2B5EF4-FFF2-40B4-BE49-F238E27FC236}">
                <a16:creationId xmlns:a16="http://schemas.microsoft.com/office/drawing/2014/main" id="{8E3FFF13-4AC5-7A43-B3A6-89A2734DA588}"/>
              </a:ext>
            </a:extLst>
          </p:cNvPr>
          <p:cNvGrpSpPr/>
          <p:nvPr/>
        </p:nvGrpSpPr>
        <p:grpSpPr>
          <a:xfrm>
            <a:off x="604783" y="2158584"/>
            <a:ext cx="242162" cy="250788"/>
            <a:chOff x="1436737" y="3072736"/>
            <a:chExt cx="2315569" cy="2157667"/>
          </a:xfrm>
        </p:grpSpPr>
        <p:sp>
          <p:nvSpPr>
            <p:cNvPr id="11" name="Rectangle 10">
              <a:extLst>
                <a:ext uri="{FF2B5EF4-FFF2-40B4-BE49-F238E27FC236}">
                  <a16:creationId xmlns:a16="http://schemas.microsoft.com/office/drawing/2014/main" id="{48FA82AD-F520-F945-994A-66A57E399245}"/>
                </a:ext>
              </a:extLst>
            </p:cNvPr>
            <p:cNvSpPr/>
            <p:nvPr/>
          </p:nvSpPr>
          <p:spPr>
            <a:xfrm>
              <a:off x="1436737" y="3725056"/>
              <a:ext cx="2310804" cy="577121"/>
            </a:xfrm>
            <a:prstGeom prst="rect">
              <a:avLst/>
            </a:prstGeom>
            <a:solidFill>
              <a:srgbClr val="ECD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Freeform 11">
              <a:extLst>
                <a:ext uri="{FF2B5EF4-FFF2-40B4-BE49-F238E27FC236}">
                  <a16:creationId xmlns:a16="http://schemas.microsoft.com/office/drawing/2014/main" id="{5D13E862-A84E-D640-8309-1779EA5EA32B}"/>
                </a:ext>
              </a:extLst>
            </p:cNvPr>
            <p:cNvSpPr/>
            <p:nvPr/>
          </p:nvSpPr>
          <p:spPr>
            <a:xfrm>
              <a:off x="1436737" y="3072736"/>
              <a:ext cx="2315569" cy="2157667"/>
            </a:xfrm>
            <a:custGeom>
              <a:avLst/>
              <a:gdLst>
                <a:gd name="connsiteX0" fmla="*/ 579719 w 2315569"/>
                <a:gd name="connsiteY0" fmla="*/ 0 h 2157667"/>
                <a:gd name="connsiteX1" fmla="*/ 527098 w 2315569"/>
                <a:gd name="connsiteY1" fmla="*/ 52621 h 2157667"/>
                <a:gd name="connsiteX2" fmla="*/ 527098 w 2315569"/>
                <a:gd name="connsiteY2" fmla="*/ 499939 h 2157667"/>
                <a:gd name="connsiteX3" fmla="*/ 579719 w 2315569"/>
                <a:gd name="connsiteY3" fmla="*/ 552560 h 2157667"/>
                <a:gd name="connsiteX4" fmla="*/ 632341 w 2315569"/>
                <a:gd name="connsiteY4" fmla="*/ 499939 h 2157667"/>
                <a:gd name="connsiteX5" fmla="*/ 632341 w 2315569"/>
                <a:gd name="connsiteY5" fmla="*/ 52621 h 2157667"/>
                <a:gd name="connsiteX6" fmla="*/ 579719 w 2315569"/>
                <a:gd name="connsiteY6" fmla="*/ 0 h 2157667"/>
                <a:gd name="connsiteX7" fmla="*/ 1737495 w 2315569"/>
                <a:gd name="connsiteY7" fmla="*/ 0 h 2157667"/>
                <a:gd name="connsiteX8" fmla="*/ 1684873 w 2315569"/>
                <a:gd name="connsiteY8" fmla="*/ 52621 h 2157667"/>
                <a:gd name="connsiteX9" fmla="*/ 1684873 w 2315569"/>
                <a:gd name="connsiteY9" fmla="*/ 499939 h 2157667"/>
                <a:gd name="connsiteX10" fmla="*/ 1737495 w 2315569"/>
                <a:gd name="connsiteY10" fmla="*/ 552560 h 2157667"/>
                <a:gd name="connsiteX11" fmla="*/ 1790116 w 2315569"/>
                <a:gd name="connsiteY11" fmla="*/ 499939 h 2157667"/>
                <a:gd name="connsiteX12" fmla="*/ 1790116 w 2315569"/>
                <a:gd name="connsiteY12" fmla="*/ 52621 h 2157667"/>
                <a:gd name="connsiteX13" fmla="*/ 1737495 w 2315569"/>
                <a:gd name="connsiteY13" fmla="*/ 0 h 2157667"/>
                <a:gd name="connsiteX14" fmla="*/ 211336 w 2315569"/>
                <a:gd name="connsiteY14" fmla="*/ 157888 h 2157667"/>
                <a:gd name="connsiteX15" fmla="*/ 0 w 2315569"/>
                <a:gd name="connsiteY15" fmla="*/ 369224 h 2157667"/>
                <a:gd name="connsiteX16" fmla="*/ 0 w 2315569"/>
                <a:gd name="connsiteY16" fmla="*/ 842014 h 2157667"/>
                <a:gd name="connsiteX17" fmla="*/ 2315551 w 2315569"/>
                <a:gd name="connsiteY17" fmla="*/ 842014 h 2157667"/>
                <a:gd name="connsiteX18" fmla="*/ 2315551 w 2315569"/>
                <a:gd name="connsiteY18" fmla="*/ 369224 h 2157667"/>
                <a:gd name="connsiteX19" fmla="*/ 2104214 w 2315569"/>
                <a:gd name="connsiteY19" fmla="*/ 157888 h 2157667"/>
                <a:gd name="connsiteX20" fmla="*/ 1842719 w 2315569"/>
                <a:gd name="connsiteY20" fmla="*/ 157888 h 2157667"/>
                <a:gd name="connsiteX21" fmla="*/ 1842719 w 2315569"/>
                <a:gd name="connsiteY21" fmla="*/ 382362 h 2157667"/>
                <a:gd name="connsiteX22" fmla="*/ 1895340 w 2315569"/>
                <a:gd name="connsiteY22" fmla="*/ 499939 h 2157667"/>
                <a:gd name="connsiteX23" fmla="*/ 1737452 w 2315569"/>
                <a:gd name="connsiteY23" fmla="*/ 657827 h 2157667"/>
                <a:gd name="connsiteX24" fmla="*/ 1579564 w 2315569"/>
                <a:gd name="connsiteY24" fmla="*/ 499939 h 2157667"/>
                <a:gd name="connsiteX25" fmla="*/ 1632186 w 2315569"/>
                <a:gd name="connsiteY25" fmla="*/ 382362 h 2157667"/>
                <a:gd name="connsiteX26" fmla="*/ 1632186 w 2315569"/>
                <a:gd name="connsiteY26" fmla="*/ 157888 h 2157667"/>
                <a:gd name="connsiteX27" fmla="*/ 684116 w 2315569"/>
                <a:gd name="connsiteY27" fmla="*/ 157888 h 2157667"/>
                <a:gd name="connsiteX28" fmla="*/ 684116 w 2315569"/>
                <a:gd name="connsiteY28" fmla="*/ 381558 h 2157667"/>
                <a:gd name="connsiteX29" fmla="*/ 737565 w 2315569"/>
                <a:gd name="connsiteY29" fmla="*/ 499962 h 2157667"/>
                <a:gd name="connsiteX30" fmla="*/ 579677 w 2315569"/>
                <a:gd name="connsiteY30" fmla="*/ 657850 h 2157667"/>
                <a:gd name="connsiteX31" fmla="*/ 421789 w 2315569"/>
                <a:gd name="connsiteY31" fmla="*/ 499962 h 2157667"/>
                <a:gd name="connsiteX32" fmla="*/ 473584 w 2315569"/>
                <a:gd name="connsiteY32" fmla="*/ 383189 h 2157667"/>
                <a:gd name="connsiteX33" fmla="*/ 473584 w 2315569"/>
                <a:gd name="connsiteY33" fmla="*/ 157888 h 2157667"/>
                <a:gd name="connsiteX34" fmla="*/ 0 w 2315569"/>
                <a:gd name="connsiteY34" fmla="*/ 947280 h 2157667"/>
                <a:gd name="connsiteX35" fmla="*/ 0 w 2315569"/>
                <a:gd name="connsiteY35" fmla="*/ 1946331 h 2157667"/>
                <a:gd name="connsiteX36" fmla="*/ 211336 w 2315569"/>
                <a:gd name="connsiteY36" fmla="*/ 2157667 h 2157667"/>
                <a:gd name="connsiteX37" fmla="*/ 2104233 w 2315569"/>
                <a:gd name="connsiteY37" fmla="*/ 2157667 h 2157667"/>
                <a:gd name="connsiteX38" fmla="*/ 2315569 w 2315569"/>
                <a:gd name="connsiteY38" fmla="*/ 1946331 h 2157667"/>
                <a:gd name="connsiteX39" fmla="*/ 2315569 w 2315569"/>
                <a:gd name="connsiteY39" fmla="*/ 947280 h 215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5569" h="2157667">
                  <a:moveTo>
                    <a:pt x="579719" y="0"/>
                  </a:moveTo>
                  <a:cubicBezTo>
                    <a:pt x="550643" y="0"/>
                    <a:pt x="527098" y="23567"/>
                    <a:pt x="527098" y="52621"/>
                  </a:cubicBezTo>
                  <a:lnTo>
                    <a:pt x="527098" y="499939"/>
                  </a:lnTo>
                  <a:cubicBezTo>
                    <a:pt x="527098" y="528996"/>
                    <a:pt x="550667" y="552560"/>
                    <a:pt x="579719" y="552560"/>
                  </a:cubicBezTo>
                  <a:cubicBezTo>
                    <a:pt x="608791" y="552560"/>
                    <a:pt x="632341" y="528991"/>
                    <a:pt x="632341" y="499939"/>
                  </a:cubicBezTo>
                  <a:lnTo>
                    <a:pt x="632341" y="52621"/>
                  </a:lnTo>
                  <a:cubicBezTo>
                    <a:pt x="632341" y="23548"/>
                    <a:pt x="608772" y="0"/>
                    <a:pt x="579719" y="0"/>
                  </a:cubicBezTo>
                  <a:close/>
                  <a:moveTo>
                    <a:pt x="1737495" y="0"/>
                  </a:moveTo>
                  <a:cubicBezTo>
                    <a:pt x="1708423" y="0"/>
                    <a:pt x="1684873" y="23567"/>
                    <a:pt x="1684873" y="52621"/>
                  </a:cubicBezTo>
                  <a:lnTo>
                    <a:pt x="1684873" y="499939"/>
                  </a:lnTo>
                  <a:cubicBezTo>
                    <a:pt x="1684873" y="528996"/>
                    <a:pt x="1708442" y="552560"/>
                    <a:pt x="1737495" y="552560"/>
                  </a:cubicBezTo>
                  <a:cubicBezTo>
                    <a:pt x="1766570" y="552560"/>
                    <a:pt x="1790116" y="528991"/>
                    <a:pt x="1790116" y="499939"/>
                  </a:cubicBezTo>
                  <a:lnTo>
                    <a:pt x="1790116" y="52621"/>
                  </a:lnTo>
                  <a:cubicBezTo>
                    <a:pt x="1790116" y="23548"/>
                    <a:pt x="1766547" y="0"/>
                    <a:pt x="1737495" y="0"/>
                  </a:cubicBezTo>
                  <a:close/>
                  <a:moveTo>
                    <a:pt x="211336" y="157888"/>
                  </a:moveTo>
                  <a:cubicBezTo>
                    <a:pt x="94361" y="157888"/>
                    <a:pt x="0" y="252230"/>
                    <a:pt x="0" y="369224"/>
                  </a:cubicBezTo>
                  <a:lnTo>
                    <a:pt x="0" y="842014"/>
                  </a:lnTo>
                  <a:lnTo>
                    <a:pt x="2315551" y="842014"/>
                  </a:lnTo>
                  <a:lnTo>
                    <a:pt x="2315551" y="369224"/>
                  </a:lnTo>
                  <a:cubicBezTo>
                    <a:pt x="2315551" y="252234"/>
                    <a:pt x="2221209" y="157888"/>
                    <a:pt x="2104214" y="157888"/>
                  </a:cubicBezTo>
                  <a:lnTo>
                    <a:pt x="1842719" y="157888"/>
                  </a:lnTo>
                  <a:lnTo>
                    <a:pt x="1842719" y="382362"/>
                  </a:lnTo>
                  <a:cubicBezTo>
                    <a:pt x="1874985" y="411269"/>
                    <a:pt x="1895340" y="453210"/>
                    <a:pt x="1895340" y="499939"/>
                  </a:cubicBezTo>
                  <a:cubicBezTo>
                    <a:pt x="1895340" y="587143"/>
                    <a:pt x="1824657" y="657827"/>
                    <a:pt x="1737452" y="657827"/>
                  </a:cubicBezTo>
                  <a:cubicBezTo>
                    <a:pt x="1650248" y="657827"/>
                    <a:pt x="1579564" y="587143"/>
                    <a:pt x="1579564" y="499939"/>
                  </a:cubicBezTo>
                  <a:cubicBezTo>
                    <a:pt x="1579564" y="453210"/>
                    <a:pt x="1599919" y="411269"/>
                    <a:pt x="1632186" y="382362"/>
                  </a:cubicBezTo>
                  <a:lnTo>
                    <a:pt x="1632186" y="157888"/>
                  </a:lnTo>
                  <a:lnTo>
                    <a:pt x="684116" y="157888"/>
                  </a:lnTo>
                  <a:lnTo>
                    <a:pt x="684116" y="381558"/>
                  </a:lnTo>
                  <a:cubicBezTo>
                    <a:pt x="716900" y="410484"/>
                    <a:pt x="737565" y="452810"/>
                    <a:pt x="737565" y="499962"/>
                  </a:cubicBezTo>
                  <a:cubicBezTo>
                    <a:pt x="737565" y="587167"/>
                    <a:pt x="666881" y="657850"/>
                    <a:pt x="579677" y="657850"/>
                  </a:cubicBezTo>
                  <a:cubicBezTo>
                    <a:pt x="492473" y="657850"/>
                    <a:pt x="421789" y="587167"/>
                    <a:pt x="421789" y="499962"/>
                  </a:cubicBezTo>
                  <a:cubicBezTo>
                    <a:pt x="421789" y="453637"/>
                    <a:pt x="441815" y="412082"/>
                    <a:pt x="473584" y="383189"/>
                  </a:cubicBezTo>
                  <a:lnTo>
                    <a:pt x="473584" y="157888"/>
                  </a:lnTo>
                  <a:close/>
                  <a:moveTo>
                    <a:pt x="0" y="947280"/>
                  </a:moveTo>
                  <a:lnTo>
                    <a:pt x="0" y="1946331"/>
                  </a:lnTo>
                  <a:cubicBezTo>
                    <a:pt x="0" y="2063307"/>
                    <a:pt x="94342" y="2157667"/>
                    <a:pt x="211336" y="2157667"/>
                  </a:cubicBezTo>
                  <a:lnTo>
                    <a:pt x="2104233" y="2157667"/>
                  </a:lnTo>
                  <a:cubicBezTo>
                    <a:pt x="2221209" y="2157667"/>
                    <a:pt x="2315569" y="2063326"/>
                    <a:pt x="2315569" y="1946331"/>
                  </a:cubicBezTo>
                  <a:lnTo>
                    <a:pt x="2315569" y="947280"/>
                  </a:lnTo>
                  <a:close/>
                </a:path>
              </a:pathLst>
            </a:custGeom>
            <a:solidFill>
              <a:schemeClr val="bg1"/>
            </a:solidFill>
            <a:ln w="4694" cap="flat">
              <a:noFill/>
              <a:prstDash val="solid"/>
              <a:miter/>
            </a:ln>
          </p:spPr>
          <p:txBody>
            <a:bodyPr rtlCol="0" anchor="ctr"/>
            <a:lstStyle/>
            <a:p>
              <a:endParaRPr lang="en-RO" dirty="0"/>
            </a:p>
          </p:txBody>
        </p:sp>
      </p:grpSp>
      <p:grpSp>
        <p:nvGrpSpPr>
          <p:cNvPr id="13" name="Group 12">
            <a:extLst>
              <a:ext uri="{FF2B5EF4-FFF2-40B4-BE49-F238E27FC236}">
                <a16:creationId xmlns:a16="http://schemas.microsoft.com/office/drawing/2014/main" id="{33DF287C-A517-8E49-919B-407C5FD5FA8A}"/>
              </a:ext>
            </a:extLst>
          </p:cNvPr>
          <p:cNvGrpSpPr/>
          <p:nvPr/>
        </p:nvGrpSpPr>
        <p:grpSpPr>
          <a:xfrm>
            <a:off x="604285" y="2689457"/>
            <a:ext cx="241664" cy="250788"/>
            <a:chOff x="3698062" y="1940458"/>
            <a:chExt cx="1739569" cy="1739569"/>
          </a:xfrm>
        </p:grpSpPr>
        <p:sp>
          <p:nvSpPr>
            <p:cNvPr id="14" name="Oval 13">
              <a:extLst>
                <a:ext uri="{FF2B5EF4-FFF2-40B4-BE49-F238E27FC236}">
                  <a16:creationId xmlns:a16="http://schemas.microsoft.com/office/drawing/2014/main" id="{4E7CF7BE-F5B2-C847-A283-36DB77F69C83}"/>
                </a:ext>
              </a:extLst>
            </p:cNvPr>
            <p:cNvSpPr/>
            <p:nvPr/>
          </p:nvSpPr>
          <p:spPr>
            <a:xfrm>
              <a:off x="4123766" y="2187389"/>
              <a:ext cx="1021976" cy="1187824"/>
            </a:xfrm>
            <a:prstGeom prst="ellipse">
              <a:avLst/>
            </a:prstGeom>
            <a:solidFill>
              <a:srgbClr val="ECD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raphic 48">
              <a:extLst>
                <a:ext uri="{FF2B5EF4-FFF2-40B4-BE49-F238E27FC236}">
                  <a16:creationId xmlns:a16="http://schemas.microsoft.com/office/drawing/2014/main" id="{5382AFD0-E7ED-BD4C-8F1C-28DAC1D43B04}"/>
                </a:ext>
              </a:extLst>
            </p:cNvPr>
            <p:cNvSpPr/>
            <p:nvPr/>
          </p:nvSpPr>
          <p:spPr>
            <a:xfrm>
              <a:off x="3698062" y="1940458"/>
              <a:ext cx="1739569" cy="1739569"/>
            </a:xfrm>
            <a:custGeom>
              <a:avLst/>
              <a:gdLst>
                <a:gd name="connsiteX0" fmla="*/ 1739569 w 1739569"/>
                <a:gd name="connsiteY0" fmla="*/ 869785 h 1739569"/>
                <a:gd name="connsiteX1" fmla="*/ 869785 w 1739569"/>
                <a:gd name="connsiteY1" fmla="*/ 1739569 h 1739569"/>
                <a:gd name="connsiteX2" fmla="*/ 0 w 1739569"/>
                <a:gd name="connsiteY2" fmla="*/ 869785 h 1739569"/>
                <a:gd name="connsiteX3" fmla="*/ 869785 w 1739569"/>
                <a:gd name="connsiteY3" fmla="*/ 0 h 1739569"/>
                <a:gd name="connsiteX4" fmla="*/ 1739569 w 1739569"/>
                <a:gd name="connsiteY4" fmla="*/ 869785 h 1739569"/>
                <a:gd name="connsiteX5" fmla="*/ 956752 w 1739569"/>
                <a:gd name="connsiteY5" fmla="*/ 434874 h 1739569"/>
                <a:gd name="connsiteX6" fmla="*/ 869777 w 1739569"/>
                <a:gd name="connsiteY6" fmla="*/ 347899 h 1739569"/>
                <a:gd name="connsiteX7" fmla="*/ 782802 w 1739569"/>
                <a:gd name="connsiteY7" fmla="*/ 434874 h 1739569"/>
                <a:gd name="connsiteX8" fmla="*/ 782802 w 1739569"/>
                <a:gd name="connsiteY8" fmla="*/ 869785 h 1739569"/>
                <a:gd name="connsiteX9" fmla="*/ 808270 w 1739569"/>
                <a:gd name="connsiteY9" fmla="*/ 931292 h 1739569"/>
                <a:gd name="connsiteX10" fmla="*/ 1069209 w 1739569"/>
                <a:gd name="connsiteY10" fmla="*/ 1192231 h 1739569"/>
                <a:gd name="connsiteX11" fmla="*/ 1192223 w 1739569"/>
                <a:gd name="connsiteY11" fmla="*/ 1192231 h 1739569"/>
                <a:gd name="connsiteX12" fmla="*/ 1192223 w 1739569"/>
                <a:gd name="connsiteY12" fmla="*/ 1069217 h 1739569"/>
                <a:gd name="connsiteX13" fmla="*/ 956752 w 1739569"/>
                <a:gd name="connsiteY13" fmla="*/ 833760 h 173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9569" h="1739569">
                  <a:moveTo>
                    <a:pt x="1739569" y="869785"/>
                  </a:moveTo>
                  <a:cubicBezTo>
                    <a:pt x="1739569" y="1350174"/>
                    <a:pt x="1350174" y="1739569"/>
                    <a:pt x="869785" y="1739569"/>
                  </a:cubicBezTo>
                  <a:cubicBezTo>
                    <a:pt x="389396" y="1739569"/>
                    <a:pt x="0" y="1350174"/>
                    <a:pt x="0" y="869785"/>
                  </a:cubicBezTo>
                  <a:cubicBezTo>
                    <a:pt x="0" y="389396"/>
                    <a:pt x="389396" y="0"/>
                    <a:pt x="869785" y="0"/>
                  </a:cubicBezTo>
                  <a:cubicBezTo>
                    <a:pt x="1350174" y="0"/>
                    <a:pt x="1739569" y="389396"/>
                    <a:pt x="1739569" y="869785"/>
                  </a:cubicBezTo>
                  <a:close/>
                  <a:moveTo>
                    <a:pt x="956752" y="434874"/>
                  </a:moveTo>
                  <a:cubicBezTo>
                    <a:pt x="956752" y="386835"/>
                    <a:pt x="917816" y="347899"/>
                    <a:pt x="869777" y="347899"/>
                  </a:cubicBezTo>
                  <a:cubicBezTo>
                    <a:pt x="821738" y="347899"/>
                    <a:pt x="782802" y="386835"/>
                    <a:pt x="782802" y="434874"/>
                  </a:cubicBezTo>
                  <a:lnTo>
                    <a:pt x="782802" y="869785"/>
                  </a:lnTo>
                  <a:cubicBezTo>
                    <a:pt x="782802" y="892852"/>
                    <a:pt x="791961" y="914983"/>
                    <a:pt x="808270" y="931292"/>
                  </a:cubicBezTo>
                  <a:lnTo>
                    <a:pt x="1069209" y="1192231"/>
                  </a:lnTo>
                  <a:cubicBezTo>
                    <a:pt x="1103180" y="1226186"/>
                    <a:pt x="1158253" y="1226186"/>
                    <a:pt x="1192223" y="1192231"/>
                  </a:cubicBezTo>
                  <a:cubicBezTo>
                    <a:pt x="1226179" y="1158260"/>
                    <a:pt x="1226179" y="1103187"/>
                    <a:pt x="1192223" y="1069217"/>
                  </a:cubicBezTo>
                  <a:lnTo>
                    <a:pt x="956752" y="833760"/>
                  </a:lnTo>
                  <a:close/>
                </a:path>
              </a:pathLst>
            </a:custGeom>
            <a:solidFill>
              <a:schemeClr val="bg1"/>
            </a:solidFill>
            <a:ln w="3715" cap="flat">
              <a:noFill/>
              <a:prstDash val="solid"/>
              <a:miter/>
            </a:ln>
          </p:spPr>
          <p:txBody>
            <a:bodyPr rtlCol="0" anchor="ctr"/>
            <a:lstStyle/>
            <a:p>
              <a:endParaRPr lang="en-RO"/>
            </a:p>
          </p:txBody>
        </p:sp>
      </p:grpSp>
      <p:sp>
        <p:nvSpPr>
          <p:cNvPr id="17" name="Google Shape;485;p28">
            <a:extLst>
              <a:ext uri="{FF2B5EF4-FFF2-40B4-BE49-F238E27FC236}">
                <a16:creationId xmlns:a16="http://schemas.microsoft.com/office/drawing/2014/main" id="{E1B32316-0214-734E-88DD-009156EE1E16}"/>
              </a:ext>
            </a:extLst>
          </p:cNvPr>
          <p:cNvSpPr txBox="1"/>
          <p:nvPr/>
        </p:nvSpPr>
        <p:spPr>
          <a:xfrm>
            <a:off x="928659" y="2080720"/>
            <a:ext cx="2675153" cy="374445"/>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800" b="1" dirty="0">
                <a:latin typeface="Poppins" pitchFamily="2" charset="77"/>
                <a:ea typeface="Calibri" panose="020F0502020204030204" pitchFamily="34" charset="0"/>
                <a:cs typeface="Poppins" pitchFamily="2" charset="77"/>
              </a:rPr>
              <a:t>September 16-23</a:t>
            </a:r>
          </a:p>
          <a:p>
            <a:pPr algn="l">
              <a:lnSpc>
                <a:spcPct val="107000"/>
              </a:lnSpc>
            </a:pPr>
            <a:endParaRPr lang="en-US" sz="1800" b="1" dirty="0">
              <a:latin typeface="Poppins" pitchFamily="2" charset="77"/>
              <a:ea typeface="Calibri" panose="020F0502020204030204" pitchFamily="34" charset="0"/>
              <a:cs typeface="Poppins" pitchFamily="2" charset="77"/>
            </a:endParaRPr>
          </a:p>
          <a:p>
            <a:pPr algn="l">
              <a:lnSpc>
                <a:spcPct val="107000"/>
              </a:lnSpc>
            </a:pPr>
            <a:r>
              <a:rPr lang="en-US" sz="1800" b="1" dirty="0">
                <a:latin typeface="Poppins" pitchFamily="2" charset="77"/>
                <a:ea typeface="Calibri" panose="020F0502020204030204" pitchFamily="34" charset="0"/>
                <a:cs typeface="Poppins" pitchFamily="2" charset="77"/>
              </a:rPr>
              <a:t>What</a:t>
            </a:r>
          </a:p>
        </p:txBody>
      </p:sp>
      <p:sp>
        <p:nvSpPr>
          <p:cNvPr id="18" name="Google Shape;485;p28">
            <a:extLst>
              <a:ext uri="{FF2B5EF4-FFF2-40B4-BE49-F238E27FC236}">
                <a16:creationId xmlns:a16="http://schemas.microsoft.com/office/drawing/2014/main" id="{095615AA-0F73-5749-B225-BD91A450294D}"/>
              </a:ext>
            </a:extLst>
          </p:cNvPr>
          <p:cNvSpPr txBox="1"/>
          <p:nvPr/>
        </p:nvSpPr>
        <p:spPr>
          <a:xfrm>
            <a:off x="928659" y="2623149"/>
            <a:ext cx="7717800" cy="374445"/>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1800" b="1" dirty="0">
                <a:latin typeface="Poppins" pitchFamily="2" charset="77"/>
                <a:ea typeface="Calibri" panose="020F0502020204030204" pitchFamily="34" charset="0"/>
                <a:cs typeface="Poppins" pitchFamily="2" charset="77"/>
              </a:rPr>
              <a:t>What Do You Say When?</a:t>
            </a:r>
          </a:p>
          <a:p>
            <a:pPr algn="l">
              <a:lnSpc>
                <a:spcPct val="107000"/>
              </a:lnSpc>
            </a:pPr>
            <a:endParaRPr lang="en-US" sz="1800" b="1" dirty="0">
              <a:latin typeface="Poppins" pitchFamily="2" charset="77"/>
              <a:ea typeface="Calibri" panose="020F0502020204030204" pitchFamily="34" charset="0"/>
              <a:cs typeface="Poppins" pitchFamily="2" charset="77"/>
            </a:endParaRPr>
          </a:p>
          <a:p>
            <a:pPr algn="l" fontAlgn="base"/>
            <a:r>
              <a:rPr lang="en-US" b="0" i="0" dirty="0">
                <a:effectLst/>
                <a:latin typeface="Poppins" pitchFamily="2" charset="77"/>
              </a:rPr>
              <a:t>A client feels like they don’t matter to their partner </a:t>
            </a:r>
          </a:p>
          <a:p>
            <a:pPr algn="l" fontAlgn="base"/>
            <a:endParaRPr lang="en-US" b="0" i="0" dirty="0">
              <a:effectLst/>
              <a:latin typeface="ProximaNova-Regular"/>
            </a:endParaRPr>
          </a:p>
          <a:p>
            <a:pPr algn="l" fontAlgn="base"/>
            <a:r>
              <a:rPr lang="en-US" b="0" i="0" dirty="0">
                <a:effectLst/>
                <a:latin typeface="Poppins" pitchFamily="2" charset="77"/>
              </a:rPr>
              <a:t>A partner feels like a helpless, unlovable victim </a:t>
            </a:r>
          </a:p>
          <a:p>
            <a:pPr algn="l" fontAlgn="base"/>
            <a:endParaRPr lang="en-US" b="0" i="0" dirty="0">
              <a:effectLst/>
              <a:latin typeface="ProximaNova-Regular"/>
            </a:endParaRPr>
          </a:p>
          <a:p>
            <a:pPr algn="l" fontAlgn="base"/>
            <a:r>
              <a:rPr lang="en-US" b="0" i="0" dirty="0">
                <a:effectLst/>
                <a:latin typeface="Poppins" pitchFamily="2" charset="77"/>
              </a:rPr>
              <a:t>A client is stubborn, rebellious, and doesn’t take accountability </a:t>
            </a:r>
          </a:p>
          <a:p>
            <a:pPr algn="l" fontAlgn="base"/>
            <a:endParaRPr lang="en-US" b="0" i="0" dirty="0">
              <a:effectLst/>
              <a:latin typeface="ProximaNova-Regular"/>
            </a:endParaRPr>
          </a:p>
          <a:p>
            <a:pPr algn="l" fontAlgn="base"/>
            <a:r>
              <a:rPr lang="en-US" b="0" i="0" dirty="0">
                <a:effectLst/>
                <a:latin typeface="Poppins" pitchFamily="2" charset="77"/>
              </a:rPr>
              <a:t>A partner thinks they’re communicating but they’re really being confrontational</a:t>
            </a:r>
            <a:endParaRPr lang="en-US" b="0" i="0" dirty="0">
              <a:effectLst/>
              <a:latin typeface="ProximaNova-Regular"/>
            </a:endParaRPr>
          </a:p>
          <a:p>
            <a:pPr algn="l">
              <a:lnSpc>
                <a:spcPct val="107000"/>
              </a:lnSpc>
            </a:pPr>
            <a:endParaRPr lang="en-US" sz="1800" b="1" dirty="0">
              <a:latin typeface="Poppins" pitchFamily="2" charset="77"/>
              <a:ea typeface="Calibri" panose="020F0502020204030204" pitchFamily="34" charset="0"/>
              <a:cs typeface="Poppins" pitchFamily="2" charset="77"/>
            </a:endParaRPr>
          </a:p>
          <a:p>
            <a:pPr algn="l">
              <a:lnSpc>
                <a:spcPct val="107000"/>
              </a:lnSpc>
            </a:pPr>
            <a:r>
              <a:rPr lang="en-US" sz="2800" b="0" i="0" u="none" strike="noStrike" dirty="0">
                <a:effectLst/>
                <a:latin typeface="Slack-Lato"/>
                <a:hlinkClick r:id="rId6"/>
              </a:rPr>
              <a:t>https://www.couplesinstitute.com/wdysw-tw</a:t>
            </a:r>
            <a:endParaRPr lang="en-US" sz="2800" b="1" dirty="0">
              <a:latin typeface="Poppins" pitchFamily="2" charset="77"/>
              <a:ea typeface="Calibri" panose="020F0502020204030204" pitchFamily="34" charset="0"/>
              <a:cs typeface="Poppins" pitchFamily="2" charset="77"/>
            </a:endParaRPr>
          </a:p>
        </p:txBody>
      </p:sp>
    </p:spTree>
    <p:extLst>
      <p:ext uri="{BB962C8B-B14F-4D97-AF65-F5344CB8AC3E}">
        <p14:creationId xmlns:p14="http://schemas.microsoft.com/office/powerpoint/2010/main" val="4213946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7" y="495552"/>
            <a:ext cx="8108513"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rgbClr val="ECD169"/>
                </a:solidFill>
                <a:latin typeface="Poppins" pitchFamily="2" charset="77"/>
                <a:ea typeface="Arial" panose="020B0604020202020204" pitchFamily="34" charset="0"/>
                <a:cs typeface="Poppins" pitchFamily="2" charset="77"/>
              </a:rPr>
              <a:t>What Are We Doing </a:t>
            </a:r>
            <a:r>
              <a:rPr lang="en-US" sz="4000" b="1" dirty="0">
                <a:solidFill>
                  <a:schemeClr val="bg1"/>
                </a:solidFill>
                <a:latin typeface="Poppins" pitchFamily="2" charset="77"/>
                <a:ea typeface="Arial" panose="020B0604020202020204" pitchFamily="34" charset="0"/>
                <a:cs typeface="Poppins" pitchFamily="2" charset="77"/>
              </a:rPr>
              <a:t>About The Future of Couples Therapy?</a:t>
            </a:r>
            <a:endParaRPr sz="4000" b="1" dirty="0">
              <a:solidFill>
                <a:schemeClr val="bg1"/>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758865"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143528" y="4973894"/>
            <a:ext cx="313731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Ending premature and unnecessary divorces</a:t>
            </a:r>
            <a:endParaRPr lang="en-US" dirty="0">
              <a:latin typeface="Poppins" pitchFamily="2" charset="77"/>
              <a:ea typeface="Calibri" panose="020F0502020204030204" pitchFamily="34" charset="0"/>
              <a:cs typeface="Poppins" pitchFamily="2" charset="77"/>
            </a:endParaRPr>
          </a:p>
        </p:txBody>
      </p:sp>
      <p:sp>
        <p:nvSpPr>
          <p:cNvPr id="15" name="Oval 14">
            <a:extLst>
              <a:ext uri="{FF2B5EF4-FFF2-40B4-BE49-F238E27FC236}">
                <a16:creationId xmlns:a16="http://schemas.microsoft.com/office/drawing/2014/main" id="{5F6A00F4-3742-5048-93A2-027F9439E99E}"/>
              </a:ext>
            </a:extLst>
          </p:cNvPr>
          <p:cNvSpPr/>
          <p:nvPr/>
        </p:nvSpPr>
        <p:spPr>
          <a:xfrm>
            <a:off x="4024300"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3408963" y="4973894"/>
            <a:ext cx="313731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Quality work</a:t>
            </a:r>
            <a:endParaRPr lang="en-US" dirty="0">
              <a:latin typeface="Poppins" pitchFamily="2" charset="77"/>
              <a:ea typeface="Calibri" panose="020F0502020204030204" pitchFamily="34" charset="0"/>
              <a:cs typeface="Poppins" pitchFamily="2" charset="77"/>
            </a:endParaRPr>
          </a:p>
        </p:txBody>
      </p:sp>
      <p:sp>
        <p:nvSpPr>
          <p:cNvPr id="18" name="Oval 17">
            <a:extLst>
              <a:ext uri="{FF2B5EF4-FFF2-40B4-BE49-F238E27FC236}">
                <a16:creationId xmlns:a16="http://schemas.microsoft.com/office/drawing/2014/main" id="{DE9654A4-BD9A-5F40-8DD5-03A75F8CF870}"/>
              </a:ext>
            </a:extLst>
          </p:cNvPr>
          <p:cNvSpPr/>
          <p:nvPr/>
        </p:nvSpPr>
        <p:spPr>
          <a:xfrm>
            <a:off x="7289735"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6451600" y="4973894"/>
            <a:ext cx="387350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Therapists supporting          each other</a:t>
            </a:r>
            <a:endParaRPr lang="en-US" dirty="0">
              <a:latin typeface="Poppins" pitchFamily="2" charset="77"/>
              <a:ea typeface="Calibri" panose="020F0502020204030204" pitchFamily="34" charset="0"/>
              <a:cs typeface="Poppins" pitchFamily="2" charset="77"/>
            </a:endParaRPr>
          </a:p>
        </p:txBody>
      </p:sp>
      <p:sp>
        <p:nvSpPr>
          <p:cNvPr id="20" name="Google Shape;485;p28">
            <a:extLst>
              <a:ext uri="{FF2B5EF4-FFF2-40B4-BE49-F238E27FC236}">
                <a16:creationId xmlns:a16="http://schemas.microsoft.com/office/drawing/2014/main" id="{49B6D0FA-5123-974D-8E89-4F5CFD3A18BB}"/>
              </a:ext>
            </a:extLst>
          </p:cNvPr>
          <p:cNvSpPr txBox="1"/>
          <p:nvPr/>
        </p:nvSpPr>
        <p:spPr>
          <a:xfrm>
            <a:off x="420411" y="1922597"/>
            <a:ext cx="2860427" cy="53903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2400" b="1" dirty="0">
                <a:latin typeface="Poppins" pitchFamily="2" charset="77"/>
                <a:ea typeface="Arial" panose="020B0604020202020204" pitchFamily="34" charset="0"/>
                <a:cs typeface="Poppins" pitchFamily="2" charset="77"/>
              </a:rPr>
              <a:t>Our Core </a:t>
            </a:r>
            <a:r>
              <a:rPr lang="en-US" sz="2400" b="1" dirty="0">
                <a:solidFill>
                  <a:srgbClr val="ECD169"/>
                </a:solidFill>
                <a:latin typeface="Poppins" pitchFamily="2" charset="77"/>
                <a:ea typeface="Arial" panose="020B0604020202020204" pitchFamily="34" charset="0"/>
                <a:cs typeface="Poppins" pitchFamily="2" charset="77"/>
              </a:rPr>
              <a:t>Values</a:t>
            </a:r>
            <a:r>
              <a:rPr lang="en-US" sz="2400" b="1" dirty="0">
                <a:latin typeface="Poppins" pitchFamily="2" charset="77"/>
                <a:ea typeface="Arial" panose="020B0604020202020204" pitchFamily="34" charset="0"/>
                <a:cs typeface="Poppins" pitchFamily="2" charset="77"/>
              </a:rPr>
              <a:t>:</a:t>
            </a:r>
            <a:endParaRPr lang="en-US" sz="2400" b="1" dirty="0">
              <a:latin typeface="Poppins" pitchFamily="2" charset="77"/>
              <a:ea typeface="Calibri" panose="020F0502020204030204" pitchFamily="34" charset="0"/>
              <a:cs typeface="Poppins" pitchFamily="2" charset="77"/>
            </a:endParaRPr>
          </a:p>
        </p:txBody>
      </p:sp>
      <p:grpSp>
        <p:nvGrpSpPr>
          <p:cNvPr id="21" name="Group 20">
            <a:extLst>
              <a:ext uri="{FF2B5EF4-FFF2-40B4-BE49-F238E27FC236}">
                <a16:creationId xmlns:a16="http://schemas.microsoft.com/office/drawing/2014/main" id="{965848DC-FDA7-4044-B50B-E4D953549FD9}"/>
              </a:ext>
            </a:extLst>
          </p:cNvPr>
          <p:cNvGrpSpPr/>
          <p:nvPr/>
        </p:nvGrpSpPr>
        <p:grpSpPr>
          <a:xfrm>
            <a:off x="1147726" y="3375992"/>
            <a:ext cx="1078639" cy="887953"/>
            <a:chOff x="2207900" y="1363174"/>
            <a:chExt cx="3366182" cy="3175437"/>
          </a:xfrm>
        </p:grpSpPr>
        <p:sp>
          <p:nvSpPr>
            <p:cNvPr id="22" name="Freeform 21">
              <a:extLst>
                <a:ext uri="{FF2B5EF4-FFF2-40B4-BE49-F238E27FC236}">
                  <a16:creationId xmlns:a16="http://schemas.microsoft.com/office/drawing/2014/main" id="{2C732F9D-640A-0C4B-8DB1-D3B4D45E027B}"/>
                </a:ext>
              </a:extLst>
            </p:cNvPr>
            <p:cNvSpPr/>
            <p:nvPr/>
          </p:nvSpPr>
          <p:spPr>
            <a:xfrm>
              <a:off x="2207900" y="1363174"/>
              <a:ext cx="3175391" cy="3175437"/>
            </a:xfrm>
            <a:custGeom>
              <a:avLst/>
              <a:gdLst>
                <a:gd name="connsiteX0" fmla="*/ 3096647 w 3175391"/>
                <a:gd name="connsiteY0" fmla="*/ 59 h 3175437"/>
                <a:gd name="connsiteX1" fmla="*/ 3068097 w 3175391"/>
                <a:gd name="connsiteY1" fmla="*/ 6516 h 3175437"/>
                <a:gd name="connsiteX2" fmla="*/ 3044062 w 3175391"/>
                <a:gd name="connsiteY2" fmla="*/ 23218 h 3175437"/>
                <a:gd name="connsiteX3" fmla="*/ 23163 w 3175391"/>
                <a:gd name="connsiteY3" fmla="*/ 3044119 h 3175437"/>
                <a:gd name="connsiteX4" fmla="*/ 6143 w 3175391"/>
                <a:gd name="connsiteY4" fmla="*/ 3068953 h 3175437"/>
                <a:gd name="connsiteX5" fmla="*/ 2 w 3175391"/>
                <a:gd name="connsiteY5" fmla="*/ 3098439 h 3175437"/>
                <a:gd name="connsiteX6" fmla="*/ 5712 w 3175391"/>
                <a:gd name="connsiteY6" fmla="*/ 3128000 h 3175437"/>
                <a:gd name="connsiteX7" fmla="*/ 22385 w 3175391"/>
                <a:gd name="connsiteY7" fmla="*/ 3153052 h 3175437"/>
                <a:gd name="connsiteX8" fmla="*/ 47438 w 3175391"/>
                <a:gd name="connsiteY8" fmla="*/ 3169725 h 3175437"/>
                <a:gd name="connsiteX9" fmla="*/ 77005 w 3175391"/>
                <a:gd name="connsiteY9" fmla="*/ 3175435 h 3175437"/>
                <a:gd name="connsiteX10" fmla="*/ 106484 w 3175391"/>
                <a:gd name="connsiteY10" fmla="*/ 3169301 h 3175437"/>
                <a:gd name="connsiteX11" fmla="*/ 131325 w 3175391"/>
                <a:gd name="connsiteY11" fmla="*/ 3152281 h 3175437"/>
                <a:gd name="connsiteX12" fmla="*/ 3152224 w 3175391"/>
                <a:gd name="connsiteY12" fmla="*/ 131379 h 3175437"/>
                <a:gd name="connsiteX13" fmla="*/ 3173889 w 3175391"/>
                <a:gd name="connsiteY13" fmla="*/ 91679 h 3175437"/>
                <a:gd name="connsiteX14" fmla="*/ 3169354 w 3175391"/>
                <a:gd name="connsiteY14" fmla="*/ 46696 h 3175437"/>
                <a:gd name="connsiteX15" fmla="*/ 3140216 w 3175391"/>
                <a:gd name="connsiteY15" fmla="*/ 12119 h 3175437"/>
                <a:gd name="connsiteX16" fmla="*/ 3096647 w 3175391"/>
                <a:gd name="connsiteY16" fmla="*/ 33 h 317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391" h="3175437">
                  <a:moveTo>
                    <a:pt x="3096647" y="59"/>
                  </a:moveTo>
                  <a:cubicBezTo>
                    <a:pt x="3086832" y="353"/>
                    <a:pt x="3077092" y="2541"/>
                    <a:pt x="3068097" y="6516"/>
                  </a:cubicBezTo>
                  <a:cubicBezTo>
                    <a:pt x="3059108" y="10464"/>
                    <a:pt x="3050892" y="16174"/>
                    <a:pt x="3044062" y="23218"/>
                  </a:cubicBezTo>
                  <a:lnTo>
                    <a:pt x="23163" y="3044119"/>
                  </a:lnTo>
                  <a:cubicBezTo>
                    <a:pt x="15930" y="3051161"/>
                    <a:pt x="10091" y="3059644"/>
                    <a:pt x="6143" y="3068953"/>
                  </a:cubicBezTo>
                  <a:cubicBezTo>
                    <a:pt x="2168" y="3078242"/>
                    <a:pt x="84" y="3088323"/>
                    <a:pt x="2" y="3098439"/>
                  </a:cubicBezTo>
                  <a:cubicBezTo>
                    <a:pt x="-80" y="3108547"/>
                    <a:pt x="1894" y="3118663"/>
                    <a:pt x="5712" y="3128000"/>
                  </a:cubicBezTo>
                  <a:cubicBezTo>
                    <a:pt x="9558" y="3137336"/>
                    <a:pt x="15261" y="3145929"/>
                    <a:pt x="22385" y="3153052"/>
                  </a:cubicBezTo>
                  <a:cubicBezTo>
                    <a:pt x="29536" y="3160204"/>
                    <a:pt x="38101" y="3165914"/>
                    <a:pt x="47438" y="3169725"/>
                  </a:cubicBezTo>
                  <a:cubicBezTo>
                    <a:pt x="56781" y="3173570"/>
                    <a:pt x="66890" y="3175517"/>
                    <a:pt x="77005" y="3175435"/>
                  </a:cubicBezTo>
                  <a:cubicBezTo>
                    <a:pt x="87114" y="3175435"/>
                    <a:pt x="97202" y="3173249"/>
                    <a:pt x="106484" y="3169301"/>
                  </a:cubicBezTo>
                  <a:cubicBezTo>
                    <a:pt x="115766" y="3165326"/>
                    <a:pt x="124277" y="3159507"/>
                    <a:pt x="131325" y="3152281"/>
                  </a:cubicBezTo>
                  <a:lnTo>
                    <a:pt x="3152224" y="131379"/>
                  </a:lnTo>
                  <a:cubicBezTo>
                    <a:pt x="3163186" y="120707"/>
                    <a:pt x="3170843" y="106673"/>
                    <a:pt x="3173889" y="91679"/>
                  </a:cubicBezTo>
                  <a:cubicBezTo>
                    <a:pt x="3176928" y="76685"/>
                    <a:pt x="3175330" y="60783"/>
                    <a:pt x="3169354" y="46696"/>
                  </a:cubicBezTo>
                  <a:cubicBezTo>
                    <a:pt x="3163377" y="32609"/>
                    <a:pt x="3153077" y="20389"/>
                    <a:pt x="3140216" y="12119"/>
                  </a:cubicBezTo>
                  <a:cubicBezTo>
                    <a:pt x="3127328" y="3848"/>
                    <a:pt x="3111933" y="-421"/>
                    <a:pt x="3096647" y="33"/>
                  </a:cubicBezTo>
                  <a:close/>
                </a:path>
              </a:pathLst>
            </a:custGeom>
            <a:solidFill>
              <a:schemeClr val="bg1"/>
            </a:solidFill>
            <a:ln w="681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C4C2D179-9412-7747-A6E8-4B98E3909F2E}"/>
                </a:ext>
              </a:extLst>
            </p:cNvPr>
            <p:cNvSpPr/>
            <p:nvPr/>
          </p:nvSpPr>
          <p:spPr>
            <a:xfrm>
              <a:off x="2363695" y="1533315"/>
              <a:ext cx="1414100" cy="1462319"/>
            </a:xfrm>
            <a:custGeom>
              <a:avLst/>
              <a:gdLst>
                <a:gd name="connsiteX0" fmla="*/ 385701 w 1414100"/>
                <a:gd name="connsiteY0" fmla="*/ 57 h 1462319"/>
                <a:gd name="connsiteX1" fmla="*/ 331913 w 1414100"/>
                <a:gd name="connsiteY1" fmla="*/ 3152 h 1462319"/>
                <a:gd name="connsiteX2" fmla="*/ 80694 w 1414100"/>
                <a:gd name="connsiteY2" fmla="*/ 135752 h 1462319"/>
                <a:gd name="connsiteX3" fmla="*/ 6096 w 1414100"/>
                <a:gd name="connsiteY3" fmla="*/ 455463 h 1462319"/>
                <a:gd name="connsiteX4" fmla="*/ 155238 w 1414100"/>
                <a:gd name="connsiteY4" fmla="*/ 762901 h 1462319"/>
                <a:gd name="connsiteX5" fmla="*/ 405364 w 1414100"/>
                <a:gd name="connsiteY5" fmla="*/ 1074498 h 1462319"/>
                <a:gd name="connsiteX6" fmla="*/ 405392 w 1414100"/>
                <a:gd name="connsiteY6" fmla="*/ 1074525 h 1462319"/>
                <a:gd name="connsiteX7" fmla="*/ 639938 w 1414100"/>
                <a:gd name="connsiteY7" fmla="*/ 1422541 h 1462319"/>
                <a:gd name="connsiteX8" fmla="*/ 668003 w 1414100"/>
                <a:gd name="connsiteY8" fmla="*/ 1451624 h 1462319"/>
                <a:gd name="connsiteX9" fmla="*/ 706983 w 1414100"/>
                <a:gd name="connsiteY9" fmla="*/ 1462320 h 1462319"/>
                <a:gd name="connsiteX10" fmla="*/ 745963 w 1414100"/>
                <a:gd name="connsiteY10" fmla="*/ 1451678 h 1462319"/>
                <a:gd name="connsiteX11" fmla="*/ 774089 w 1414100"/>
                <a:gd name="connsiteY11" fmla="*/ 1422650 h 1462319"/>
                <a:gd name="connsiteX12" fmla="*/ 1008690 w 1414100"/>
                <a:gd name="connsiteY12" fmla="*/ 1074498 h 1462319"/>
                <a:gd name="connsiteX13" fmla="*/ 1008711 w 1414100"/>
                <a:gd name="connsiteY13" fmla="*/ 1074471 h 1462319"/>
                <a:gd name="connsiteX14" fmla="*/ 1258837 w 1414100"/>
                <a:gd name="connsiteY14" fmla="*/ 762873 h 1462319"/>
                <a:gd name="connsiteX15" fmla="*/ 1407953 w 1414100"/>
                <a:gd name="connsiteY15" fmla="*/ 455517 h 1462319"/>
                <a:gd name="connsiteX16" fmla="*/ 1407953 w 1414100"/>
                <a:gd name="connsiteY16" fmla="*/ 455435 h 1462319"/>
                <a:gd name="connsiteX17" fmla="*/ 1333518 w 1414100"/>
                <a:gd name="connsiteY17" fmla="*/ 135724 h 1462319"/>
                <a:gd name="connsiteX18" fmla="*/ 1082271 w 1414100"/>
                <a:gd name="connsiteY18" fmla="*/ 3096 h 1462319"/>
                <a:gd name="connsiteX19" fmla="*/ 706990 w 1414100"/>
                <a:gd name="connsiteY19" fmla="*/ 147916 h 1462319"/>
                <a:gd name="connsiteX20" fmla="*/ 385598 w 1414100"/>
                <a:gd name="connsiteY20" fmla="*/ 2 h 1462319"/>
                <a:gd name="connsiteX21" fmla="*/ 385113 w 1414100"/>
                <a:gd name="connsiteY21" fmla="*/ 152772 h 1462319"/>
                <a:gd name="connsiteX22" fmla="*/ 632063 w 1414100"/>
                <a:gd name="connsiteY22" fmla="*/ 339747 h 1462319"/>
                <a:gd name="connsiteX23" fmla="*/ 641482 w 1414100"/>
                <a:gd name="connsiteY23" fmla="*/ 364158 h 1462319"/>
                <a:gd name="connsiteX24" fmla="*/ 658557 w 1414100"/>
                <a:gd name="connsiteY24" fmla="*/ 383958 h 1462319"/>
                <a:gd name="connsiteX25" fmla="*/ 681315 w 1414100"/>
                <a:gd name="connsiteY25" fmla="*/ 396840 h 1462319"/>
                <a:gd name="connsiteX26" fmla="*/ 707085 w 1414100"/>
                <a:gd name="connsiteY26" fmla="*/ 401327 h 1462319"/>
                <a:gd name="connsiteX27" fmla="*/ 732862 w 1414100"/>
                <a:gd name="connsiteY27" fmla="*/ 396840 h 1462319"/>
                <a:gd name="connsiteX28" fmla="*/ 755620 w 1414100"/>
                <a:gd name="connsiteY28" fmla="*/ 383958 h 1462319"/>
                <a:gd name="connsiteX29" fmla="*/ 772696 w 1414100"/>
                <a:gd name="connsiteY29" fmla="*/ 364158 h 1462319"/>
                <a:gd name="connsiteX30" fmla="*/ 782114 w 1414100"/>
                <a:gd name="connsiteY30" fmla="*/ 339747 h 1462319"/>
                <a:gd name="connsiteX31" fmla="*/ 1063857 w 1414100"/>
                <a:gd name="connsiteY31" fmla="*/ 155040 h 1462319"/>
                <a:gd name="connsiteX32" fmla="*/ 1215240 w 1414100"/>
                <a:gd name="connsiteY32" fmla="*/ 232732 h 1462319"/>
                <a:gd name="connsiteX33" fmla="*/ 1256856 w 1414100"/>
                <a:gd name="connsiteY33" fmla="*/ 432063 h 1462319"/>
                <a:gd name="connsiteX34" fmla="*/ 1256836 w 1414100"/>
                <a:gd name="connsiteY34" fmla="*/ 432145 h 1462319"/>
                <a:gd name="connsiteX35" fmla="*/ 1137575 w 1414100"/>
                <a:gd name="connsiteY35" fmla="*/ 669731 h 1462319"/>
                <a:gd name="connsiteX36" fmla="*/ 885823 w 1414100"/>
                <a:gd name="connsiteY36" fmla="*/ 983466 h 1462319"/>
                <a:gd name="connsiteX37" fmla="*/ 885796 w 1414100"/>
                <a:gd name="connsiteY37" fmla="*/ 983493 h 1462319"/>
                <a:gd name="connsiteX38" fmla="*/ 707174 w 1414100"/>
                <a:gd name="connsiteY38" fmla="*/ 1234583 h 1462319"/>
                <a:gd name="connsiteX39" fmla="*/ 528361 w 1414100"/>
                <a:gd name="connsiteY39" fmla="*/ 983493 h 1462319"/>
                <a:gd name="connsiteX40" fmla="*/ 528334 w 1414100"/>
                <a:gd name="connsiteY40" fmla="*/ 983466 h 1462319"/>
                <a:gd name="connsiteX41" fmla="*/ 276582 w 1414100"/>
                <a:gd name="connsiteY41" fmla="*/ 669731 h 1462319"/>
                <a:gd name="connsiteX42" fmla="*/ 157294 w 1414100"/>
                <a:gd name="connsiteY42" fmla="*/ 432145 h 1462319"/>
                <a:gd name="connsiteX43" fmla="*/ 157294 w 1414100"/>
                <a:gd name="connsiteY43" fmla="*/ 432117 h 1462319"/>
                <a:gd name="connsiteX44" fmla="*/ 199047 w 1414100"/>
                <a:gd name="connsiteY44" fmla="*/ 232739 h 1462319"/>
                <a:gd name="connsiteX45" fmla="*/ 350402 w 1414100"/>
                <a:gd name="connsiteY45" fmla="*/ 155045 h 1462319"/>
                <a:gd name="connsiteX46" fmla="*/ 385059 w 1414100"/>
                <a:gd name="connsiteY46" fmla="*/ 152777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4100" h="1462319">
                  <a:moveTo>
                    <a:pt x="385701" y="57"/>
                  </a:moveTo>
                  <a:cubicBezTo>
                    <a:pt x="367635" y="-50"/>
                    <a:pt x="349658" y="991"/>
                    <a:pt x="331913" y="3152"/>
                  </a:cubicBezTo>
                  <a:cubicBezTo>
                    <a:pt x="237302" y="14704"/>
                    <a:pt x="144754" y="57580"/>
                    <a:pt x="80694" y="135752"/>
                  </a:cubicBezTo>
                  <a:cubicBezTo>
                    <a:pt x="16662" y="213895"/>
                    <a:pt x="-13965" y="325847"/>
                    <a:pt x="6096" y="455463"/>
                  </a:cubicBezTo>
                  <a:cubicBezTo>
                    <a:pt x="24209" y="572832"/>
                    <a:pt x="82962" y="668768"/>
                    <a:pt x="155238" y="762901"/>
                  </a:cubicBezTo>
                  <a:cubicBezTo>
                    <a:pt x="227515" y="857027"/>
                    <a:pt x="314893" y="952252"/>
                    <a:pt x="405364" y="1074498"/>
                  </a:cubicBezTo>
                  <a:cubicBezTo>
                    <a:pt x="405364" y="1074498"/>
                    <a:pt x="405392" y="1074525"/>
                    <a:pt x="405392" y="1074525"/>
                  </a:cubicBezTo>
                  <a:cubicBezTo>
                    <a:pt x="494102" y="1194210"/>
                    <a:pt x="555334" y="1267825"/>
                    <a:pt x="639938" y="1422541"/>
                  </a:cubicBezTo>
                  <a:cubicBezTo>
                    <a:pt x="646475" y="1434494"/>
                    <a:pt x="656290" y="1444657"/>
                    <a:pt x="668003" y="1451624"/>
                  </a:cubicBezTo>
                  <a:cubicBezTo>
                    <a:pt x="679717" y="1458584"/>
                    <a:pt x="693350" y="1462320"/>
                    <a:pt x="706983" y="1462320"/>
                  </a:cubicBezTo>
                  <a:cubicBezTo>
                    <a:pt x="720616" y="1462320"/>
                    <a:pt x="734256" y="1458611"/>
                    <a:pt x="745963" y="1451678"/>
                  </a:cubicBezTo>
                  <a:cubicBezTo>
                    <a:pt x="757704" y="1444739"/>
                    <a:pt x="767525" y="1434603"/>
                    <a:pt x="774089" y="1422650"/>
                  </a:cubicBezTo>
                  <a:cubicBezTo>
                    <a:pt x="859117" y="1267798"/>
                    <a:pt x="920056" y="1194135"/>
                    <a:pt x="1008690" y="1074498"/>
                  </a:cubicBezTo>
                  <a:lnTo>
                    <a:pt x="1008711" y="1074471"/>
                  </a:lnTo>
                  <a:cubicBezTo>
                    <a:pt x="1099183" y="952225"/>
                    <a:pt x="1186561" y="856999"/>
                    <a:pt x="1258837" y="762873"/>
                  </a:cubicBezTo>
                  <a:cubicBezTo>
                    <a:pt x="1331114" y="668775"/>
                    <a:pt x="1389812" y="572859"/>
                    <a:pt x="1407953" y="455517"/>
                  </a:cubicBezTo>
                  <a:lnTo>
                    <a:pt x="1407953" y="455435"/>
                  </a:lnTo>
                  <a:cubicBezTo>
                    <a:pt x="1428101" y="325847"/>
                    <a:pt x="1397550" y="213902"/>
                    <a:pt x="1333518" y="135724"/>
                  </a:cubicBezTo>
                  <a:cubicBezTo>
                    <a:pt x="1269485" y="57553"/>
                    <a:pt x="1176903" y="14646"/>
                    <a:pt x="1082271" y="3096"/>
                  </a:cubicBezTo>
                  <a:cubicBezTo>
                    <a:pt x="946789" y="-13419"/>
                    <a:pt x="797298" y="36313"/>
                    <a:pt x="706990" y="147916"/>
                  </a:cubicBezTo>
                  <a:cubicBezTo>
                    <a:pt x="628525" y="50935"/>
                    <a:pt x="505392" y="665"/>
                    <a:pt x="385598" y="2"/>
                  </a:cubicBezTo>
                  <a:close/>
                  <a:moveTo>
                    <a:pt x="385113" y="152772"/>
                  </a:moveTo>
                  <a:cubicBezTo>
                    <a:pt x="496875" y="151865"/>
                    <a:pt x="606771" y="212426"/>
                    <a:pt x="632063" y="339747"/>
                  </a:cubicBezTo>
                  <a:cubicBezTo>
                    <a:pt x="633771" y="348339"/>
                    <a:pt x="636974" y="356638"/>
                    <a:pt x="641482" y="364158"/>
                  </a:cubicBezTo>
                  <a:cubicBezTo>
                    <a:pt x="645990" y="371684"/>
                    <a:pt x="651809" y="378405"/>
                    <a:pt x="658557" y="383958"/>
                  </a:cubicBezTo>
                  <a:cubicBezTo>
                    <a:pt x="665333" y="389504"/>
                    <a:pt x="673071" y="393910"/>
                    <a:pt x="681315" y="396840"/>
                  </a:cubicBezTo>
                  <a:cubicBezTo>
                    <a:pt x="689559" y="399804"/>
                    <a:pt x="698336" y="401327"/>
                    <a:pt x="707085" y="401327"/>
                  </a:cubicBezTo>
                  <a:cubicBezTo>
                    <a:pt x="715842" y="401327"/>
                    <a:pt x="724618" y="399804"/>
                    <a:pt x="732862" y="396840"/>
                  </a:cubicBezTo>
                  <a:cubicBezTo>
                    <a:pt x="741106" y="393882"/>
                    <a:pt x="748845" y="389504"/>
                    <a:pt x="755620" y="383958"/>
                  </a:cubicBezTo>
                  <a:cubicBezTo>
                    <a:pt x="762396" y="378405"/>
                    <a:pt x="768215" y="371657"/>
                    <a:pt x="772696" y="364158"/>
                  </a:cubicBezTo>
                  <a:cubicBezTo>
                    <a:pt x="777204" y="356638"/>
                    <a:pt x="780407" y="348339"/>
                    <a:pt x="782114" y="339747"/>
                  </a:cubicBezTo>
                  <a:cubicBezTo>
                    <a:pt x="809995" y="199306"/>
                    <a:pt x="941024" y="140075"/>
                    <a:pt x="1063857" y="155040"/>
                  </a:cubicBezTo>
                  <a:cubicBezTo>
                    <a:pt x="1125274" y="162537"/>
                    <a:pt x="1179860" y="189539"/>
                    <a:pt x="1215240" y="232732"/>
                  </a:cubicBezTo>
                  <a:cubicBezTo>
                    <a:pt x="1250614" y="275926"/>
                    <a:pt x="1271691" y="336782"/>
                    <a:pt x="1256856" y="432063"/>
                  </a:cubicBezTo>
                  <a:cubicBezTo>
                    <a:pt x="1256856" y="432090"/>
                    <a:pt x="1256836" y="432090"/>
                    <a:pt x="1256836" y="432145"/>
                  </a:cubicBezTo>
                  <a:cubicBezTo>
                    <a:pt x="1244371" y="512904"/>
                    <a:pt x="1203629" y="583712"/>
                    <a:pt x="1137575" y="669731"/>
                  </a:cubicBezTo>
                  <a:cubicBezTo>
                    <a:pt x="1071514" y="755750"/>
                    <a:pt x="981602" y="854062"/>
                    <a:pt x="885823" y="983466"/>
                  </a:cubicBezTo>
                  <a:cubicBezTo>
                    <a:pt x="885823" y="983493"/>
                    <a:pt x="885796" y="983493"/>
                    <a:pt x="885796" y="983493"/>
                  </a:cubicBezTo>
                  <a:cubicBezTo>
                    <a:pt x="821920" y="1069669"/>
                    <a:pt x="767525" y="1138476"/>
                    <a:pt x="707174" y="1234583"/>
                  </a:cubicBezTo>
                  <a:cubicBezTo>
                    <a:pt x="646823" y="1138428"/>
                    <a:pt x="592182" y="1069621"/>
                    <a:pt x="528361" y="983493"/>
                  </a:cubicBezTo>
                  <a:cubicBezTo>
                    <a:pt x="528361" y="983466"/>
                    <a:pt x="528334" y="983466"/>
                    <a:pt x="528334" y="983466"/>
                  </a:cubicBezTo>
                  <a:cubicBezTo>
                    <a:pt x="432555" y="854069"/>
                    <a:pt x="342664" y="755750"/>
                    <a:pt x="276582" y="669731"/>
                  </a:cubicBezTo>
                  <a:cubicBezTo>
                    <a:pt x="210494" y="583685"/>
                    <a:pt x="169780" y="512877"/>
                    <a:pt x="157294" y="432145"/>
                  </a:cubicBezTo>
                  <a:lnTo>
                    <a:pt x="157294" y="432117"/>
                  </a:lnTo>
                  <a:cubicBezTo>
                    <a:pt x="142541" y="336844"/>
                    <a:pt x="163667" y="275960"/>
                    <a:pt x="199047" y="232739"/>
                  </a:cubicBezTo>
                  <a:cubicBezTo>
                    <a:pt x="234454" y="189545"/>
                    <a:pt x="289013" y="162544"/>
                    <a:pt x="350402" y="155045"/>
                  </a:cubicBezTo>
                  <a:cubicBezTo>
                    <a:pt x="361904" y="153631"/>
                    <a:pt x="373509" y="152884"/>
                    <a:pt x="385059" y="152777"/>
                  </a:cubicBezTo>
                  <a:close/>
                </a:path>
              </a:pathLst>
            </a:custGeom>
            <a:solidFill>
              <a:schemeClr val="bg1"/>
            </a:solidFill>
            <a:ln w="681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BB664600-9353-B24E-876F-2E4A42B72D36}"/>
                </a:ext>
              </a:extLst>
            </p:cNvPr>
            <p:cNvSpPr/>
            <p:nvPr/>
          </p:nvSpPr>
          <p:spPr>
            <a:xfrm>
              <a:off x="4159882" y="2923959"/>
              <a:ext cx="1414200" cy="1462193"/>
            </a:xfrm>
            <a:custGeom>
              <a:avLst/>
              <a:gdLst>
                <a:gd name="connsiteX0" fmla="*/ 385700 w 1414200"/>
                <a:gd name="connsiteY0" fmla="*/ 88 h 1462193"/>
                <a:gd name="connsiteX1" fmla="*/ 331940 w 1414200"/>
                <a:gd name="connsiteY1" fmla="*/ 3182 h 1462193"/>
                <a:gd name="connsiteX2" fmla="*/ 80721 w 1414200"/>
                <a:gd name="connsiteY2" fmla="*/ 135652 h 1462193"/>
                <a:gd name="connsiteX3" fmla="*/ 6095 w 1414200"/>
                <a:gd name="connsiteY3" fmla="*/ 455200 h 1462193"/>
                <a:gd name="connsiteX4" fmla="*/ 6095 w 1414200"/>
                <a:gd name="connsiteY4" fmla="*/ 455200 h 1462193"/>
                <a:gd name="connsiteX5" fmla="*/ 155395 w 1414200"/>
                <a:gd name="connsiteY5" fmla="*/ 762850 h 1462193"/>
                <a:gd name="connsiteX6" fmla="*/ 405685 w 1414200"/>
                <a:gd name="connsiteY6" fmla="*/ 1074420 h 1462193"/>
                <a:gd name="connsiteX7" fmla="*/ 405795 w 1414200"/>
                <a:gd name="connsiteY7" fmla="*/ 1074420 h 1462193"/>
                <a:gd name="connsiteX8" fmla="*/ 639911 w 1414200"/>
                <a:gd name="connsiteY8" fmla="*/ 1422333 h 1462193"/>
                <a:gd name="connsiteX9" fmla="*/ 667976 w 1414200"/>
                <a:gd name="connsiteY9" fmla="*/ 1451470 h 1462193"/>
                <a:gd name="connsiteX10" fmla="*/ 706983 w 1414200"/>
                <a:gd name="connsiteY10" fmla="*/ 1462193 h 1462193"/>
                <a:gd name="connsiteX11" fmla="*/ 746017 w 1414200"/>
                <a:gd name="connsiteY11" fmla="*/ 1451545 h 1462193"/>
                <a:gd name="connsiteX12" fmla="*/ 774164 w 1414200"/>
                <a:gd name="connsiteY12" fmla="*/ 1422470 h 1462193"/>
                <a:gd name="connsiteX13" fmla="*/ 1008738 w 1414200"/>
                <a:gd name="connsiteY13" fmla="*/ 1074399 h 1462193"/>
                <a:gd name="connsiteX14" fmla="*/ 1008765 w 1414200"/>
                <a:gd name="connsiteY14" fmla="*/ 1074372 h 1462193"/>
                <a:gd name="connsiteX15" fmla="*/ 1258919 w 1414200"/>
                <a:gd name="connsiteY15" fmla="*/ 762720 h 1462193"/>
                <a:gd name="connsiteX16" fmla="*/ 1408034 w 1414200"/>
                <a:gd name="connsiteY16" fmla="*/ 455043 h 1462193"/>
                <a:gd name="connsiteX17" fmla="*/ 1408061 w 1414200"/>
                <a:gd name="connsiteY17" fmla="*/ 455043 h 1462193"/>
                <a:gd name="connsiteX18" fmla="*/ 1333599 w 1414200"/>
                <a:gd name="connsiteY18" fmla="*/ 135550 h 1462193"/>
                <a:gd name="connsiteX19" fmla="*/ 1082353 w 1414200"/>
                <a:gd name="connsiteY19" fmla="*/ 3080 h 1462193"/>
                <a:gd name="connsiteX20" fmla="*/ 707099 w 1414200"/>
                <a:gd name="connsiteY20" fmla="*/ 147953 h 1462193"/>
                <a:gd name="connsiteX21" fmla="*/ 385734 w 1414200"/>
                <a:gd name="connsiteY21" fmla="*/ 13 h 1462193"/>
                <a:gd name="connsiteX22" fmla="*/ 385058 w 1414200"/>
                <a:gd name="connsiteY22" fmla="*/ 152803 h 1462193"/>
                <a:gd name="connsiteX23" fmla="*/ 632036 w 1414200"/>
                <a:gd name="connsiteY23" fmla="*/ 339805 h 1462193"/>
                <a:gd name="connsiteX24" fmla="*/ 641455 w 1414200"/>
                <a:gd name="connsiteY24" fmla="*/ 364216 h 1462193"/>
                <a:gd name="connsiteX25" fmla="*/ 658530 w 1414200"/>
                <a:gd name="connsiteY25" fmla="*/ 384017 h 1462193"/>
                <a:gd name="connsiteX26" fmla="*/ 681288 w 1414200"/>
                <a:gd name="connsiteY26" fmla="*/ 396898 h 1462193"/>
                <a:gd name="connsiteX27" fmla="*/ 707065 w 1414200"/>
                <a:gd name="connsiteY27" fmla="*/ 401386 h 1462193"/>
                <a:gd name="connsiteX28" fmla="*/ 732835 w 1414200"/>
                <a:gd name="connsiteY28" fmla="*/ 396898 h 1462193"/>
                <a:gd name="connsiteX29" fmla="*/ 755593 w 1414200"/>
                <a:gd name="connsiteY29" fmla="*/ 384017 h 1462193"/>
                <a:gd name="connsiteX30" fmla="*/ 772668 w 1414200"/>
                <a:gd name="connsiteY30" fmla="*/ 364216 h 1462193"/>
                <a:gd name="connsiteX31" fmla="*/ 782087 w 1414200"/>
                <a:gd name="connsiteY31" fmla="*/ 339805 h 1462193"/>
                <a:gd name="connsiteX32" fmla="*/ 1063857 w 1414200"/>
                <a:gd name="connsiteY32" fmla="*/ 155043 h 1462193"/>
                <a:gd name="connsiteX33" fmla="*/ 1215240 w 1414200"/>
                <a:gd name="connsiteY33" fmla="*/ 232627 h 1462193"/>
                <a:gd name="connsiteX34" fmla="*/ 1256836 w 1414200"/>
                <a:gd name="connsiteY34" fmla="*/ 431691 h 1462193"/>
                <a:gd name="connsiteX35" fmla="*/ 1256808 w 1414200"/>
                <a:gd name="connsiteY35" fmla="*/ 431691 h 1462193"/>
                <a:gd name="connsiteX36" fmla="*/ 1137520 w 1414200"/>
                <a:gd name="connsiteY36" fmla="*/ 669625 h 1462193"/>
                <a:gd name="connsiteX37" fmla="*/ 885796 w 1414200"/>
                <a:gd name="connsiteY37" fmla="*/ 983388 h 1462193"/>
                <a:gd name="connsiteX38" fmla="*/ 885768 w 1414200"/>
                <a:gd name="connsiteY38" fmla="*/ 983415 h 1462193"/>
                <a:gd name="connsiteX39" fmla="*/ 707147 w 1414200"/>
                <a:gd name="connsiteY39" fmla="*/ 1234313 h 1462193"/>
                <a:gd name="connsiteX40" fmla="*/ 528792 w 1414200"/>
                <a:gd name="connsiteY40" fmla="*/ 983490 h 1462193"/>
                <a:gd name="connsiteX41" fmla="*/ 528682 w 1414200"/>
                <a:gd name="connsiteY41" fmla="*/ 983490 h 1462193"/>
                <a:gd name="connsiteX42" fmla="*/ 276766 w 1414200"/>
                <a:gd name="connsiteY42" fmla="*/ 669755 h 1462193"/>
                <a:gd name="connsiteX43" fmla="*/ 157294 w 1414200"/>
                <a:gd name="connsiteY43" fmla="*/ 431766 h 1462193"/>
                <a:gd name="connsiteX44" fmla="*/ 157294 w 1414200"/>
                <a:gd name="connsiteY44" fmla="*/ 431766 h 1462193"/>
                <a:gd name="connsiteX45" fmla="*/ 199053 w 1414200"/>
                <a:gd name="connsiteY45" fmla="*/ 232729 h 1462193"/>
                <a:gd name="connsiteX46" fmla="*/ 350409 w 1414200"/>
                <a:gd name="connsiteY46" fmla="*/ 155146 h 1462193"/>
                <a:gd name="connsiteX47" fmla="*/ 385065 w 1414200"/>
                <a:gd name="connsiteY47" fmla="*/ 152878 h 146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4200" h="1462193">
                  <a:moveTo>
                    <a:pt x="385700" y="88"/>
                  </a:moveTo>
                  <a:cubicBezTo>
                    <a:pt x="367635" y="88"/>
                    <a:pt x="349685" y="996"/>
                    <a:pt x="331940" y="3182"/>
                  </a:cubicBezTo>
                  <a:cubicBezTo>
                    <a:pt x="237329" y="14711"/>
                    <a:pt x="144781" y="57529"/>
                    <a:pt x="80721" y="135652"/>
                  </a:cubicBezTo>
                  <a:cubicBezTo>
                    <a:pt x="16661" y="213775"/>
                    <a:pt x="-13965" y="325639"/>
                    <a:pt x="6095" y="455200"/>
                  </a:cubicBezTo>
                  <a:lnTo>
                    <a:pt x="6095" y="455200"/>
                  </a:lnTo>
                  <a:cubicBezTo>
                    <a:pt x="24421" y="572644"/>
                    <a:pt x="83091" y="668669"/>
                    <a:pt x="155395" y="762850"/>
                  </a:cubicBezTo>
                  <a:cubicBezTo>
                    <a:pt x="227672" y="857003"/>
                    <a:pt x="315022" y="952201"/>
                    <a:pt x="405685" y="1074420"/>
                  </a:cubicBezTo>
                  <a:lnTo>
                    <a:pt x="405795" y="1074420"/>
                  </a:lnTo>
                  <a:cubicBezTo>
                    <a:pt x="494163" y="1194159"/>
                    <a:pt x="555361" y="1267371"/>
                    <a:pt x="639911" y="1422333"/>
                  </a:cubicBezTo>
                  <a:cubicBezTo>
                    <a:pt x="646447" y="1434313"/>
                    <a:pt x="656262" y="1444476"/>
                    <a:pt x="667976" y="1451470"/>
                  </a:cubicBezTo>
                  <a:cubicBezTo>
                    <a:pt x="679717" y="1458430"/>
                    <a:pt x="693323" y="1462193"/>
                    <a:pt x="706983" y="1462193"/>
                  </a:cubicBezTo>
                  <a:cubicBezTo>
                    <a:pt x="720616" y="1462193"/>
                    <a:pt x="734249" y="1458485"/>
                    <a:pt x="746017" y="1451545"/>
                  </a:cubicBezTo>
                  <a:cubicBezTo>
                    <a:pt x="757751" y="1444613"/>
                    <a:pt x="767600" y="1434450"/>
                    <a:pt x="774164" y="1422470"/>
                  </a:cubicBezTo>
                  <a:cubicBezTo>
                    <a:pt x="859165" y="1267296"/>
                    <a:pt x="920049" y="1194063"/>
                    <a:pt x="1008738" y="1074399"/>
                  </a:cubicBezTo>
                  <a:lnTo>
                    <a:pt x="1008765" y="1074372"/>
                  </a:lnTo>
                  <a:cubicBezTo>
                    <a:pt x="1099237" y="952126"/>
                    <a:pt x="1186615" y="856900"/>
                    <a:pt x="1258919" y="762720"/>
                  </a:cubicBezTo>
                  <a:cubicBezTo>
                    <a:pt x="1331195" y="668566"/>
                    <a:pt x="1389893" y="572542"/>
                    <a:pt x="1408034" y="455043"/>
                  </a:cubicBezTo>
                  <a:cubicBezTo>
                    <a:pt x="1408034" y="455016"/>
                    <a:pt x="1408061" y="455043"/>
                    <a:pt x="1408061" y="455043"/>
                  </a:cubicBezTo>
                  <a:cubicBezTo>
                    <a:pt x="1428204" y="325537"/>
                    <a:pt x="1397598" y="213666"/>
                    <a:pt x="1333599" y="135550"/>
                  </a:cubicBezTo>
                  <a:cubicBezTo>
                    <a:pt x="1269567" y="57427"/>
                    <a:pt x="1176985" y="14581"/>
                    <a:pt x="1082353" y="3080"/>
                  </a:cubicBezTo>
                  <a:cubicBezTo>
                    <a:pt x="946898" y="-13381"/>
                    <a:pt x="797407" y="36322"/>
                    <a:pt x="707099" y="147953"/>
                  </a:cubicBezTo>
                  <a:cubicBezTo>
                    <a:pt x="628634" y="50972"/>
                    <a:pt x="505501" y="682"/>
                    <a:pt x="385734" y="13"/>
                  </a:cubicBezTo>
                  <a:close/>
                  <a:moveTo>
                    <a:pt x="385058" y="152803"/>
                  </a:moveTo>
                  <a:cubicBezTo>
                    <a:pt x="496847" y="151922"/>
                    <a:pt x="606744" y="212485"/>
                    <a:pt x="632036" y="339805"/>
                  </a:cubicBezTo>
                  <a:cubicBezTo>
                    <a:pt x="633743" y="348397"/>
                    <a:pt x="636947" y="356696"/>
                    <a:pt x="641455" y="364216"/>
                  </a:cubicBezTo>
                  <a:cubicBezTo>
                    <a:pt x="645962" y="371743"/>
                    <a:pt x="651782" y="378463"/>
                    <a:pt x="658530" y="384017"/>
                  </a:cubicBezTo>
                  <a:cubicBezTo>
                    <a:pt x="665305" y="389562"/>
                    <a:pt x="673044" y="393968"/>
                    <a:pt x="681288" y="396898"/>
                  </a:cubicBezTo>
                  <a:cubicBezTo>
                    <a:pt x="689532" y="399835"/>
                    <a:pt x="698309" y="401386"/>
                    <a:pt x="707065" y="401386"/>
                  </a:cubicBezTo>
                  <a:cubicBezTo>
                    <a:pt x="715814" y="401386"/>
                    <a:pt x="724591" y="399862"/>
                    <a:pt x="732835" y="396898"/>
                  </a:cubicBezTo>
                  <a:cubicBezTo>
                    <a:pt x="741079" y="393968"/>
                    <a:pt x="748817" y="389562"/>
                    <a:pt x="755593" y="384017"/>
                  </a:cubicBezTo>
                  <a:cubicBezTo>
                    <a:pt x="762368" y="378463"/>
                    <a:pt x="768188" y="371715"/>
                    <a:pt x="772668" y="364216"/>
                  </a:cubicBezTo>
                  <a:cubicBezTo>
                    <a:pt x="777176" y="356696"/>
                    <a:pt x="780379" y="348397"/>
                    <a:pt x="782087" y="339805"/>
                  </a:cubicBezTo>
                  <a:cubicBezTo>
                    <a:pt x="809967" y="199364"/>
                    <a:pt x="940997" y="140106"/>
                    <a:pt x="1063857" y="155043"/>
                  </a:cubicBezTo>
                  <a:cubicBezTo>
                    <a:pt x="1125273" y="162515"/>
                    <a:pt x="1179887" y="189515"/>
                    <a:pt x="1215240" y="232627"/>
                  </a:cubicBezTo>
                  <a:cubicBezTo>
                    <a:pt x="1250593" y="275766"/>
                    <a:pt x="1271671" y="336520"/>
                    <a:pt x="1256836" y="431691"/>
                  </a:cubicBezTo>
                  <a:cubicBezTo>
                    <a:pt x="1256836" y="431718"/>
                    <a:pt x="1256808" y="431691"/>
                    <a:pt x="1256808" y="431691"/>
                  </a:cubicBezTo>
                  <a:cubicBezTo>
                    <a:pt x="1244323" y="512662"/>
                    <a:pt x="1203609" y="583552"/>
                    <a:pt x="1137520" y="669625"/>
                  </a:cubicBezTo>
                  <a:cubicBezTo>
                    <a:pt x="1071459" y="755699"/>
                    <a:pt x="981547" y="853984"/>
                    <a:pt x="885796" y="983388"/>
                  </a:cubicBezTo>
                  <a:cubicBezTo>
                    <a:pt x="885796" y="983415"/>
                    <a:pt x="885768" y="983415"/>
                    <a:pt x="885768" y="983415"/>
                  </a:cubicBezTo>
                  <a:cubicBezTo>
                    <a:pt x="821948" y="1069536"/>
                    <a:pt x="767525" y="1138159"/>
                    <a:pt x="707147" y="1234313"/>
                  </a:cubicBezTo>
                  <a:cubicBezTo>
                    <a:pt x="646823" y="1138104"/>
                    <a:pt x="592264" y="1069509"/>
                    <a:pt x="528792" y="983490"/>
                  </a:cubicBezTo>
                  <a:lnTo>
                    <a:pt x="528682" y="983490"/>
                  </a:lnTo>
                  <a:cubicBezTo>
                    <a:pt x="432739" y="854121"/>
                    <a:pt x="342827" y="755828"/>
                    <a:pt x="276766" y="669755"/>
                  </a:cubicBezTo>
                  <a:cubicBezTo>
                    <a:pt x="210733" y="583709"/>
                    <a:pt x="169964" y="512798"/>
                    <a:pt x="157294" y="431766"/>
                  </a:cubicBezTo>
                  <a:lnTo>
                    <a:pt x="157294" y="431766"/>
                  </a:lnTo>
                  <a:cubicBezTo>
                    <a:pt x="142568" y="336650"/>
                    <a:pt x="163673" y="275875"/>
                    <a:pt x="199053" y="232729"/>
                  </a:cubicBezTo>
                  <a:cubicBezTo>
                    <a:pt x="234426" y="189590"/>
                    <a:pt x="289020" y="162611"/>
                    <a:pt x="350409" y="155146"/>
                  </a:cubicBezTo>
                  <a:cubicBezTo>
                    <a:pt x="361904" y="153732"/>
                    <a:pt x="373508" y="153008"/>
                    <a:pt x="385065" y="152878"/>
                  </a:cubicBezTo>
                  <a:close/>
                </a:path>
              </a:pathLst>
            </a:custGeom>
            <a:solidFill>
              <a:srgbClr val="ECD169"/>
            </a:solidFill>
            <a:ln w="6817" cap="flat">
              <a:noFill/>
              <a:prstDash val="solid"/>
              <a:miter/>
            </a:ln>
          </p:spPr>
          <p:txBody>
            <a:bodyPr rtlCol="0" anchor="ctr"/>
            <a:lstStyle/>
            <a:p>
              <a:endParaRPr lang="en-RO"/>
            </a:p>
          </p:txBody>
        </p:sp>
      </p:grpSp>
      <p:grpSp>
        <p:nvGrpSpPr>
          <p:cNvPr id="25" name="Group 24">
            <a:extLst>
              <a:ext uri="{FF2B5EF4-FFF2-40B4-BE49-F238E27FC236}">
                <a16:creationId xmlns:a16="http://schemas.microsoft.com/office/drawing/2014/main" id="{22F28EBC-ACDB-B24D-ADAC-3DE36FA7D6CA}"/>
              </a:ext>
            </a:extLst>
          </p:cNvPr>
          <p:cNvGrpSpPr/>
          <p:nvPr/>
        </p:nvGrpSpPr>
        <p:grpSpPr>
          <a:xfrm>
            <a:off x="4395792" y="3240258"/>
            <a:ext cx="1209878" cy="1163368"/>
            <a:chOff x="3627165" y="274280"/>
            <a:chExt cx="4937664" cy="4937730"/>
          </a:xfrm>
        </p:grpSpPr>
        <p:sp>
          <p:nvSpPr>
            <p:cNvPr id="26" name="Freeform 25">
              <a:extLst>
                <a:ext uri="{FF2B5EF4-FFF2-40B4-BE49-F238E27FC236}">
                  <a16:creationId xmlns:a16="http://schemas.microsoft.com/office/drawing/2014/main" id="{8761BD99-48B2-D14D-A7D8-3E0AF69C2F80}"/>
                </a:ext>
              </a:extLst>
            </p:cNvPr>
            <p:cNvSpPr/>
            <p:nvPr/>
          </p:nvSpPr>
          <p:spPr>
            <a:xfrm>
              <a:off x="4193767" y="274280"/>
              <a:ext cx="1114954" cy="1114954"/>
            </a:xfrm>
            <a:custGeom>
              <a:avLst/>
              <a:gdLst>
                <a:gd name="connsiteX0" fmla="*/ 557477 w 1114954"/>
                <a:gd name="connsiteY0" fmla="*/ 1114954 h 1114954"/>
                <a:gd name="connsiteX1" fmla="*/ 1114954 w 1114954"/>
                <a:gd name="connsiteY1" fmla="*/ 557477 h 1114954"/>
                <a:gd name="connsiteX2" fmla="*/ 557477 w 1114954"/>
                <a:gd name="connsiteY2" fmla="*/ 0 h 1114954"/>
                <a:gd name="connsiteX3" fmla="*/ 0 w 1114954"/>
                <a:gd name="connsiteY3" fmla="*/ 557477 h 1114954"/>
                <a:gd name="connsiteX4" fmla="*/ 557477 w 1114954"/>
                <a:gd name="connsiteY4" fmla="*/ 1114954 h 1114954"/>
                <a:gd name="connsiteX5" fmla="*/ 275927 w 1114954"/>
                <a:gd name="connsiteY5" fmla="*/ 275917 h 1114954"/>
                <a:gd name="connsiteX6" fmla="*/ 557477 w 1114954"/>
                <a:gd name="connsiteY6" fmla="*/ 159272 h 1114954"/>
                <a:gd name="connsiteX7" fmla="*/ 839027 w 1114954"/>
                <a:gd name="connsiteY7" fmla="*/ 275917 h 1114954"/>
                <a:gd name="connsiteX8" fmla="*/ 955672 w 1114954"/>
                <a:gd name="connsiteY8" fmla="*/ 557467 h 1114954"/>
                <a:gd name="connsiteX9" fmla="*/ 839027 w 1114954"/>
                <a:gd name="connsiteY9" fmla="*/ 839018 h 1114954"/>
                <a:gd name="connsiteX10" fmla="*/ 557477 w 1114954"/>
                <a:gd name="connsiteY10" fmla="*/ 955662 h 1114954"/>
                <a:gd name="connsiteX11" fmla="*/ 275927 w 1114954"/>
                <a:gd name="connsiteY11" fmla="*/ 839018 h 1114954"/>
                <a:gd name="connsiteX12" fmla="*/ 159282 w 1114954"/>
                <a:gd name="connsiteY12" fmla="*/ 557467 h 1114954"/>
                <a:gd name="connsiteX13" fmla="*/ 275927 w 1114954"/>
                <a:gd name="connsiteY13" fmla="*/ 275917 h 1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954" h="1114954">
                  <a:moveTo>
                    <a:pt x="557477" y="1114954"/>
                  </a:moveTo>
                  <a:cubicBezTo>
                    <a:pt x="865362" y="1114915"/>
                    <a:pt x="1114886" y="865391"/>
                    <a:pt x="1114954" y="557477"/>
                  </a:cubicBezTo>
                  <a:cubicBezTo>
                    <a:pt x="1114954" y="249553"/>
                    <a:pt x="865431" y="39"/>
                    <a:pt x="557477" y="0"/>
                  </a:cubicBezTo>
                  <a:cubicBezTo>
                    <a:pt x="249592" y="38"/>
                    <a:pt x="69" y="249563"/>
                    <a:pt x="0" y="557477"/>
                  </a:cubicBezTo>
                  <a:cubicBezTo>
                    <a:pt x="78" y="865362"/>
                    <a:pt x="249602" y="1114886"/>
                    <a:pt x="557477" y="1114954"/>
                  </a:cubicBezTo>
                  <a:close/>
                  <a:moveTo>
                    <a:pt x="275927" y="275917"/>
                  </a:moveTo>
                  <a:cubicBezTo>
                    <a:pt x="348220" y="203701"/>
                    <a:pt x="447259" y="159351"/>
                    <a:pt x="557477" y="159272"/>
                  </a:cubicBezTo>
                  <a:cubicBezTo>
                    <a:pt x="667695" y="159310"/>
                    <a:pt x="766734" y="203704"/>
                    <a:pt x="839027" y="275917"/>
                  </a:cubicBezTo>
                  <a:cubicBezTo>
                    <a:pt x="911242" y="348209"/>
                    <a:pt x="955594" y="447249"/>
                    <a:pt x="955672" y="557467"/>
                  </a:cubicBezTo>
                  <a:cubicBezTo>
                    <a:pt x="955633" y="667685"/>
                    <a:pt x="911242" y="766724"/>
                    <a:pt x="839027" y="839018"/>
                  </a:cubicBezTo>
                  <a:cubicBezTo>
                    <a:pt x="766734" y="911232"/>
                    <a:pt x="667695" y="955584"/>
                    <a:pt x="557477" y="955662"/>
                  </a:cubicBezTo>
                  <a:cubicBezTo>
                    <a:pt x="447259" y="955623"/>
                    <a:pt x="348220" y="911232"/>
                    <a:pt x="275927" y="839018"/>
                  </a:cubicBezTo>
                  <a:cubicBezTo>
                    <a:pt x="203712" y="766724"/>
                    <a:pt x="159360" y="667685"/>
                    <a:pt x="159282" y="557467"/>
                  </a:cubicBezTo>
                  <a:cubicBezTo>
                    <a:pt x="159360" y="447249"/>
                    <a:pt x="203790" y="348210"/>
                    <a:pt x="275927" y="275917"/>
                  </a:cubicBezTo>
                  <a:close/>
                </a:path>
              </a:pathLst>
            </a:custGeom>
            <a:solidFill>
              <a:schemeClr val="bg1"/>
            </a:solidFill>
            <a:ln w="9797"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31084804-CFDF-7845-AE01-638E21AA118F}"/>
                </a:ext>
              </a:extLst>
            </p:cNvPr>
            <p:cNvSpPr/>
            <p:nvPr/>
          </p:nvSpPr>
          <p:spPr>
            <a:xfrm>
              <a:off x="3627165" y="1834935"/>
              <a:ext cx="2102881" cy="3376683"/>
            </a:xfrm>
            <a:custGeom>
              <a:avLst/>
              <a:gdLst>
                <a:gd name="connsiteX0" fmla="*/ 561527 w 2102881"/>
                <a:gd name="connsiteY0" fmla="*/ 3304548 h 3376683"/>
                <a:gd name="connsiteX1" fmla="*/ 640825 w 2102881"/>
                <a:gd name="connsiteY1" fmla="*/ 3376684 h 3376683"/>
                <a:gd name="connsiteX2" fmla="*/ 1605540 w 2102881"/>
                <a:gd name="connsiteY2" fmla="*/ 3376684 h 3376683"/>
                <a:gd name="connsiteX3" fmla="*/ 1684838 w 2102881"/>
                <a:gd name="connsiteY3" fmla="*/ 3304665 h 3376683"/>
                <a:gd name="connsiteX4" fmla="*/ 1815032 w 2102881"/>
                <a:gd name="connsiteY4" fmla="*/ 1943940 h 3376683"/>
                <a:gd name="connsiteX5" fmla="*/ 1743307 w 2102881"/>
                <a:gd name="connsiteY5" fmla="*/ 1857098 h 3376683"/>
                <a:gd name="connsiteX6" fmla="*/ 1656475 w 2102881"/>
                <a:gd name="connsiteY6" fmla="*/ 1928823 h 3376683"/>
                <a:gd name="connsiteX7" fmla="*/ 1533207 w 2102881"/>
                <a:gd name="connsiteY7" fmla="*/ 3217441 h 3376683"/>
                <a:gd name="connsiteX8" fmla="*/ 713275 w 2102881"/>
                <a:gd name="connsiteY8" fmla="*/ 3217402 h 3376683"/>
                <a:gd name="connsiteX9" fmla="*/ 570413 w 2102881"/>
                <a:gd name="connsiteY9" fmla="*/ 1711091 h 3376683"/>
                <a:gd name="connsiteX10" fmla="*/ 491115 w 2102881"/>
                <a:gd name="connsiteY10" fmla="*/ 1638945 h 3376683"/>
                <a:gd name="connsiteX11" fmla="*/ 167652 w 2102881"/>
                <a:gd name="connsiteY11" fmla="*/ 1638945 h 3376683"/>
                <a:gd name="connsiteX12" fmla="*/ 315217 w 2102881"/>
                <a:gd name="connsiteY12" fmla="*/ 164867 h 3376683"/>
                <a:gd name="connsiteX13" fmla="*/ 1933215 w 2102881"/>
                <a:gd name="connsiteY13" fmla="*/ 159518 h 3376683"/>
                <a:gd name="connsiteX14" fmla="*/ 1943972 w 2102881"/>
                <a:gd name="connsiteY14" fmla="*/ 267707 h 3376683"/>
                <a:gd name="connsiteX15" fmla="*/ 2031108 w 2102881"/>
                <a:gd name="connsiteY15" fmla="*/ 339080 h 3376683"/>
                <a:gd name="connsiteX16" fmla="*/ 2102490 w 2102881"/>
                <a:gd name="connsiteY16" fmla="*/ 251934 h 3376683"/>
                <a:gd name="connsiteX17" fmla="*/ 2084610 w 2102881"/>
                <a:gd name="connsiteY17" fmla="*/ 71755 h 3376683"/>
                <a:gd name="connsiteX18" fmla="*/ 2005126 w 2102881"/>
                <a:gd name="connsiteY18" fmla="*/ 1 h 3376683"/>
                <a:gd name="connsiteX19" fmla="*/ 242914 w 2102881"/>
                <a:gd name="connsiteY19" fmla="*/ 5820 h 3376683"/>
                <a:gd name="connsiteX20" fmla="*/ 163929 w 2102881"/>
                <a:gd name="connsiteY20" fmla="*/ 77535 h 3376683"/>
                <a:gd name="connsiteX21" fmla="*/ 401 w 2102881"/>
                <a:gd name="connsiteY21" fmla="*/ 1710719 h 3376683"/>
                <a:gd name="connsiteX22" fmla="*/ 20607 w 2102881"/>
                <a:gd name="connsiteY22" fmla="*/ 1772108 h 3376683"/>
                <a:gd name="connsiteX23" fmla="*/ 79654 w 2102881"/>
                <a:gd name="connsiteY23" fmla="*/ 1798325 h 3376683"/>
                <a:gd name="connsiteX24" fmla="*/ 418724 w 2102881"/>
                <a:gd name="connsiteY24" fmla="*/ 1798325 h 337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2881" h="3376683">
                  <a:moveTo>
                    <a:pt x="561527" y="3304548"/>
                  </a:moveTo>
                  <a:cubicBezTo>
                    <a:pt x="565426" y="3345460"/>
                    <a:pt x="599716" y="3376684"/>
                    <a:pt x="640825" y="3376684"/>
                  </a:cubicBezTo>
                  <a:lnTo>
                    <a:pt x="1605540" y="3376684"/>
                  </a:lnTo>
                  <a:cubicBezTo>
                    <a:pt x="1646639" y="3376684"/>
                    <a:pt x="1680929" y="3345539"/>
                    <a:pt x="1684838" y="3304665"/>
                  </a:cubicBezTo>
                  <a:lnTo>
                    <a:pt x="1815032" y="1943940"/>
                  </a:lnTo>
                  <a:cubicBezTo>
                    <a:pt x="1819196" y="1900157"/>
                    <a:pt x="1787091" y="1861271"/>
                    <a:pt x="1743307" y="1857098"/>
                  </a:cubicBezTo>
                  <a:cubicBezTo>
                    <a:pt x="1699533" y="1852934"/>
                    <a:pt x="1660649" y="1885040"/>
                    <a:pt x="1656475" y="1928823"/>
                  </a:cubicBezTo>
                  <a:lnTo>
                    <a:pt x="1533207" y="3217441"/>
                  </a:lnTo>
                  <a:lnTo>
                    <a:pt x="713275" y="3217402"/>
                  </a:lnTo>
                  <a:lnTo>
                    <a:pt x="570413" y="1711091"/>
                  </a:lnTo>
                  <a:cubicBezTo>
                    <a:pt x="566513" y="1670178"/>
                    <a:pt x="532223" y="1638945"/>
                    <a:pt x="491115" y="1638945"/>
                  </a:cubicBezTo>
                  <a:lnTo>
                    <a:pt x="167652" y="1638945"/>
                  </a:lnTo>
                  <a:lnTo>
                    <a:pt x="315217" y="164867"/>
                  </a:lnTo>
                  <a:lnTo>
                    <a:pt x="1933215" y="159518"/>
                  </a:lnTo>
                  <a:lnTo>
                    <a:pt x="1943972" y="267707"/>
                  </a:lnTo>
                  <a:cubicBezTo>
                    <a:pt x="1948293" y="311481"/>
                    <a:pt x="1987334" y="343400"/>
                    <a:pt x="2031108" y="339080"/>
                  </a:cubicBezTo>
                  <a:cubicBezTo>
                    <a:pt x="2074891" y="334749"/>
                    <a:pt x="2106811" y="295718"/>
                    <a:pt x="2102490" y="251934"/>
                  </a:cubicBezTo>
                  <a:lnTo>
                    <a:pt x="2084610" y="71755"/>
                  </a:lnTo>
                  <a:cubicBezTo>
                    <a:pt x="2080554" y="30881"/>
                    <a:pt x="2046195" y="-146"/>
                    <a:pt x="2005126" y="1"/>
                  </a:cubicBezTo>
                  <a:lnTo>
                    <a:pt x="242914" y="5820"/>
                  </a:lnTo>
                  <a:cubicBezTo>
                    <a:pt x="202040" y="5938"/>
                    <a:pt x="168024" y="36857"/>
                    <a:pt x="163929" y="77535"/>
                  </a:cubicBezTo>
                  <a:lnTo>
                    <a:pt x="401" y="1710719"/>
                  </a:lnTo>
                  <a:cubicBezTo>
                    <a:pt x="-1857" y="1733027"/>
                    <a:pt x="5491" y="1755423"/>
                    <a:pt x="20607" y="1772108"/>
                  </a:cubicBezTo>
                  <a:cubicBezTo>
                    <a:pt x="35685" y="1788792"/>
                    <a:pt x="57189" y="1798325"/>
                    <a:pt x="79654" y="1798325"/>
                  </a:cubicBezTo>
                  <a:lnTo>
                    <a:pt x="418724" y="1798325"/>
                  </a:lnTo>
                  <a:close/>
                </a:path>
              </a:pathLst>
            </a:custGeom>
            <a:solidFill>
              <a:schemeClr val="bg1"/>
            </a:solidFill>
            <a:ln w="9797"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9A0148AD-8E2E-0348-8AE3-2140CEBE4CA1}"/>
                </a:ext>
              </a:extLst>
            </p:cNvPr>
            <p:cNvSpPr/>
            <p:nvPr/>
          </p:nvSpPr>
          <p:spPr>
            <a:xfrm>
              <a:off x="6793438" y="274280"/>
              <a:ext cx="1114954" cy="1114954"/>
            </a:xfrm>
            <a:custGeom>
              <a:avLst/>
              <a:gdLst>
                <a:gd name="connsiteX0" fmla="*/ 557477 w 1114954"/>
                <a:gd name="connsiteY0" fmla="*/ 1114954 h 1114954"/>
                <a:gd name="connsiteX1" fmla="*/ 1114954 w 1114954"/>
                <a:gd name="connsiteY1" fmla="*/ 557477 h 1114954"/>
                <a:gd name="connsiteX2" fmla="*/ 557477 w 1114954"/>
                <a:gd name="connsiteY2" fmla="*/ 0 h 1114954"/>
                <a:gd name="connsiteX3" fmla="*/ 0 w 1114954"/>
                <a:gd name="connsiteY3" fmla="*/ 557477 h 1114954"/>
                <a:gd name="connsiteX4" fmla="*/ 557477 w 1114954"/>
                <a:gd name="connsiteY4" fmla="*/ 1114954 h 1114954"/>
                <a:gd name="connsiteX5" fmla="*/ 275888 w 1114954"/>
                <a:gd name="connsiteY5" fmla="*/ 275917 h 1114954"/>
                <a:gd name="connsiteX6" fmla="*/ 557438 w 1114954"/>
                <a:gd name="connsiteY6" fmla="*/ 159272 h 1114954"/>
                <a:gd name="connsiteX7" fmla="*/ 838988 w 1114954"/>
                <a:gd name="connsiteY7" fmla="*/ 275917 h 1114954"/>
                <a:gd name="connsiteX8" fmla="*/ 955633 w 1114954"/>
                <a:gd name="connsiteY8" fmla="*/ 557467 h 1114954"/>
                <a:gd name="connsiteX9" fmla="*/ 838988 w 1114954"/>
                <a:gd name="connsiteY9" fmla="*/ 839018 h 1114954"/>
                <a:gd name="connsiteX10" fmla="*/ 557438 w 1114954"/>
                <a:gd name="connsiteY10" fmla="*/ 955662 h 1114954"/>
                <a:gd name="connsiteX11" fmla="*/ 275888 w 1114954"/>
                <a:gd name="connsiteY11" fmla="*/ 839018 h 1114954"/>
                <a:gd name="connsiteX12" fmla="*/ 159243 w 1114954"/>
                <a:gd name="connsiteY12" fmla="*/ 557467 h 1114954"/>
                <a:gd name="connsiteX13" fmla="*/ 275888 w 1114954"/>
                <a:gd name="connsiteY13" fmla="*/ 275917 h 1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954" h="1114954">
                  <a:moveTo>
                    <a:pt x="557477" y="1114954"/>
                  </a:moveTo>
                  <a:cubicBezTo>
                    <a:pt x="865362" y="1114915"/>
                    <a:pt x="1114885" y="865391"/>
                    <a:pt x="1114954" y="557477"/>
                  </a:cubicBezTo>
                  <a:cubicBezTo>
                    <a:pt x="1114876" y="249553"/>
                    <a:pt x="865353" y="39"/>
                    <a:pt x="557477" y="0"/>
                  </a:cubicBezTo>
                  <a:cubicBezTo>
                    <a:pt x="249592" y="38"/>
                    <a:pt x="69" y="249563"/>
                    <a:pt x="0" y="557477"/>
                  </a:cubicBezTo>
                  <a:cubicBezTo>
                    <a:pt x="39" y="865362"/>
                    <a:pt x="249524" y="1114886"/>
                    <a:pt x="557477" y="1114954"/>
                  </a:cubicBezTo>
                  <a:close/>
                  <a:moveTo>
                    <a:pt x="275888" y="275917"/>
                  </a:moveTo>
                  <a:cubicBezTo>
                    <a:pt x="348181" y="203701"/>
                    <a:pt x="447220" y="159351"/>
                    <a:pt x="557438" y="159272"/>
                  </a:cubicBezTo>
                  <a:cubicBezTo>
                    <a:pt x="667656" y="159310"/>
                    <a:pt x="766695" y="203704"/>
                    <a:pt x="838988" y="275917"/>
                  </a:cubicBezTo>
                  <a:cubicBezTo>
                    <a:pt x="911203" y="348209"/>
                    <a:pt x="955555" y="447249"/>
                    <a:pt x="955633" y="557467"/>
                  </a:cubicBezTo>
                  <a:cubicBezTo>
                    <a:pt x="955594" y="667685"/>
                    <a:pt x="911203" y="766724"/>
                    <a:pt x="838988" y="839018"/>
                  </a:cubicBezTo>
                  <a:cubicBezTo>
                    <a:pt x="766695" y="911232"/>
                    <a:pt x="667656" y="955584"/>
                    <a:pt x="557438" y="955662"/>
                  </a:cubicBezTo>
                  <a:cubicBezTo>
                    <a:pt x="447220" y="955623"/>
                    <a:pt x="348181" y="911232"/>
                    <a:pt x="275888" y="839018"/>
                  </a:cubicBezTo>
                  <a:cubicBezTo>
                    <a:pt x="203673" y="766724"/>
                    <a:pt x="159321" y="667685"/>
                    <a:pt x="159243" y="557467"/>
                  </a:cubicBezTo>
                  <a:cubicBezTo>
                    <a:pt x="159321" y="447249"/>
                    <a:pt x="203712" y="348210"/>
                    <a:pt x="275888" y="275917"/>
                  </a:cubicBezTo>
                  <a:close/>
                </a:path>
              </a:pathLst>
            </a:custGeom>
            <a:solidFill>
              <a:schemeClr val="bg1"/>
            </a:solidFill>
            <a:ln w="9797"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6EC34F40-8D66-F842-BC53-CD629F18AF1F}"/>
                </a:ext>
              </a:extLst>
            </p:cNvPr>
            <p:cNvSpPr/>
            <p:nvPr/>
          </p:nvSpPr>
          <p:spPr>
            <a:xfrm>
              <a:off x="6154900" y="1838492"/>
              <a:ext cx="2409929" cy="3373518"/>
            </a:xfrm>
            <a:custGeom>
              <a:avLst/>
              <a:gdLst>
                <a:gd name="connsiteX0" fmla="*/ 1838708 w 2409929"/>
                <a:gd name="connsiteY0" fmla="*/ 956142 h 3373518"/>
                <a:gd name="connsiteX1" fmla="*/ 1972577 w 2409929"/>
                <a:gd name="connsiteY1" fmla="*/ 91848 h 3373518"/>
                <a:gd name="connsiteX2" fmla="*/ 1954364 w 2409929"/>
                <a:gd name="connsiteY2" fmla="*/ 27824 h 3373518"/>
                <a:gd name="connsiteX3" fmla="*/ 1893896 w 2409929"/>
                <a:gd name="connsiteY3" fmla="*/ 0 h 3373518"/>
                <a:gd name="connsiteX4" fmla="*/ 482127 w 2409929"/>
                <a:gd name="connsiteY4" fmla="*/ 0 h 3373518"/>
                <a:gd name="connsiteX5" fmla="*/ 421620 w 2409929"/>
                <a:gd name="connsiteY5" fmla="*/ 27824 h 3373518"/>
                <a:gd name="connsiteX6" fmla="*/ 403407 w 2409929"/>
                <a:gd name="connsiteY6" fmla="*/ 91848 h 3373518"/>
                <a:gd name="connsiteX7" fmla="*/ 434170 w 2409929"/>
                <a:gd name="connsiteY7" fmla="*/ 289897 h 3373518"/>
                <a:gd name="connsiteX8" fmla="*/ 525058 w 2409929"/>
                <a:gd name="connsiteY8" fmla="*/ 356332 h 3373518"/>
                <a:gd name="connsiteX9" fmla="*/ 591503 w 2409929"/>
                <a:gd name="connsiteY9" fmla="*/ 265365 h 3373518"/>
                <a:gd name="connsiteX10" fmla="*/ 574965 w 2409929"/>
                <a:gd name="connsiteY10" fmla="*/ 159204 h 3373518"/>
                <a:gd name="connsiteX11" fmla="*/ 1800979 w 2409929"/>
                <a:gd name="connsiteY11" fmla="*/ 159243 h 3373518"/>
                <a:gd name="connsiteX12" fmla="*/ 1678211 w 2409929"/>
                <a:gd name="connsiteY12" fmla="*/ 951930 h 3373518"/>
                <a:gd name="connsiteX13" fmla="*/ 1682120 w 2409929"/>
                <a:gd name="connsiteY13" fmla="*/ 991422 h 3373518"/>
                <a:gd name="connsiteX14" fmla="*/ 2216486 w 2409929"/>
                <a:gd name="connsiteY14" fmla="*/ 2455997 h 3373518"/>
                <a:gd name="connsiteX15" fmla="*/ 1677301 w 2409929"/>
                <a:gd name="connsiteY15" fmla="*/ 2455997 h 3373518"/>
                <a:gd name="connsiteX16" fmla="*/ 1599648 w 2409929"/>
                <a:gd name="connsiteY16" fmla="*/ 2517846 h 3373518"/>
                <a:gd name="connsiteX17" fmla="*/ 1439720 w 2409929"/>
                <a:gd name="connsiteY17" fmla="*/ 3214169 h 3373518"/>
                <a:gd name="connsiteX18" fmla="*/ 936852 w 2409929"/>
                <a:gd name="connsiteY18" fmla="*/ 3214169 h 3373518"/>
                <a:gd name="connsiteX19" fmla="*/ 776424 w 2409929"/>
                <a:gd name="connsiteY19" fmla="*/ 2517768 h 3373518"/>
                <a:gd name="connsiteX20" fmla="*/ 698771 w 2409929"/>
                <a:gd name="connsiteY20" fmla="*/ 2455997 h 3373518"/>
                <a:gd name="connsiteX21" fmla="*/ 79680 w 2409929"/>
                <a:gd name="connsiteY21" fmla="*/ 2455958 h 3373518"/>
                <a:gd name="connsiteX22" fmla="*/ 0 w 2409929"/>
                <a:gd name="connsiteY22" fmla="*/ 2535638 h 3373518"/>
                <a:gd name="connsiteX23" fmla="*/ 79680 w 2409929"/>
                <a:gd name="connsiteY23" fmla="*/ 2615318 h 3373518"/>
                <a:gd name="connsiteX24" fmla="*/ 635404 w 2409929"/>
                <a:gd name="connsiteY24" fmla="*/ 2615318 h 3373518"/>
                <a:gd name="connsiteX25" fmla="*/ 795832 w 2409929"/>
                <a:gd name="connsiteY25" fmla="*/ 3311718 h 3373518"/>
                <a:gd name="connsiteX26" fmla="*/ 873406 w 2409929"/>
                <a:gd name="connsiteY26" fmla="*/ 3373519 h 3373518"/>
                <a:gd name="connsiteX27" fmla="*/ 1503068 w 2409929"/>
                <a:gd name="connsiteY27" fmla="*/ 3373519 h 3373518"/>
                <a:gd name="connsiteX28" fmla="*/ 1580720 w 2409929"/>
                <a:gd name="connsiteY28" fmla="*/ 3311680 h 3373518"/>
                <a:gd name="connsiteX29" fmla="*/ 1740649 w 2409929"/>
                <a:gd name="connsiteY29" fmla="*/ 2615357 h 3373518"/>
                <a:gd name="connsiteX30" fmla="*/ 2330280 w 2409929"/>
                <a:gd name="connsiteY30" fmla="*/ 2615357 h 3373518"/>
                <a:gd name="connsiteX31" fmla="*/ 2395529 w 2409929"/>
                <a:gd name="connsiteY31" fmla="*/ 2581410 h 3373518"/>
                <a:gd name="connsiteX32" fmla="*/ 2405061 w 2409929"/>
                <a:gd name="connsiteY32" fmla="*/ 2508431 h 33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9929" h="3373518">
                  <a:moveTo>
                    <a:pt x="1838708" y="956142"/>
                  </a:moveTo>
                  <a:lnTo>
                    <a:pt x="1972577" y="91848"/>
                  </a:lnTo>
                  <a:cubicBezTo>
                    <a:pt x="1976133" y="68805"/>
                    <a:pt x="1969520" y="45537"/>
                    <a:pt x="1954364" y="27824"/>
                  </a:cubicBezTo>
                  <a:cubicBezTo>
                    <a:pt x="1939168" y="10101"/>
                    <a:pt x="1917203" y="0"/>
                    <a:pt x="1893896" y="0"/>
                  </a:cubicBezTo>
                  <a:lnTo>
                    <a:pt x="482127" y="0"/>
                  </a:lnTo>
                  <a:cubicBezTo>
                    <a:pt x="458820" y="0"/>
                    <a:pt x="436815" y="10101"/>
                    <a:pt x="421620" y="27824"/>
                  </a:cubicBezTo>
                  <a:cubicBezTo>
                    <a:pt x="406425" y="45537"/>
                    <a:pt x="399841" y="68805"/>
                    <a:pt x="403407" y="91848"/>
                  </a:cubicBezTo>
                  <a:lnTo>
                    <a:pt x="434170" y="289897"/>
                  </a:lnTo>
                  <a:cubicBezTo>
                    <a:pt x="440911" y="333338"/>
                    <a:pt x="481628" y="363151"/>
                    <a:pt x="525058" y="356332"/>
                  </a:cubicBezTo>
                  <a:cubicBezTo>
                    <a:pt x="568499" y="349601"/>
                    <a:pt x="598312" y="308874"/>
                    <a:pt x="591503" y="265365"/>
                  </a:cubicBezTo>
                  <a:lnTo>
                    <a:pt x="574965" y="159204"/>
                  </a:lnTo>
                  <a:lnTo>
                    <a:pt x="1800979" y="159243"/>
                  </a:lnTo>
                  <a:lnTo>
                    <a:pt x="1678211" y="951930"/>
                  </a:lnTo>
                  <a:cubicBezTo>
                    <a:pt x="1676144" y="965244"/>
                    <a:pt x="1677487" y="978754"/>
                    <a:pt x="1682120" y="991422"/>
                  </a:cubicBezTo>
                  <a:lnTo>
                    <a:pt x="2216486" y="2455997"/>
                  </a:lnTo>
                  <a:lnTo>
                    <a:pt x="1677301" y="2455997"/>
                  </a:lnTo>
                  <a:cubicBezTo>
                    <a:pt x="1640247" y="2455997"/>
                    <a:pt x="1607946" y="2481714"/>
                    <a:pt x="1599648" y="2517846"/>
                  </a:cubicBezTo>
                  <a:lnTo>
                    <a:pt x="1439720" y="3214169"/>
                  </a:lnTo>
                  <a:lnTo>
                    <a:pt x="936852" y="3214169"/>
                  </a:lnTo>
                  <a:lnTo>
                    <a:pt x="776424" y="2517768"/>
                  </a:lnTo>
                  <a:cubicBezTo>
                    <a:pt x="768077" y="2481675"/>
                    <a:pt x="735815" y="2455997"/>
                    <a:pt x="698771" y="2455997"/>
                  </a:cubicBezTo>
                  <a:lnTo>
                    <a:pt x="79680" y="2455958"/>
                  </a:lnTo>
                  <a:cubicBezTo>
                    <a:pt x="35672" y="2455958"/>
                    <a:pt x="0" y="2491629"/>
                    <a:pt x="0" y="2535638"/>
                  </a:cubicBezTo>
                  <a:cubicBezTo>
                    <a:pt x="0" y="2579647"/>
                    <a:pt x="35672" y="2615318"/>
                    <a:pt x="79680" y="2615318"/>
                  </a:cubicBezTo>
                  <a:lnTo>
                    <a:pt x="635404" y="2615318"/>
                  </a:lnTo>
                  <a:lnTo>
                    <a:pt x="795832" y="3311718"/>
                  </a:lnTo>
                  <a:cubicBezTo>
                    <a:pt x="804140" y="3347841"/>
                    <a:pt x="836363" y="3373519"/>
                    <a:pt x="873406" y="3373519"/>
                  </a:cubicBezTo>
                  <a:lnTo>
                    <a:pt x="1503068" y="3373519"/>
                  </a:lnTo>
                  <a:cubicBezTo>
                    <a:pt x="1540111" y="3373519"/>
                    <a:pt x="1572412" y="3347801"/>
                    <a:pt x="1580720" y="3311680"/>
                  </a:cubicBezTo>
                  <a:lnTo>
                    <a:pt x="1740649" y="2615357"/>
                  </a:lnTo>
                  <a:lnTo>
                    <a:pt x="2330280" y="2615357"/>
                  </a:lnTo>
                  <a:cubicBezTo>
                    <a:pt x="2356380" y="2615357"/>
                    <a:pt x="2380598" y="2602729"/>
                    <a:pt x="2395529" y="2581410"/>
                  </a:cubicBezTo>
                  <a:cubicBezTo>
                    <a:pt x="2410489" y="2560013"/>
                    <a:pt x="2414016" y="2532963"/>
                    <a:pt x="2405061" y="2508431"/>
                  </a:cubicBezTo>
                  <a:close/>
                </a:path>
              </a:pathLst>
            </a:custGeom>
            <a:solidFill>
              <a:schemeClr val="bg1"/>
            </a:solidFill>
            <a:ln w="9797"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BE5BABDA-3868-1142-B65F-E10B85024D9C}"/>
                </a:ext>
              </a:extLst>
            </p:cNvPr>
            <p:cNvSpPr/>
            <p:nvPr/>
          </p:nvSpPr>
          <p:spPr>
            <a:xfrm>
              <a:off x="5278820" y="2437049"/>
              <a:ext cx="1635740" cy="1535508"/>
            </a:xfrm>
            <a:custGeom>
              <a:avLst/>
              <a:gdLst>
                <a:gd name="connsiteX0" fmla="*/ 0 w 1635740"/>
                <a:gd name="connsiteY0" fmla="*/ 503171 h 1535508"/>
                <a:gd name="connsiteX1" fmla="*/ 116419 w 1635740"/>
                <a:gd name="connsiteY1" fmla="*/ 824146 h 1535508"/>
                <a:gd name="connsiteX2" fmla="*/ 118222 w 1635740"/>
                <a:gd name="connsiteY2" fmla="*/ 826291 h 1535508"/>
                <a:gd name="connsiteX3" fmla="*/ 149984 w 1635740"/>
                <a:gd name="connsiteY3" fmla="*/ 860464 h 1535508"/>
                <a:gd name="connsiteX4" fmla="*/ 150102 w 1635740"/>
                <a:gd name="connsiteY4" fmla="*/ 860689 h 1535508"/>
                <a:gd name="connsiteX5" fmla="*/ 770232 w 1635740"/>
                <a:gd name="connsiteY5" fmla="*/ 1510817 h 1535508"/>
                <a:gd name="connsiteX6" fmla="*/ 828476 w 1635740"/>
                <a:gd name="connsiteY6" fmla="*/ 1535506 h 1535508"/>
                <a:gd name="connsiteX7" fmla="*/ 886338 w 1635740"/>
                <a:gd name="connsiteY7" fmla="*/ 1509906 h 1535508"/>
                <a:gd name="connsiteX8" fmla="*/ 1484571 w 1635740"/>
                <a:gd name="connsiteY8" fmla="*/ 861806 h 1535508"/>
                <a:gd name="connsiteX9" fmla="*/ 1519282 w 1635740"/>
                <a:gd name="connsiteY9" fmla="*/ 824224 h 1535508"/>
                <a:gd name="connsiteX10" fmla="*/ 1519321 w 1635740"/>
                <a:gd name="connsiteY10" fmla="*/ 824263 h 1535508"/>
                <a:gd name="connsiteX11" fmla="*/ 1519743 w 1635740"/>
                <a:gd name="connsiteY11" fmla="*/ 823724 h 1535508"/>
                <a:gd name="connsiteX12" fmla="*/ 1520164 w 1635740"/>
                <a:gd name="connsiteY12" fmla="*/ 823225 h 1535508"/>
                <a:gd name="connsiteX13" fmla="*/ 1520125 w 1635740"/>
                <a:gd name="connsiteY13" fmla="*/ 823185 h 1535508"/>
                <a:gd name="connsiteX14" fmla="*/ 1635741 w 1635740"/>
                <a:gd name="connsiteY14" fmla="*/ 503328 h 1535508"/>
                <a:gd name="connsiteX15" fmla="*/ 1132413 w 1635740"/>
                <a:gd name="connsiteY15" fmla="*/ 0 h 1535508"/>
                <a:gd name="connsiteX16" fmla="*/ 818101 w 1635740"/>
                <a:gd name="connsiteY16" fmla="*/ 111599 h 1535508"/>
                <a:gd name="connsiteX17" fmla="*/ 503172 w 1635740"/>
                <a:gd name="connsiteY17" fmla="*/ 0 h 1535508"/>
                <a:gd name="connsiteX18" fmla="*/ 0 w 1635740"/>
                <a:gd name="connsiteY18" fmla="*/ 503171 h 1535508"/>
                <a:gd name="connsiteX19" fmla="*/ 759161 w 1635740"/>
                <a:gd name="connsiteY19" fmla="*/ 273438 h 1535508"/>
                <a:gd name="connsiteX20" fmla="*/ 760846 w 1635740"/>
                <a:gd name="connsiteY20" fmla="*/ 274741 h 1535508"/>
                <a:gd name="connsiteX21" fmla="*/ 765901 w 1635740"/>
                <a:gd name="connsiteY21" fmla="*/ 280179 h 1535508"/>
                <a:gd name="connsiteX22" fmla="*/ 783115 w 1635740"/>
                <a:gd name="connsiteY22" fmla="*/ 291348 h 1535508"/>
                <a:gd name="connsiteX23" fmla="*/ 786525 w 1635740"/>
                <a:gd name="connsiteY23" fmla="*/ 292876 h 1535508"/>
                <a:gd name="connsiteX24" fmla="*/ 812546 w 1635740"/>
                <a:gd name="connsiteY24" fmla="*/ 299459 h 1535508"/>
                <a:gd name="connsiteX25" fmla="*/ 816073 w 1635740"/>
                <a:gd name="connsiteY25" fmla="*/ 299577 h 1535508"/>
                <a:gd name="connsiteX26" fmla="*/ 842623 w 1635740"/>
                <a:gd name="connsiteY26" fmla="*/ 295942 h 1535508"/>
                <a:gd name="connsiteX27" fmla="*/ 846032 w 1635740"/>
                <a:gd name="connsiteY27" fmla="*/ 294679 h 1535508"/>
                <a:gd name="connsiteX28" fmla="*/ 869987 w 1635740"/>
                <a:gd name="connsiteY28" fmla="*/ 280629 h 1535508"/>
                <a:gd name="connsiteX29" fmla="*/ 871525 w 1635740"/>
                <a:gd name="connsiteY29" fmla="*/ 279747 h 1535508"/>
                <a:gd name="connsiteX30" fmla="*/ 872818 w 1635740"/>
                <a:gd name="connsiteY30" fmla="*/ 278072 h 1535508"/>
                <a:gd name="connsiteX31" fmla="*/ 878255 w 1635740"/>
                <a:gd name="connsiteY31" fmla="*/ 273017 h 1535508"/>
                <a:gd name="connsiteX32" fmla="*/ 1132481 w 1635740"/>
                <a:gd name="connsiteY32" fmla="*/ 159164 h 1535508"/>
                <a:gd name="connsiteX33" fmla="*/ 1375539 w 1635740"/>
                <a:gd name="connsiteY33" fmla="*/ 259849 h 1535508"/>
                <a:gd name="connsiteX34" fmla="*/ 1476537 w 1635740"/>
                <a:gd name="connsiteY34" fmla="*/ 503211 h 1535508"/>
                <a:gd name="connsiteX35" fmla="*/ 1396710 w 1635740"/>
                <a:gd name="connsiteY35" fmla="*/ 722578 h 1535508"/>
                <a:gd name="connsiteX36" fmla="*/ 1395828 w 1635740"/>
                <a:gd name="connsiteY36" fmla="*/ 723607 h 1535508"/>
                <a:gd name="connsiteX37" fmla="*/ 1370532 w 1635740"/>
                <a:gd name="connsiteY37" fmla="*/ 750549 h 1535508"/>
                <a:gd name="connsiteX38" fmla="*/ 1369650 w 1635740"/>
                <a:gd name="connsiteY38" fmla="*/ 751931 h 1535508"/>
                <a:gd name="connsiteX39" fmla="*/ 1368347 w 1635740"/>
                <a:gd name="connsiteY39" fmla="*/ 752852 h 1535508"/>
                <a:gd name="connsiteX40" fmla="*/ 826899 w 1635740"/>
                <a:gd name="connsiteY40" fmla="*/ 1339456 h 1535508"/>
                <a:gd name="connsiteX41" fmla="*/ 265365 w 1635740"/>
                <a:gd name="connsiteY41" fmla="*/ 750745 h 1535508"/>
                <a:gd name="connsiteX42" fmla="*/ 264601 w 1635740"/>
                <a:gd name="connsiteY42" fmla="*/ 750206 h 1535508"/>
                <a:gd name="connsiteX43" fmla="*/ 264062 w 1635740"/>
                <a:gd name="connsiteY43" fmla="*/ 749364 h 1535508"/>
                <a:gd name="connsiteX44" fmla="*/ 238737 w 1635740"/>
                <a:gd name="connsiteY44" fmla="*/ 722118 h 1535508"/>
                <a:gd name="connsiteX45" fmla="*/ 159243 w 1635740"/>
                <a:gd name="connsiteY45" fmla="*/ 503250 h 1535508"/>
                <a:gd name="connsiteX46" fmla="*/ 260242 w 1635740"/>
                <a:gd name="connsiteY46" fmla="*/ 259889 h 1535508"/>
                <a:gd name="connsiteX47" fmla="*/ 503299 w 1635740"/>
                <a:gd name="connsiteY47" fmla="*/ 159204 h 1535508"/>
                <a:gd name="connsiteX48" fmla="*/ 759171 w 1635740"/>
                <a:gd name="connsiteY48" fmla="*/ 273438 h 153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35740" h="1535508">
                  <a:moveTo>
                    <a:pt x="0" y="503171"/>
                  </a:moveTo>
                  <a:cubicBezTo>
                    <a:pt x="-39" y="625175"/>
                    <a:pt x="44205" y="737118"/>
                    <a:pt x="116419" y="824146"/>
                  </a:cubicBezTo>
                  <a:lnTo>
                    <a:pt x="118222" y="826291"/>
                  </a:lnTo>
                  <a:cubicBezTo>
                    <a:pt x="127324" y="836509"/>
                    <a:pt x="138199" y="848560"/>
                    <a:pt x="149984" y="860464"/>
                  </a:cubicBezTo>
                  <a:lnTo>
                    <a:pt x="150102" y="860689"/>
                  </a:lnTo>
                  <a:lnTo>
                    <a:pt x="770232" y="1510817"/>
                  </a:lnTo>
                  <a:cubicBezTo>
                    <a:pt x="785310" y="1526669"/>
                    <a:pt x="806658" y="1535663"/>
                    <a:pt x="828476" y="1535506"/>
                  </a:cubicBezTo>
                  <a:cubicBezTo>
                    <a:pt x="850363" y="1535349"/>
                    <a:pt x="871485" y="1525974"/>
                    <a:pt x="886338" y="1509906"/>
                  </a:cubicBezTo>
                  <a:lnTo>
                    <a:pt x="1484571" y="861806"/>
                  </a:lnTo>
                  <a:cubicBezTo>
                    <a:pt x="1495367" y="850931"/>
                    <a:pt x="1507193" y="839184"/>
                    <a:pt x="1519282" y="824224"/>
                  </a:cubicBezTo>
                  <a:lnTo>
                    <a:pt x="1519321" y="824263"/>
                  </a:lnTo>
                  <a:lnTo>
                    <a:pt x="1519743" y="823724"/>
                  </a:lnTo>
                  <a:lnTo>
                    <a:pt x="1520164" y="823225"/>
                  </a:lnTo>
                  <a:lnTo>
                    <a:pt x="1520125" y="823185"/>
                  </a:lnTo>
                  <a:cubicBezTo>
                    <a:pt x="1591840" y="736353"/>
                    <a:pt x="1635819" y="624872"/>
                    <a:pt x="1635741" y="503328"/>
                  </a:cubicBezTo>
                  <a:cubicBezTo>
                    <a:pt x="1635623" y="224796"/>
                    <a:pt x="1409603" y="118"/>
                    <a:pt x="1132413" y="0"/>
                  </a:cubicBezTo>
                  <a:cubicBezTo>
                    <a:pt x="1013740" y="0"/>
                    <a:pt x="904051" y="41912"/>
                    <a:pt x="818101" y="111599"/>
                  </a:cubicBezTo>
                  <a:cubicBezTo>
                    <a:pt x="731759" y="41991"/>
                    <a:pt x="621962" y="0"/>
                    <a:pt x="503172" y="0"/>
                  </a:cubicBezTo>
                  <a:cubicBezTo>
                    <a:pt x="226138" y="0"/>
                    <a:pt x="147" y="224648"/>
                    <a:pt x="0" y="503171"/>
                  </a:cubicBezTo>
                  <a:close/>
                  <a:moveTo>
                    <a:pt x="759161" y="273438"/>
                  </a:moveTo>
                  <a:lnTo>
                    <a:pt x="760846" y="274741"/>
                  </a:lnTo>
                  <a:lnTo>
                    <a:pt x="765901" y="280179"/>
                  </a:lnTo>
                  <a:cubicBezTo>
                    <a:pt x="771212" y="284842"/>
                    <a:pt x="777031" y="288359"/>
                    <a:pt x="783115" y="291348"/>
                  </a:cubicBezTo>
                  <a:lnTo>
                    <a:pt x="786525" y="292876"/>
                  </a:lnTo>
                  <a:cubicBezTo>
                    <a:pt x="794872" y="296550"/>
                    <a:pt x="803591" y="298813"/>
                    <a:pt x="812546" y="299459"/>
                  </a:cubicBezTo>
                  <a:lnTo>
                    <a:pt x="816073" y="299577"/>
                  </a:lnTo>
                  <a:cubicBezTo>
                    <a:pt x="825066" y="299841"/>
                    <a:pt x="834021" y="298695"/>
                    <a:pt x="842623" y="295942"/>
                  </a:cubicBezTo>
                  <a:lnTo>
                    <a:pt x="846032" y="294679"/>
                  </a:lnTo>
                  <a:cubicBezTo>
                    <a:pt x="854644" y="291504"/>
                    <a:pt x="862756" y="286831"/>
                    <a:pt x="869987" y="280629"/>
                  </a:cubicBezTo>
                  <a:lnTo>
                    <a:pt x="871525" y="279747"/>
                  </a:lnTo>
                  <a:lnTo>
                    <a:pt x="872818" y="278072"/>
                  </a:lnTo>
                  <a:lnTo>
                    <a:pt x="878255" y="273017"/>
                  </a:lnTo>
                  <a:cubicBezTo>
                    <a:pt x="939605" y="203330"/>
                    <a:pt x="1031110" y="159164"/>
                    <a:pt x="1132481" y="159164"/>
                  </a:cubicBezTo>
                  <a:cubicBezTo>
                    <a:pt x="1227278" y="159204"/>
                    <a:pt x="1312925" y="197471"/>
                    <a:pt x="1375539" y="259849"/>
                  </a:cubicBezTo>
                  <a:cubicBezTo>
                    <a:pt x="1438035" y="322346"/>
                    <a:pt x="1476498" y="407806"/>
                    <a:pt x="1476537" y="503211"/>
                  </a:cubicBezTo>
                  <a:cubicBezTo>
                    <a:pt x="1476498" y="586672"/>
                    <a:pt x="1446842" y="661768"/>
                    <a:pt x="1396710" y="722578"/>
                  </a:cubicBezTo>
                  <a:lnTo>
                    <a:pt x="1395828" y="723607"/>
                  </a:lnTo>
                  <a:cubicBezTo>
                    <a:pt x="1390352" y="730573"/>
                    <a:pt x="1382161" y="738959"/>
                    <a:pt x="1370532" y="750549"/>
                  </a:cubicBezTo>
                  <a:lnTo>
                    <a:pt x="1369650" y="751931"/>
                  </a:lnTo>
                  <a:lnTo>
                    <a:pt x="1368347" y="752852"/>
                  </a:lnTo>
                  <a:lnTo>
                    <a:pt x="826899" y="1339456"/>
                  </a:lnTo>
                  <a:lnTo>
                    <a:pt x="265365" y="750745"/>
                  </a:lnTo>
                  <a:lnTo>
                    <a:pt x="264601" y="750206"/>
                  </a:lnTo>
                  <a:lnTo>
                    <a:pt x="264062" y="749364"/>
                  </a:lnTo>
                  <a:cubicBezTo>
                    <a:pt x="256186" y="741487"/>
                    <a:pt x="247270" y="731651"/>
                    <a:pt x="238737" y="722118"/>
                  </a:cubicBezTo>
                  <a:cubicBezTo>
                    <a:pt x="188791" y="661425"/>
                    <a:pt x="159282" y="586486"/>
                    <a:pt x="159243" y="503250"/>
                  </a:cubicBezTo>
                  <a:cubicBezTo>
                    <a:pt x="159282" y="407884"/>
                    <a:pt x="197745" y="322424"/>
                    <a:pt x="260242" y="259889"/>
                  </a:cubicBezTo>
                  <a:cubicBezTo>
                    <a:pt x="322855" y="197510"/>
                    <a:pt x="408424" y="159204"/>
                    <a:pt x="503299" y="159204"/>
                  </a:cubicBezTo>
                  <a:cubicBezTo>
                    <a:pt x="604719" y="159125"/>
                    <a:pt x="696332" y="203212"/>
                    <a:pt x="759171" y="273438"/>
                  </a:cubicBezTo>
                  <a:close/>
                </a:path>
              </a:pathLst>
            </a:custGeom>
            <a:solidFill>
              <a:srgbClr val="ECD169"/>
            </a:solidFill>
            <a:ln w="9797" cap="flat">
              <a:noFill/>
              <a:prstDash val="solid"/>
              <a:miter/>
            </a:ln>
          </p:spPr>
          <p:txBody>
            <a:bodyPr rtlCol="0" anchor="ctr"/>
            <a:lstStyle/>
            <a:p>
              <a:endParaRPr lang="en-RO"/>
            </a:p>
          </p:txBody>
        </p:sp>
      </p:grpSp>
      <p:grpSp>
        <p:nvGrpSpPr>
          <p:cNvPr id="37" name="Group 36">
            <a:extLst>
              <a:ext uri="{FF2B5EF4-FFF2-40B4-BE49-F238E27FC236}">
                <a16:creationId xmlns:a16="http://schemas.microsoft.com/office/drawing/2014/main" id="{FF0CBDA1-25F9-9746-926A-B6154224879C}"/>
              </a:ext>
            </a:extLst>
          </p:cNvPr>
          <p:cNvGrpSpPr/>
          <p:nvPr/>
        </p:nvGrpSpPr>
        <p:grpSpPr>
          <a:xfrm>
            <a:off x="7735939" y="3266761"/>
            <a:ext cx="864722" cy="1096629"/>
            <a:chOff x="-4434467" y="350259"/>
            <a:chExt cx="4156554" cy="5217722"/>
          </a:xfrm>
        </p:grpSpPr>
        <p:sp>
          <p:nvSpPr>
            <p:cNvPr id="38" name="Freeform: Shape 453">
              <a:extLst>
                <a:ext uri="{FF2B5EF4-FFF2-40B4-BE49-F238E27FC236}">
                  <a16:creationId xmlns:a16="http://schemas.microsoft.com/office/drawing/2014/main" id="{8F8402C7-E0E3-5549-9463-C16967E7F365}"/>
                </a:ext>
              </a:extLst>
            </p:cNvPr>
            <p:cNvSpPr/>
            <p:nvPr/>
          </p:nvSpPr>
          <p:spPr>
            <a:xfrm>
              <a:off x="-4434467" y="3641313"/>
              <a:ext cx="4156554" cy="1926668"/>
            </a:xfrm>
            <a:custGeom>
              <a:avLst/>
              <a:gdLst>
                <a:gd name="connsiteX0" fmla="*/ 618115 w 4156554"/>
                <a:gd name="connsiteY0" fmla="*/ 1926668 h 1926668"/>
                <a:gd name="connsiteX1" fmla="*/ 590144 w 4156554"/>
                <a:gd name="connsiteY1" fmla="*/ 1921084 h 1926668"/>
                <a:gd name="connsiteX2" fmla="*/ 517351 w 4156554"/>
                <a:gd name="connsiteY2" fmla="*/ 1865094 h 1926668"/>
                <a:gd name="connsiteX3" fmla="*/ 13484 w 4156554"/>
                <a:gd name="connsiteY3" fmla="*/ 890964 h 1926668"/>
                <a:gd name="connsiteX4" fmla="*/ 52673 w 4156554"/>
                <a:gd name="connsiteY4" fmla="*/ 745427 h 1926668"/>
                <a:gd name="connsiteX5" fmla="*/ 1144368 w 4156554"/>
                <a:gd name="connsiteY5" fmla="*/ 62419 h 1926668"/>
                <a:gd name="connsiteX6" fmla="*/ 1385084 w 4156554"/>
                <a:gd name="connsiteY6" fmla="*/ 844 h 1926668"/>
                <a:gd name="connsiteX7" fmla="*/ 2493533 w 4156554"/>
                <a:gd name="connsiteY7" fmla="*/ 28815 h 1926668"/>
                <a:gd name="connsiteX8" fmla="*/ 2829428 w 4156554"/>
                <a:gd name="connsiteY8" fmla="*/ 359126 h 1926668"/>
                <a:gd name="connsiteX9" fmla="*/ 2521504 w 4156554"/>
                <a:gd name="connsiteY9" fmla="*/ 717407 h 1926668"/>
                <a:gd name="connsiteX10" fmla="*/ 2124034 w 4156554"/>
                <a:gd name="connsiteY10" fmla="*/ 762180 h 1926668"/>
                <a:gd name="connsiteX11" fmla="*/ 2068043 w 4156554"/>
                <a:gd name="connsiteY11" fmla="*/ 801369 h 1926668"/>
                <a:gd name="connsiteX12" fmla="*/ 2068043 w 4156554"/>
                <a:gd name="connsiteY12" fmla="*/ 868538 h 1926668"/>
                <a:gd name="connsiteX13" fmla="*/ 2135212 w 4156554"/>
                <a:gd name="connsiteY13" fmla="*/ 907727 h 1926668"/>
                <a:gd name="connsiteX14" fmla="*/ 2779031 w 4156554"/>
                <a:gd name="connsiteY14" fmla="*/ 935697 h 1926668"/>
                <a:gd name="connsiteX15" fmla="*/ 3601991 w 4156554"/>
                <a:gd name="connsiteY15" fmla="*/ 370255 h 1926668"/>
                <a:gd name="connsiteX16" fmla="*/ 4089056 w 4156554"/>
                <a:gd name="connsiteY16" fmla="*/ 459850 h 1926668"/>
                <a:gd name="connsiteX17" fmla="*/ 4094641 w 4156554"/>
                <a:gd name="connsiteY17" fmla="*/ 465434 h 1926668"/>
                <a:gd name="connsiteX18" fmla="*/ 4016264 w 4156554"/>
                <a:gd name="connsiteY18" fmla="*/ 941282 h 1926668"/>
                <a:gd name="connsiteX19" fmla="*/ 3008530 w 4156554"/>
                <a:gd name="connsiteY19" fmla="*/ 1663557 h 1926668"/>
                <a:gd name="connsiteX20" fmla="*/ 2560653 w 4156554"/>
                <a:gd name="connsiteY20" fmla="*/ 1769905 h 1926668"/>
                <a:gd name="connsiteX21" fmla="*/ 1301035 w 4156554"/>
                <a:gd name="connsiteY21" fmla="*/ 1579546 h 1926668"/>
                <a:gd name="connsiteX22" fmla="*/ 1054685 w 4156554"/>
                <a:gd name="connsiteY22" fmla="*/ 1641121 h 1926668"/>
                <a:gd name="connsiteX23" fmla="*/ 685186 w 4156554"/>
                <a:gd name="connsiteY23" fmla="*/ 1909867 h 1926668"/>
                <a:gd name="connsiteX24" fmla="*/ 618017 w 4156554"/>
                <a:gd name="connsiteY24" fmla="*/ 1926659 h 1926668"/>
                <a:gd name="connsiteX25" fmla="*/ 265418 w 4156554"/>
                <a:gd name="connsiteY25" fmla="*/ 879746 h 1926668"/>
                <a:gd name="connsiteX26" fmla="*/ 662888 w 4156554"/>
                <a:gd name="connsiteY26" fmla="*/ 1646716 h 1926668"/>
                <a:gd name="connsiteX27" fmla="*/ 925990 w 4156554"/>
                <a:gd name="connsiteY27" fmla="*/ 1456357 h 1926668"/>
                <a:gd name="connsiteX28" fmla="*/ 1334678 w 4156554"/>
                <a:gd name="connsiteY28" fmla="*/ 1355593 h 1926668"/>
                <a:gd name="connsiteX29" fmla="*/ 2594297 w 4156554"/>
                <a:gd name="connsiteY29" fmla="*/ 1545952 h 1926668"/>
                <a:gd name="connsiteX30" fmla="*/ 2879834 w 4156554"/>
                <a:gd name="connsiteY30" fmla="*/ 1478783 h 1926668"/>
                <a:gd name="connsiteX31" fmla="*/ 3881984 w 4156554"/>
                <a:gd name="connsiteY31" fmla="*/ 762180 h 1926668"/>
                <a:gd name="connsiteX32" fmla="*/ 3909955 w 4156554"/>
                <a:gd name="connsiteY32" fmla="*/ 594198 h 1926668"/>
                <a:gd name="connsiteX33" fmla="*/ 3904370 w 4156554"/>
                <a:gd name="connsiteY33" fmla="*/ 588614 h 1926668"/>
                <a:gd name="connsiteX34" fmla="*/ 3730814 w 4156554"/>
                <a:gd name="connsiteY34" fmla="*/ 555010 h 1926668"/>
                <a:gd name="connsiteX35" fmla="*/ 2874328 w 4156554"/>
                <a:gd name="connsiteY35" fmla="*/ 1148423 h 1926668"/>
                <a:gd name="connsiteX36" fmla="*/ 2807169 w 4156554"/>
                <a:gd name="connsiteY36" fmla="*/ 1170819 h 1926668"/>
                <a:gd name="connsiteX37" fmla="*/ 2124161 w 4156554"/>
                <a:gd name="connsiteY37" fmla="*/ 1142838 h 1926668"/>
                <a:gd name="connsiteX38" fmla="*/ 1866643 w 4156554"/>
                <a:gd name="connsiteY38" fmla="*/ 980500 h 1926668"/>
                <a:gd name="connsiteX39" fmla="*/ 1872228 w 4156554"/>
                <a:gd name="connsiteY39" fmla="*/ 706180 h 1926668"/>
                <a:gd name="connsiteX40" fmla="*/ 2101775 w 4156554"/>
                <a:gd name="connsiteY40" fmla="*/ 549425 h 1926668"/>
                <a:gd name="connsiteX41" fmla="*/ 2499245 w 4156554"/>
                <a:gd name="connsiteY41" fmla="*/ 504653 h 1926668"/>
                <a:gd name="connsiteX42" fmla="*/ 2605593 w 4156554"/>
                <a:gd name="connsiteY42" fmla="*/ 375869 h 1926668"/>
                <a:gd name="connsiteX43" fmla="*/ 2488027 w 4156554"/>
                <a:gd name="connsiteY43" fmla="*/ 258303 h 1926668"/>
                <a:gd name="connsiteX44" fmla="*/ 1373994 w 4156554"/>
                <a:gd name="connsiteY44" fmla="*/ 230323 h 1926668"/>
                <a:gd name="connsiteX45" fmla="*/ 1262013 w 4156554"/>
                <a:gd name="connsiteY45" fmla="*/ 258303 h 19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56554" h="1926668">
                  <a:moveTo>
                    <a:pt x="618115" y="1926668"/>
                  </a:moveTo>
                  <a:cubicBezTo>
                    <a:pt x="606897" y="1926668"/>
                    <a:pt x="601313" y="1926668"/>
                    <a:pt x="590144" y="1921084"/>
                  </a:cubicBezTo>
                  <a:cubicBezTo>
                    <a:pt x="556540" y="1915490"/>
                    <a:pt x="534153" y="1893104"/>
                    <a:pt x="517351" y="1865094"/>
                  </a:cubicBezTo>
                  <a:lnTo>
                    <a:pt x="13484" y="890964"/>
                  </a:lnTo>
                  <a:cubicBezTo>
                    <a:pt x="-14496" y="840557"/>
                    <a:pt x="2266" y="773398"/>
                    <a:pt x="52673" y="745427"/>
                  </a:cubicBezTo>
                  <a:lnTo>
                    <a:pt x="1144368" y="62419"/>
                  </a:lnTo>
                  <a:cubicBezTo>
                    <a:pt x="1217151" y="17646"/>
                    <a:pt x="1301123" y="-4750"/>
                    <a:pt x="1385084" y="844"/>
                  </a:cubicBezTo>
                  <a:lnTo>
                    <a:pt x="2493533" y="28815"/>
                  </a:lnTo>
                  <a:cubicBezTo>
                    <a:pt x="2672674" y="34409"/>
                    <a:pt x="2823844" y="179985"/>
                    <a:pt x="2829428" y="359126"/>
                  </a:cubicBezTo>
                  <a:cubicBezTo>
                    <a:pt x="2835013" y="538267"/>
                    <a:pt x="2700644" y="700605"/>
                    <a:pt x="2521504" y="717407"/>
                  </a:cubicBezTo>
                  <a:lnTo>
                    <a:pt x="2124034" y="762180"/>
                  </a:lnTo>
                  <a:cubicBezTo>
                    <a:pt x="2090430" y="767774"/>
                    <a:pt x="2073627" y="790161"/>
                    <a:pt x="2068043" y="801369"/>
                  </a:cubicBezTo>
                  <a:cubicBezTo>
                    <a:pt x="2062459" y="812587"/>
                    <a:pt x="2051241" y="840557"/>
                    <a:pt x="2068043" y="868538"/>
                  </a:cubicBezTo>
                  <a:cubicBezTo>
                    <a:pt x="2079261" y="890925"/>
                    <a:pt x="2107232" y="907727"/>
                    <a:pt x="2135212" y="907727"/>
                  </a:cubicBezTo>
                  <a:lnTo>
                    <a:pt x="2779031" y="935697"/>
                  </a:lnTo>
                  <a:cubicBezTo>
                    <a:pt x="2896597" y="851736"/>
                    <a:pt x="3338880" y="549396"/>
                    <a:pt x="3601991" y="370255"/>
                  </a:cubicBezTo>
                  <a:cubicBezTo>
                    <a:pt x="3758736" y="263917"/>
                    <a:pt x="3977075" y="303096"/>
                    <a:pt x="4089056" y="459850"/>
                  </a:cubicBezTo>
                  <a:lnTo>
                    <a:pt x="4094641" y="465434"/>
                  </a:lnTo>
                  <a:cubicBezTo>
                    <a:pt x="4200989" y="622189"/>
                    <a:pt x="4167434" y="834934"/>
                    <a:pt x="4016264" y="941282"/>
                  </a:cubicBezTo>
                  <a:lnTo>
                    <a:pt x="3008530" y="1663557"/>
                  </a:lnTo>
                  <a:cubicBezTo>
                    <a:pt x="2879746" y="1758736"/>
                    <a:pt x="2717407" y="1797924"/>
                    <a:pt x="2560653" y="1769905"/>
                  </a:cubicBezTo>
                  <a:lnTo>
                    <a:pt x="1301035" y="1579546"/>
                  </a:lnTo>
                  <a:cubicBezTo>
                    <a:pt x="1211440" y="1568338"/>
                    <a:pt x="1127478" y="1585140"/>
                    <a:pt x="1054685" y="1641121"/>
                  </a:cubicBezTo>
                  <a:lnTo>
                    <a:pt x="685186" y="1909867"/>
                  </a:lnTo>
                  <a:cubicBezTo>
                    <a:pt x="662839" y="1921074"/>
                    <a:pt x="640443" y="1926659"/>
                    <a:pt x="618017" y="1926659"/>
                  </a:cubicBezTo>
                  <a:close/>
                  <a:moveTo>
                    <a:pt x="265418" y="879746"/>
                  </a:moveTo>
                  <a:lnTo>
                    <a:pt x="662888" y="1646716"/>
                  </a:lnTo>
                  <a:lnTo>
                    <a:pt x="925990" y="1456357"/>
                  </a:lnTo>
                  <a:cubicBezTo>
                    <a:pt x="1043556" y="1372395"/>
                    <a:pt x="1189092" y="1333207"/>
                    <a:pt x="1334678" y="1355593"/>
                  </a:cubicBezTo>
                  <a:lnTo>
                    <a:pt x="2594297" y="1545952"/>
                  </a:lnTo>
                  <a:cubicBezTo>
                    <a:pt x="2695060" y="1562754"/>
                    <a:pt x="2795824" y="1534734"/>
                    <a:pt x="2879834" y="1478783"/>
                  </a:cubicBezTo>
                  <a:lnTo>
                    <a:pt x="3881984" y="762180"/>
                  </a:lnTo>
                  <a:cubicBezTo>
                    <a:pt x="3937974" y="722992"/>
                    <a:pt x="3949143" y="650199"/>
                    <a:pt x="3909955" y="594198"/>
                  </a:cubicBezTo>
                  <a:lnTo>
                    <a:pt x="3904370" y="588614"/>
                  </a:lnTo>
                  <a:cubicBezTo>
                    <a:pt x="3865182" y="532623"/>
                    <a:pt x="3786805" y="515821"/>
                    <a:pt x="3730814" y="555010"/>
                  </a:cubicBezTo>
                  <a:cubicBezTo>
                    <a:pt x="3428553" y="773339"/>
                    <a:pt x="2874328" y="1148423"/>
                    <a:pt x="2874328" y="1148423"/>
                  </a:cubicBezTo>
                  <a:cubicBezTo>
                    <a:pt x="2851942" y="1159641"/>
                    <a:pt x="2829555" y="1170819"/>
                    <a:pt x="2807169" y="1170819"/>
                  </a:cubicBezTo>
                  <a:lnTo>
                    <a:pt x="2124161" y="1142838"/>
                  </a:lnTo>
                  <a:cubicBezTo>
                    <a:pt x="2017813" y="1137254"/>
                    <a:pt x="1917000" y="1075679"/>
                    <a:pt x="1866643" y="980500"/>
                  </a:cubicBezTo>
                  <a:cubicBezTo>
                    <a:pt x="1821860" y="890915"/>
                    <a:pt x="1827455" y="790141"/>
                    <a:pt x="1872228" y="706180"/>
                  </a:cubicBezTo>
                  <a:cubicBezTo>
                    <a:pt x="1917000" y="622218"/>
                    <a:pt x="2006595" y="560643"/>
                    <a:pt x="2101775" y="549425"/>
                  </a:cubicBezTo>
                  <a:lnTo>
                    <a:pt x="2499245" y="504653"/>
                  </a:lnTo>
                  <a:cubicBezTo>
                    <a:pt x="2560820" y="499068"/>
                    <a:pt x="2611226" y="443078"/>
                    <a:pt x="2605593" y="375869"/>
                  </a:cubicBezTo>
                  <a:cubicBezTo>
                    <a:pt x="2600008" y="314294"/>
                    <a:pt x="2549602" y="263888"/>
                    <a:pt x="2488027" y="258303"/>
                  </a:cubicBezTo>
                  <a:lnTo>
                    <a:pt x="1373994" y="230323"/>
                  </a:lnTo>
                  <a:cubicBezTo>
                    <a:pt x="1329221" y="230323"/>
                    <a:pt x="1295617" y="235917"/>
                    <a:pt x="1262013" y="258303"/>
                  </a:cubicBezTo>
                  <a:close/>
                </a:path>
              </a:pathLst>
            </a:custGeom>
            <a:solidFill>
              <a:schemeClr val="bg1"/>
            </a:solidFill>
            <a:ln w="9797" cap="flat">
              <a:noFill/>
              <a:prstDash val="solid"/>
              <a:miter/>
            </a:ln>
          </p:spPr>
          <p:txBody>
            <a:bodyPr rtlCol="0" anchor="ctr"/>
            <a:lstStyle/>
            <a:p>
              <a:endParaRPr lang="en-US"/>
            </a:p>
          </p:txBody>
        </p:sp>
        <p:sp>
          <p:nvSpPr>
            <p:cNvPr id="39" name="Freeform: Shape 454">
              <a:extLst>
                <a:ext uri="{FF2B5EF4-FFF2-40B4-BE49-F238E27FC236}">
                  <a16:creationId xmlns:a16="http://schemas.microsoft.com/office/drawing/2014/main" id="{86E4F02E-F9C9-624A-B8E5-3F7C78B360D4}"/>
                </a:ext>
              </a:extLst>
            </p:cNvPr>
            <p:cNvSpPr/>
            <p:nvPr/>
          </p:nvSpPr>
          <p:spPr>
            <a:xfrm>
              <a:off x="-2915206" y="1329885"/>
              <a:ext cx="2334957" cy="2116231"/>
            </a:xfrm>
            <a:custGeom>
              <a:avLst/>
              <a:gdLst>
                <a:gd name="connsiteX0" fmla="*/ 1170264 w 2334957"/>
                <a:gd name="connsiteY0" fmla="*/ 2116232 h 2116231"/>
                <a:gd name="connsiteX1" fmla="*/ 1103104 w 2334957"/>
                <a:gd name="connsiteY1" fmla="*/ 2105014 h 2116231"/>
                <a:gd name="connsiteX2" fmla="*/ 16983 w 2334957"/>
                <a:gd name="connsiteY2" fmla="*/ 593413 h 2116231"/>
                <a:gd name="connsiteX3" fmla="*/ 677605 w 2334957"/>
                <a:gd name="connsiteY3" fmla="*/ 0 h 2116231"/>
                <a:gd name="connsiteX4" fmla="*/ 1170254 w 2334957"/>
                <a:gd name="connsiteY4" fmla="*/ 162339 h 2116231"/>
                <a:gd name="connsiteX5" fmla="*/ 1657319 w 2334957"/>
                <a:gd name="connsiteY5" fmla="*/ 0 h 2116231"/>
                <a:gd name="connsiteX6" fmla="*/ 2317950 w 2334957"/>
                <a:gd name="connsiteY6" fmla="*/ 587838 h 2116231"/>
                <a:gd name="connsiteX7" fmla="*/ 1237423 w 2334957"/>
                <a:gd name="connsiteY7" fmla="*/ 2099440 h 2116231"/>
                <a:gd name="connsiteX8" fmla="*/ 1170176 w 2334957"/>
                <a:gd name="connsiteY8" fmla="*/ 2116232 h 2116231"/>
                <a:gd name="connsiteX9" fmla="*/ 683199 w 2334957"/>
                <a:gd name="connsiteY9" fmla="*/ 224012 h 2116231"/>
                <a:gd name="connsiteX10" fmla="*/ 240907 w 2334957"/>
                <a:gd name="connsiteY10" fmla="*/ 638284 h 2116231"/>
                <a:gd name="connsiteX11" fmla="*/ 1175848 w 2334957"/>
                <a:gd name="connsiteY11" fmla="*/ 1892318 h 2116231"/>
                <a:gd name="connsiteX12" fmla="*/ 2105156 w 2334957"/>
                <a:gd name="connsiteY12" fmla="*/ 632700 h 2116231"/>
                <a:gd name="connsiteX13" fmla="*/ 1662864 w 2334957"/>
                <a:gd name="connsiteY13" fmla="*/ 224012 h 2116231"/>
                <a:gd name="connsiteX14" fmla="*/ 1243007 w 2334957"/>
                <a:gd name="connsiteY14" fmla="*/ 386350 h 2116231"/>
                <a:gd name="connsiteX15" fmla="*/ 1108640 w 2334957"/>
                <a:gd name="connsiteY15" fmla="*/ 386350 h 2116231"/>
                <a:gd name="connsiteX16" fmla="*/ 683189 w 2334957"/>
                <a:gd name="connsiteY16" fmla="*/ 224012 h 21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4957" h="2116231">
                  <a:moveTo>
                    <a:pt x="1170264" y="2116232"/>
                  </a:moveTo>
                  <a:cubicBezTo>
                    <a:pt x="1147877" y="2116232"/>
                    <a:pt x="1125491" y="2110648"/>
                    <a:pt x="1103104" y="2105014"/>
                  </a:cubicBezTo>
                  <a:cubicBezTo>
                    <a:pt x="218569" y="1752317"/>
                    <a:pt x="-78137" y="1091696"/>
                    <a:pt x="16983" y="593413"/>
                  </a:cubicBezTo>
                  <a:cubicBezTo>
                    <a:pt x="84152" y="235141"/>
                    <a:pt x="347294" y="0"/>
                    <a:pt x="677605" y="0"/>
                  </a:cubicBezTo>
                  <a:cubicBezTo>
                    <a:pt x="834359" y="0"/>
                    <a:pt x="1007925" y="55991"/>
                    <a:pt x="1170254" y="162339"/>
                  </a:cubicBezTo>
                  <a:cubicBezTo>
                    <a:pt x="1332593" y="56000"/>
                    <a:pt x="1500565" y="0"/>
                    <a:pt x="1657319" y="0"/>
                  </a:cubicBezTo>
                  <a:cubicBezTo>
                    <a:pt x="1987639" y="0"/>
                    <a:pt x="2250742" y="229547"/>
                    <a:pt x="2317950" y="587838"/>
                  </a:cubicBezTo>
                  <a:cubicBezTo>
                    <a:pt x="2413119" y="1080478"/>
                    <a:pt x="2116423" y="1741050"/>
                    <a:pt x="1237423" y="2099440"/>
                  </a:cubicBezTo>
                  <a:cubicBezTo>
                    <a:pt x="1220582" y="2116232"/>
                    <a:pt x="1192562" y="2116232"/>
                    <a:pt x="1170176" y="2116232"/>
                  </a:cubicBezTo>
                  <a:close/>
                  <a:moveTo>
                    <a:pt x="683199" y="224012"/>
                  </a:moveTo>
                  <a:cubicBezTo>
                    <a:pt x="459285" y="224012"/>
                    <a:pt x="291313" y="380766"/>
                    <a:pt x="240907" y="638284"/>
                  </a:cubicBezTo>
                  <a:cubicBezTo>
                    <a:pt x="162530" y="1046972"/>
                    <a:pt x="420047" y="1590027"/>
                    <a:pt x="1175848" y="1892318"/>
                  </a:cubicBezTo>
                  <a:cubicBezTo>
                    <a:pt x="1926015" y="1578810"/>
                    <a:pt x="2183582" y="1035754"/>
                    <a:pt x="2105156" y="632700"/>
                  </a:cubicBezTo>
                  <a:cubicBezTo>
                    <a:pt x="2054750" y="380766"/>
                    <a:pt x="1886827" y="224012"/>
                    <a:pt x="1662864" y="224012"/>
                  </a:cubicBezTo>
                  <a:cubicBezTo>
                    <a:pt x="1534081" y="224012"/>
                    <a:pt x="1388544" y="280002"/>
                    <a:pt x="1243007" y="386350"/>
                  </a:cubicBezTo>
                  <a:cubicBezTo>
                    <a:pt x="1203819" y="414321"/>
                    <a:pt x="1147828" y="414321"/>
                    <a:pt x="1108640" y="386350"/>
                  </a:cubicBezTo>
                  <a:cubicBezTo>
                    <a:pt x="957509" y="280002"/>
                    <a:pt x="811972" y="224012"/>
                    <a:pt x="683189" y="224012"/>
                  </a:cubicBezTo>
                  <a:close/>
                </a:path>
              </a:pathLst>
            </a:custGeom>
            <a:solidFill>
              <a:srgbClr val="ECD169"/>
            </a:solidFill>
            <a:ln w="9797" cap="flat">
              <a:noFill/>
              <a:prstDash val="solid"/>
              <a:miter/>
            </a:ln>
          </p:spPr>
          <p:txBody>
            <a:bodyPr rtlCol="0" anchor="ctr"/>
            <a:lstStyle/>
            <a:p>
              <a:endParaRPr lang="en-US"/>
            </a:p>
          </p:txBody>
        </p:sp>
        <p:sp>
          <p:nvSpPr>
            <p:cNvPr id="40" name="Freeform: Shape 455">
              <a:extLst>
                <a:ext uri="{FF2B5EF4-FFF2-40B4-BE49-F238E27FC236}">
                  <a16:creationId xmlns:a16="http://schemas.microsoft.com/office/drawing/2014/main" id="{588416F1-9381-8D4E-A2F4-A4931FAD90B9}"/>
                </a:ext>
              </a:extLst>
            </p:cNvPr>
            <p:cNvSpPr/>
            <p:nvPr/>
          </p:nvSpPr>
          <p:spPr>
            <a:xfrm>
              <a:off x="-1862606" y="350259"/>
              <a:ext cx="223962" cy="599007"/>
            </a:xfrm>
            <a:custGeom>
              <a:avLst/>
              <a:gdLst>
                <a:gd name="connsiteX0" fmla="*/ 111981 w 223962"/>
                <a:gd name="connsiteY0" fmla="*/ 599007 h 599007"/>
                <a:gd name="connsiteX1" fmla="*/ 0 w 223962"/>
                <a:gd name="connsiteY1" fmla="*/ 487026 h 599007"/>
                <a:gd name="connsiteX2" fmla="*/ 0 w 223962"/>
                <a:gd name="connsiteY2" fmla="*/ 111981 h 599007"/>
                <a:gd name="connsiteX3" fmla="*/ 111981 w 223962"/>
                <a:gd name="connsiteY3" fmla="*/ 0 h 599007"/>
                <a:gd name="connsiteX4" fmla="*/ 223963 w 223962"/>
                <a:gd name="connsiteY4" fmla="*/ 111981 h 599007"/>
                <a:gd name="connsiteX5" fmla="*/ 223963 w 223962"/>
                <a:gd name="connsiteY5" fmla="*/ 487065 h 599007"/>
                <a:gd name="connsiteX6" fmla="*/ 111981 w 223962"/>
                <a:gd name="connsiteY6" fmla="*/ 599007 h 5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62" h="599007">
                  <a:moveTo>
                    <a:pt x="111981" y="599007"/>
                  </a:moveTo>
                  <a:cubicBezTo>
                    <a:pt x="50406" y="599007"/>
                    <a:pt x="0" y="548606"/>
                    <a:pt x="0" y="487026"/>
                  </a:cubicBezTo>
                  <a:lnTo>
                    <a:pt x="0" y="111981"/>
                  </a:lnTo>
                  <a:cubicBezTo>
                    <a:pt x="0" y="50404"/>
                    <a:pt x="50397" y="0"/>
                    <a:pt x="111981" y="0"/>
                  </a:cubicBezTo>
                  <a:cubicBezTo>
                    <a:pt x="173566" y="0"/>
                    <a:pt x="223963" y="50401"/>
                    <a:pt x="223963" y="111981"/>
                  </a:cubicBezTo>
                  <a:lnTo>
                    <a:pt x="223963" y="487065"/>
                  </a:lnTo>
                  <a:cubicBezTo>
                    <a:pt x="223963" y="548642"/>
                    <a:pt x="173566" y="599007"/>
                    <a:pt x="111981" y="599007"/>
                  </a:cubicBezTo>
                  <a:close/>
                </a:path>
              </a:pathLst>
            </a:custGeom>
            <a:solidFill>
              <a:srgbClr val="ECD169"/>
            </a:solidFill>
            <a:ln w="9797" cap="flat">
              <a:noFill/>
              <a:prstDash val="solid"/>
              <a:miter/>
            </a:ln>
          </p:spPr>
          <p:txBody>
            <a:bodyPr rtlCol="0" anchor="ctr"/>
            <a:lstStyle/>
            <a:p>
              <a:endParaRPr lang="en-US"/>
            </a:p>
          </p:txBody>
        </p:sp>
        <p:sp>
          <p:nvSpPr>
            <p:cNvPr id="41" name="Freeform: Shape 456">
              <a:extLst>
                <a:ext uri="{FF2B5EF4-FFF2-40B4-BE49-F238E27FC236}">
                  <a16:creationId xmlns:a16="http://schemas.microsoft.com/office/drawing/2014/main" id="{659AC455-F1D9-C648-A8CE-5F0F81E39E60}"/>
                </a:ext>
              </a:extLst>
            </p:cNvPr>
            <p:cNvSpPr/>
            <p:nvPr/>
          </p:nvSpPr>
          <p:spPr>
            <a:xfrm>
              <a:off x="-906094" y="539715"/>
              <a:ext cx="416016" cy="599910"/>
            </a:xfrm>
            <a:custGeom>
              <a:avLst/>
              <a:gdLst>
                <a:gd name="connsiteX0" fmla="*/ 112846 w 416016"/>
                <a:gd name="connsiteY0" fmla="*/ 599909 h 599910"/>
                <a:gd name="connsiteX1" fmla="*/ 62440 w 416016"/>
                <a:gd name="connsiteY1" fmla="*/ 588696 h 599910"/>
                <a:gd name="connsiteX2" fmla="*/ 12043 w 416016"/>
                <a:gd name="connsiteY2" fmla="*/ 437526 h 599910"/>
                <a:gd name="connsiteX3" fmla="*/ 202401 w 416016"/>
                <a:gd name="connsiteY3" fmla="*/ 62443 h 599910"/>
                <a:gd name="connsiteX4" fmla="*/ 353571 w 416016"/>
                <a:gd name="connsiteY4" fmla="*/ 12041 h 599910"/>
                <a:gd name="connsiteX5" fmla="*/ 403978 w 416016"/>
                <a:gd name="connsiteY5" fmla="*/ 163211 h 599910"/>
                <a:gd name="connsiteX6" fmla="*/ 213619 w 416016"/>
                <a:gd name="connsiteY6" fmla="*/ 538295 h 599910"/>
                <a:gd name="connsiteX7" fmla="*/ 112856 w 416016"/>
                <a:gd name="connsiteY7" fmla="*/ 599910 h 5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16" h="599910">
                  <a:moveTo>
                    <a:pt x="112846" y="599909"/>
                  </a:moveTo>
                  <a:cubicBezTo>
                    <a:pt x="96044" y="599909"/>
                    <a:pt x="79242" y="594322"/>
                    <a:pt x="62440" y="588696"/>
                  </a:cubicBezTo>
                  <a:cubicBezTo>
                    <a:pt x="6459" y="560721"/>
                    <a:pt x="-15938" y="493519"/>
                    <a:pt x="12043" y="437526"/>
                  </a:cubicBezTo>
                  <a:lnTo>
                    <a:pt x="202401" y="62443"/>
                  </a:lnTo>
                  <a:cubicBezTo>
                    <a:pt x="230382" y="6454"/>
                    <a:pt x="297581" y="-15934"/>
                    <a:pt x="353571" y="12041"/>
                  </a:cubicBezTo>
                  <a:cubicBezTo>
                    <a:pt x="409562" y="40017"/>
                    <a:pt x="431948" y="107219"/>
                    <a:pt x="403978" y="163211"/>
                  </a:cubicBezTo>
                  <a:lnTo>
                    <a:pt x="213619" y="538295"/>
                  </a:lnTo>
                  <a:cubicBezTo>
                    <a:pt x="191223" y="577522"/>
                    <a:pt x="152034" y="599910"/>
                    <a:pt x="112856" y="599910"/>
                  </a:cubicBezTo>
                  <a:close/>
                </a:path>
              </a:pathLst>
            </a:custGeom>
            <a:solidFill>
              <a:srgbClr val="ECD169"/>
            </a:solidFill>
            <a:ln w="9797" cap="flat">
              <a:noFill/>
              <a:prstDash val="solid"/>
              <a:miter/>
            </a:ln>
          </p:spPr>
          <p:txBody>
            <a:bodyPr rtlCol="0" anchor="ctr"/>
            <a:lstStyle/>
            <a:p>
              <a:endParaRPr lang="en-US"/>
            </a:p>
          </p:txBody>
        </p:sp>
        <p:sp>
          <p:nvSpPr>
            <p:cNvPr id="42" name="Freeform: Shape 457">
              <a:extLst>
                <a:ext uri="{FF2B5EF4-FFF2-40B4-BE49-F238E27FC236}">
                  <a16:creationId xmlns:a16="http://schemas.microsoft.com/office/drawing/2014/main" id="{2939FCB2-7529-B74C-B7D5-4C9DEB7A4EE9}"/>
                </a:ext>
              </a:extLst>
            </p:cNvPr>
            <p:cNvSpPr/>
            <p:nvPr/>
          </p:nvSpPr>
          <p:spPr>
            <a:xfrm>
              <a:off x="-3011064" y="539752"/>
              <a:ext cx="416008" cy="599871"/>
            </a:xfrm>
            <a:custGeom>
              <a:avLst/>
              <a:gdLst>
                <a:gd name="connsiteX0" fmla="*/ 303161 w 416008"/>
                <a:gd name="connsiteY0" fmla="*/ 599872 h 599871"/>
                <a:gd name="connsiteX1" fmla="*/ 202397 w 416008"/>
                <a:gd name="connsiteY1" fmla="*/ 538295 h 599871"/>
                <a:gd name="connsiteX2" fmla="*/ 12039 w 416008"/>
                <a:gd name="connsiteY2" fmla="*/ 163211 h 599871"/>
                <a:gd name="connsiteX3" fmla="*/ 62445 w 416008"/>
                <a:gd name="connsiteY3" fmla="*/ 12041 h 599871"/>
                <a:gd name="connsiteX4" fmla="*/ 213605 w 416008"/>
                <a:gd name="connsiteY4" fmla="*/ 62443 h 599871"/>
                <a:gd name="connsiteX5" fmla="*/ 403964 w 416008"/>
                <a:gd name="connsiteY5" fmla="*/ 437526 h 599871"/>
                <a:gd name="connsiteX6" fmla="*/ 353567 w 416008"/>
                <a:gd name="connsiteY6" fmla="*/ 588696 h 599871"/>
                <a:gd name="connsiteX7" fmla="*/ 303161 w 416008"/>
                <a:gd name="connsiteY7" fmla="*/ 599871 h 5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08" h="599871">
                  <a:moveTo>
                    <a:pt x="303161" y="599872"/>
                  </a:moveTo>
                  <a:cubicBezTo>
                    <a:pt x="263972" y="599872"/>
                    <a:pt x="224784" y="577484"/>
                    <a:pt x="202397" y="538295"/>
                  </a:cubicBezTo>
                  <a:lnTo>
                    <a:pt x="12039" y="163211"/>
                  </a:lnTo>
                  <a:cubicBezTo>
                    <a:pt x="-15932" y="107223"/>
                    <a:pt x="6454" y="40061"/>
                    <a:pt x="62445" y="12041"/>
                  </a:cubicBezTo>
                  <a:cubicBezTo>
                    <a:pt x="118426" y="-15934"/>
                    <a:pt x="185595" y="6454"/>
                    <a:pt x="213605" y="62443"/>
                  </a:cubicBezTo>
                  <a:lnTo>
                    <a:pt x="403964" y="437526"/>
                  </a:lnTo>
                  <a:cubicBezTo>
                    <a:pt x="431944" y="493515"/>
                    <a:pt x="409558" y="560677"/>
                    <a:pt x="353567" y="588696"/>
                  </a:cubicBezTo>
                  <a:cubicBezTo>
                    <a:pt x="336765" y="594284"/>
                    <a:pt x="319963" y="599871"/>
                    <a:pt x="303161" y="599871"/>
                  </a:cubicBezTo>
                  <a:close/>
                </a:path>
              </a:pathLst>
            </a:custGeom>
            <a:solidFill>
              <a:srgbClr val="ECD169"/>
            </a:solidFill>
            <a:ln w="9797" cap="flat">
              <a:noFill/>
              <a:prstDash val="solid"/>
              <a:miter/>
            </a:ln>
          </p:spPr>
          <p:txBody>
            <a:bodyPr rtlCol="0" anchor="ctr"/>
            <a:lstStyle/>
            <a:p>
              <a:endParaRPr lang="en-US"/>
            </a:p>
          </p:txBody>
        </p:sp>
      </p:grpSp>
    </p:spTree>
    <p:extLst>
      <p:ext uri="{BB962C8B-B14F-4D97-AF65-F5344CB8AC3E}">
        <p14:creationId xmlns:p14="http://schemas.microsoft.com/office/powerpoint/2010/main" val="1942245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69"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7" y="495552"/>
            <a:ext cx="8108513"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rgbClr val="ECD169"/>
                </a:solidFill>
                <a:latin typeface="Poppins" pitchFamily="2" charset="77"/>
                <a:ea typeface="Arial" panose="020B0604020202020204" pitchFamily="34" charset="0"/>
                <a:cs typeface="Poppins" pitchFamily="2" charset="77"/>
              </a:rPr>
              <a:t>What is Authentic Presence Doing to Support Therapists?</a:t>
            </a:r>
            <a:endParaRPr sz="4000" b="1" dirty="0">
              <a:solidFill>
                <a:schemeClr val="bg1"/>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758865"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143528" y="4973894"/>
            <a:ext cx="313731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Caring for the caregiver</a:t>
            </a:r>
            <a:endParaRPr lang="en-US" dirty="0">
              <a:latin typeface="Poppins" pitchFamily="2" charset="77"/>
              <a:ea typeface="Calibri" panose="020F0502020204030204" pitchFamily="34" charset="0"/>
              <a:cs typeface="Poppins" pitchFamily="2" charset="77"/>
            </a:endParaRPr>
          </a:p>
        </p:txBody>
      </p:sp>
      <p:sp>
        <p:nvSpPr>
          <p:cNvPr id="15" name="Oval 14">
            <a:extLst>
              <a:ext uri="{FF2B5EF4-FFF2-40B4-BE49-F238E27FC236}">
                <a16:creationId xmlns:a16="http://schemas.microsoft.com/office/drawing/2014/main" id="{5F6A00F4-3742-5048-93A2-027F9439E99E}"/>
              </a:ext>
            </a:extLst>
          </p:cNvPr>
          <p:cNvSpPr/>
          <p:nvPr/>
        </p:nvSpPr>
        <p:spPr>
          <a:xfrm>
            <a:off x="4024300"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3408963" y="4973894"/>
            <a:ext cx="313731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Practice management</a:t>
            </a:r>
            <a:endParaRPr lang="en-US" dirty="0">
              <a:latin typeface="Poppins" pitchFamily="2" charset="77"/>
              <a:ea typeface="Calibri" panose="020F0502020204030204" pitchFamily="34" charset="0"/>
              <a:cs typeface="Poppins" pitchFamily="2" charset="77"/>
            </a:endParaRPr>
          </a:p>
        </p:txBody>
      </p:sp>
      <p:sp>
        <p:nvSpPr>
          <p:cNvPr id="18" name="Oval 17">
            <a:extLst>
              <a:ext uri="{FF2B5EF4-FFF2-40B4-BE49-F238E27FC236}">
                <a16:creationId xmlns:a16="http://schemas.microsoft.com/office/drawing/2014/main" id="{DE9654A4-BD9A-5F40-8DD5-03A75F8CF870}"/>
              </a:ext>
            </a:extLst>
          </p:cNvPr>
          <p:cNvSpPr/>
          <p:nvPr/>
        </p:nvSpPr>
        <p:spPr>
          <a:xfrm>
            <a:off x="7289735" y="2832842"/>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6451600" y="4973894"/>
            <a:ext cx="3873500" cy="1163368"/>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marR="0" lvl="0">
              <a:lnSpc>
                <a:spcPct val="107000"/>
              </a:lnSpc>
              <a:spcBef>
                <a:spcPts val="0"/>
              </a:spcBef>
              <a:spcAft>
                <a:spcPts val="0"/>
              </a:spcAft>
            </a:pPr>
            <a:r>
              <a:rPr lang="en-US" dirty="0">
                <a:latin typeface="Poppins" pitchFamily="2" charset="77"/>
                <a:ea typeface="Arial" panose="020B0604020202020204" pitchFamily="34" charset="0"/>
                <a:cs typeface="Poppins" pitchFamily="2" charset="77"/>
              </a:rPr>
              <a:t>Supporting free time         and </a:t>
            </a:r>
            <a:r>
              <a:rPr lang="en-US" dirty="0">
                <a:latin typeface="Poppins" pitchFamily="2" charset="77"/>
                <a:ea typeface="Calibri" panose="020F0502020204030204" pitchFamily="34" charset="0"/>
                <a:cs typeface="Poppins" pitchFamily="2" charset="77"/>
              </a:rPr>
              <a:t>wealth</a:t>
            </a:r>
          </a:p>
        </p:txBody>
      </p:sp>
      <p:sp>
        <p:nvSpPr>
          <p:cNvPr id="20" name="Google Shape;485;p28">
            <a:extLst>
              <a:ext uri="{FF2B5EF4-FFF2-40B4-BE49-F238E27FC236}">
                <a16:creationId xmlns:a16="http://schemas.microsoft.com/office/drawing/2014/main" id="{49B6D0FA-5123-974D-8E89-4F5CFD3A18BB}"/>
              </a:ext>
            </a:extLst>
          </p:cNvPr>
          <p:cNvSpPr txBox="1"/>
          <p:nvPr/>
        </p:nvSpPr>
        <p:spPr>
          <a:xfrm>
            <a:off x="420411" y="1922597"/>
            <a:ext cx="2860427" cy="53903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gn="l">
              <a:lnSpc>
                <a:spcPct val="107000"/>
              </a:lnSpc>
            </a:pPr>
            <a:r>
              <a:rPr lang="en-US" sz="2400" b="1" dirty="0">
                <a:latin typeface="Poppins" pitchFamily="2" charset="77"/>
                <a:ea typeface="Arial" panose="020B0604020202020204" pitchFamily="34" charset="0"/>
                <a:cs typeface="Poppins" pitchFamily="2" charset="77"/>
              </a:rPr>
              <a:t>Core </a:t>
            </a:r>
            <a:r>
              <a:rPr lang="en-US" sz="2400" b="1" dirty="0">
                <a:solidFill>
                  <a:srgbClr val="ECD169"/>
                </a:solidFill>
                <a:latin typeface="Poppins" pitchFamily="2" charset="77"/>
                <a:ea typeface="Arial" panose="020B0604020202020204" pitchFamily="34" charset="0"/>
                <a:cs typeface="Poppins" pitchFamily="2" charset="77"/>
              </a:rPr>
              <a:t>Values</a:t>
            </a:r>
            <a:r>
              <a:rPr lang="en-US" sz="2400" b="1" dirty="0">
                <a:latin typeface="Poppins" pitchFamily="2" charset="77"/>
                <a:ea typeface="Arial" panose="020B0604020202020204" pitchFamily="34" charset="0"/>
                <a:cs typeface="Poppins" pitchFamily="2" charset="77"/>
              </a:rPr>
              <a:t>:</a:t>
            </a:r>
            <a:endParaRPr lang="en-US" sz="2400" b="1" dirty="0">
              <a:latin typeface="Poppins" pitchFamily="2" charset="77"/>
              <a:ea typeface="Calibri" panose="020F0502020204030204" pitchFamily="34" charset="0"/>
              <a:cs typeface="Poppins" pitchFamily="2" charset="77"/>
            </a:endParaRPr>
          </a:p>
        </p:txBody>
      </p:sp>
      <p:grpSp>
        <p:nvGrpSpPr>
          <p:cNvPr id="21" name="Group 20">
            <a:extLst>
              <a:ext uri="{FF2B5EF4-FFF2-40B4-BE49-F238E27FC236}">
                <a16:creationId xmlns:a16="http://schemas.microsoft.com/office/drawing/2014/main" id="{965848DC-FDA7-4044-B50B-E4D953549FD9}"/>
              </a:ext>
            </a:extLst>
          </p:cNvPr>
          <p:cNvGrpSpPr/>
          <p:nvPr/>
        </p:nvGrpSpPr>
        <p:grpSpPr>
          <a:xfrm>
            <a:off x="1147726" y="3375992"/>
            <a:ext cx="1078639" cy="887953"/>
            <a:chOff x="2207900" y="1363174"/>
            <a:chExt cx="3366182" cy="3175437"/>
          </a:xfrm>
        </p:grpSpPr>
        <p:sp>
          <p:nvSpPr>
            <p:cNvPr id="22" name="Freeform 21">
              <a:extLst>
                <a:ext uri="{FF2B5EF4-FFF2-40B4-BE49-F238E27FC236}">
                  <a16:creationId xmlns:a16="http://schemas.microsoft.com/office/drawing/2014/main" id="{2C732F9D-640A-0C4B-8DB1-D3B4D45E027B}"/>
                </a:ext>
              </a:extLst>
            </p:cNvPr>
            <p:cNvSpPr/>
            <p:nvPr/>
          </p:nvSpPr>
          <p:spPr>
            <a:xfrm>
              <a:off x="2207900" y="1363174"/>
              <a:ext cx="3175391" cy="3175437"/>
            </a:xfrm>
            <a:custGeom>
              <a:avLst/>
              <a:gdLst>
                <a:gd name="connsiteX0" fmla="*/ 3096647 w 3175391"/>
                <a:gd name="connsiteY0" fmla="*/ 59 h 3175437"/>
                <a:gd name="connsiteX1" fmla="*/ 3068097 w 3175391"/>
                <a:gd name="connsiteY1" fmla="*/ 6516 h 3175437"/>
                <a:gd name="connsiteX2" fmla="*/ 3044062 w 3175391"/>
                <a:gd name="connsiteY2" fmla="*/ 23218 h 3175437"/>
                <a:gd name="connsiteX3" fmla="*/ 23163 w 3175391"/>
                <a:gd name="connsiteY3" fmla="*/ 3044119 h 3175437"/>
                <a:gd name="connsiteX4" fmla="*/ 6143 w 3175391"/>
                <a:gd name="connsiteY4" fmla="*/ 3068953 h 3175437"/>
                <a:gd name="connsiteX5" fmla="*/ 2 w 3175391"/>
                <a:gd name="connsiteY5" fmla="*/ 3098439 h 3175437"/>
                <a:gd name="connsiteX6" fmla="*/ 5712 w 3175391"/>
                <a:gd name="connsiteY6" fmla="*/ 3128000 h 3175437"/>
                <a:gd name="connsiteX7" fmla="*/ 22385 w 3175391"/>
                <a:gd name="connsiteY7" fmla="*/ 3153052 h 3175437"/>
                <a:gd name="connsiteX8" fmla="*/ 47438 w 3175391"/>
                <a:gd name="connsiteY8" fmla="*/ 3169725 h 3175437"/>
                <a:gd name="connsiteX9" fmla="*/ 77005 w 3175391"/>
                <a:gd name="connsiteY9" fmla="*/ 3175435 h 3175437"/>
                <a:gd name="connsiteX10" fmla="*/ 106484 w 3175391"/>
                <a:gd name="connsiteY10" fmla="*/ 3169301 h 3175437"/>
                <a:gd name="connsiteX11" fmla="*/ 131325 w 3175391"/>
                <a:gd name="connsiteY11" fmla="*/ 3152281 h 3175437"/>
                <a:gd name="connsiteX12" fmla="*/ 3152224 w 3175391"/>
                <a:gd name="connsiteY12" fmla="*/ 131379 h 3175437"/>
                <a:gd name="connsiteX13" fmla="*/ 3173889 w 3175391"/>
                <a:gd name="connsiteY13" fmla="*/ 91679 h 3175437"/>
                <a:gd name="connsiteX14" fmla="*/ 3169354 w 3175391"/>
                <a:gd name="connsiteY14" fmla="*/ 46696 h 3175437"/>
                <a:gd name="connsiteX15" fmla="*/ 3140216 w 3175391"/>
                <a:gd name="connsiteY15" fmla="*/ 12119 h 3175437"/>
                <a:gd name="connsiteX16" fmla="*/ 3096647 w 3175391"/>
                <a:gd name="connsiteY16" fmla="*/ 33 h 317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391" h="3175437">
                  <a:moveTo>
                    <a:pt x="3096647" y="59"/>
                  </a:moveTo>
                  <a:cubicBezTo>
                    <a:pt x="3086832" y="353"/>
                    <a:pt x="3077092" y="2541"/>
                    <a:pt x="3068097" y="6516"/>
                  </a:cubicBezTo>
                  <a:cubicBezTo>
                    <a:pt x="3059108" y="10464"/>
                    <a:pt x="3050892" y="16174"/>
                    <a:pt x="3044062" y="23218"/>
                  </a:cubicBezTo>
                  <a:lnTo>
                    <a:pt x="23163" y="3044119"/>
                  </a:lnTo>
                  <a:cubicBezTo>
                    <a:pt x="15930" y="3051161"/>
                    <a:pt x="10091" y="3059644"/>
                    <a:pt x="6143" y="3068953"/>
                  </a:cubicBezTo>
                  <a:cubicBezTo>
                    <a:pt x="2168" y="3078242"/>
                    <a:pt x="84" y="3088323"/>
                    <a:pt x="2" y="3098439"/>
                  </a:cubicBezTo>
                  <a:cubicBezTo>
                    <a:pt x="-80" y="3108547"/>
                    <a:pt x="1894" y="3118663"/>
                    <a:pt x="5712" y="3128000"/>
                  </a:cubicBezTo>
                  <a:cubicBezTo>
                    <a:pt x="9558" y="3137336"/>
                    <a:pt x="15261" y="3145929"/>
                    <a:pt x="22385" y="3153052"/>
                  </a:cubicBezTo>
                  <a:cubicBezTo>
                    <a:pt x="29536" y="3160204"/>
                    <a:pt x="38101" y="3165914"/>
                    <a:pt x="47438" y="3169725"/>
                  </a:cubicBezTo>
                  <a:cubicBezTo>
                    <a:pt x="56781" y="3173570"/>
                    <a:pt x="66890" y="3175517"/>
                    <a:pt x="77005" y="3175435"/>
                  </a:cubicBezTo>
                  <a:cubicBezTo>
                    <a:pt x="87114" y="3175435"/>
                    <a:pt x="97202" y="3173249"/>
                    <a:pt x="106484" y="3169301"/>
                  </a:cubicBezTo>
                  <a:cubicBezTo>
                    <a:pt x="115766" y="3165326"/>
                    <a:pt x="124277" y="3159507"/>
                    <a:pt x="131325" y="3152281"/>
                  </a:cubicBezTo>
                  <a:lnTo>
                    <a:pt x="3152224" y="131379"/>
                  </a:lnTo>
                  <a:cubicBezTo>
                    <a:pt x="3163186" y="120707"/>
                    <a:pt x="3170843" y="106673"/>
                    <a:pt x="3173889" y="91679"/>
                  </a:cubicBezTo>
                  <a:cubicBezTo>
                    <a:pt x="3176928" y="76685"/>
                    <a:pt x="3175330" y="60783"/>
                    <a:pt x="3169354" y="46696"/>
                  </a:cubicBezTo>
                  <a:cubicBezTo>
                    <a:pt x="3163377" y="32609"/>
                    <a:pt x="3153077" y="20389"/>
                    <a:pt x="3140216" y="12119"/>
                  </a:cubicBezTo>
                  <a:cubicBezTo>
                    <a:pt x="3127328" y="3848"/>
                    <a:pt x="3111933" y="-421"/>
                    <a:pt x="3096647" y="33"/>
                  </a:cubicBezTo>
                  <a:close/>
                </a:path>
              </a:pathLst>
            </a:custGeom>
            <a:solidFill>
              <a:schemeClr val="bg1"/>
            </a:solidFill>
            <a:ln w="681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C4C2D179-9412-7747-A6E8-4B98E3909F2E}"/>
                </a:ext>
              </a:extLst>
            </p:cNvPr>
            <p:cNvSpPr/>
            <p:nvPr/>
          </p:nvSpPr>
          <p:spPr>
            <a:xfrm>
              <a:off x="2363695" y="1533315"/>
              <a:ext cx="1414100" cy="1462319"/>
            </a:xfrm>
            <a:custGeom>
              <a:avLst/>
              <a:gdLst>
                <a:gd name="connsiteX0" fmla="*/ 385701 w 1414100"/>
                <a:gd name="connsiteY0" fmla="*/ 57 h 1462319"/>
                <a:gd name="connsiteX1" fmla="*/ 331913 w 1414100"/>
                <a:gd name="connsiteY1" fmla="*/ 3152 h 1462319"/>
                <a:gd name="connsiteX2" fmla="*/ 80694 w 1414100"/>
                <a:gd name="connsiteY2" fmla="*/ 135752 h 1462319"/>
                <a:gd name="connsiteX3" fmla="*/ 6096 w 1414100"/>
                <a:gd name="connsiteY3" fmla="*/ 455463 h 1462319"/>
                <a:gd name="connsiteX4" fmla="*/ 155238 w 1414100"/>
                <a:gd name="connsiteY4" fmla="*/ 762901 h 1462319"/>
                <a:gd name="connsiteX5" fmla="*/ 405364 w 1414100"/>
                <a:gd name="connsiteY5" fmla="*/ 1074498 h 1462319"/>
                <a:gd name="connsiteX6" fmla="*/ 405392 w 1414100"/>
                <a:gd name="connsiteY6" fmla="*/ 1074525 h 1462319"/>
                <a:gd name="connsiteX7" fmla="*/ 639938 w 1414100"/>
                <a:gd name="connsiteY7" fmla="*/ 1422541 h 1462319"/>
                <a:gd name="connsiteX8" fmla="*/ 668003 w 1414100"/>
                <a:gd name="connsiteY8" fmla="*/ 1451624 h 1462319"/>
                <a:gd name="connsiteX9" fmla="*/ 706983 w 1414100"/>
                <a:gd name="connsiteY9" fmla="*/ 1462320 h 1462319"/>
                <a:gd name="connsiteX10" fmla="*/ 745963 w 1414100"/>
                <a:gd name="connsiteY10" fmla="*/ 1451678 h 1462319"/>
                <a:gd name="connsiteX11" fmla="*/ 774089 w 1414100"/>
                <a:gd name="connsiteY11" fmla="*/ 1422650 h 1462319"/>
                <a:gd name="connsiteX12" fmla="*/ 1008690 w 1414100"/>
                <a:gd name="connsiteY12" fmla="*/ 1074498 h 1462319"/>
                <a:gd name="connsiteX13" fmla="*/ 1008711 w 1414100"/>
                <a:gd name="connsiteY13" fmla="*/ 1074471 h 1462319"/>
                <a:gd name="connsiteX14" fmla="*/ 1258837 w 1414100"/>
                <a:gd name="connsiteY14" fmla="*/ 762873 h 1462319"/>
                <a:gd name="connsiteX15" fmla="*/ 1407953 w 1414100"/>
                <a:gd name="connsiteY15" fmla="*/ 455517 h 1462319"/>
                <a:gd name="connsiteX16" fmla="*/ 1407953 w 1414100"/>
                <a:gd name="connsiteY16" fmla="*/ 455435 h 1462319"/>
                <a:gd name="connsiteX17" fmla="*/ 1333518 w 1414100"/>
                <a:gd name="connsiteY17" fmla="*/ 135724 h 1462319"/>
                <a:gd name="connsiteX18" fmla="*/ 1082271 w 1414100"/>
                <a:gd name="connsiteY18" fmla="*/ 3096 h 1462319"/>
                <a:gd name="connsiteX19" fmla="*/ 706990 w 1414100"/>
                <a:gd name="connsiteY19" fmla="*/ 147916 h 1462319"/>
                <a:gd name="connsiteX20" fmla="*/ 385598 w 1414100"/>
                <a:gd name="connsiteY20" fmla="*/ 2 h 1462319"/>
                <a:gd name="connsiteX21" fmla="*/ 385113 w 1414100"/>
                <a:gd name="connsiteY21" fmla="*/ 152772 h 1462319"/>
                <a:gd name="connsiteX22" fmla="*/ 632063 w 1414100"/>
                <a:gd name="connsiteY22" fmla="*/ 339747 h 1462319"/>
                <a:gd name="connsiteX23" fmla="*/ 641482 w 1414100"/>
                <a:gd name="connsiteY23" fmla="*/ 364158 h 1462319"/>
                <a:gd name="connsiteX24" fmla="*/ 658557 w 1414100"/>
                <a:gd name="connsiteY24" fmla="*/ 383958 h 1462319"/>
                <a:gd name="connsiteX25" fmla="*/ 681315 w 1414100"/>
                <a:gd name="connsiteY25" fmla="*/ 396840 h 1462319"/>
                <a:gd name="connsiteX26" fmla="*/ 707085 w 1414100"/>
                <a:gd name="connsiteY26" fmla="*/ 401327 h 1462319"/>
                <a:gd name="connsiteX27" fmla="*/ 732862 w 1414100"/>
                <a:gd name="connsiteY27" fmla="*/ 396840 h 1462319"/>
                <a:gd name="connsiteX28" fmla="*/ 755620 w 1414100"/>
                <a:gd name="connsiteY28" fmla="*/ 383958 h 1462319"/>
                <a:gd name="connsiteX29" fmla="*/ 772696 w 1414100"/>
                <a:gd name="connsiteY29" fmla="*/ 364158 h 1462319"/>
                <a:gd name="connsiteX30" fmla="*/ 782114 w 1414100"/>
                <a:gd name="connsiteY30" fmla="*/ 339747 h 1462319"/>
                <a:gd name="connsiteX31" fmla="*/ 1063857 w 1414100"/>
                <a:gd name="connsiteY31" fmla="*/ 155040 h 1462319"/>
                <a:gd name="connsiteX32" fmla="*/ 1215240 w 1414100"/>
                <a:gd name="connsiteY32" fmla="*/ 232732 h 1462319"/>
                <a:gd name="connsiteX33" fmla="*/ 1256856 w 1414100"/>
                <a:gd name="connsiteY33" fmla="*/ 432063 h 1462319"/>
                <a:gd name="connsiteX34" fmla="*/ 1256836 w 1414100"/>
                <a:gd name="connsiteY34" fmla="*/ 432145 h 1462319"/>
                <a:gd name="connsiteX35" fmla="*/ 1137575 w 1414100"/>
                <a:gd name="connsiteY35" fmla="*/ 669731 h 1462319"/>
                <a:gd name="connsiteX36" fmla="*/ 885823 w 1414100"/>
                <a:gd name="connsiteY36" fmla="*/ 983466 h 1462319"/>
                <a:gd name="connsiteX37" fmla="*/ 885796 w 1414100"/>
                <a:gd name="connsiteY37" fmla="*/ 983493 h 1462319"/>
                <a:gd name="connsiteX38" fmla="*/ 707174 w 1414100"/>
                <a:gd name="connsiteY38" fmla="*/ 1234583 h 1462319"/>
                <a:gd name="connsiteX39" fmla="*/ 528361 w 1414100"/>
                <a:gd name="connsiteY39" fmla="*/ 983493 h 1462319"/>
                <a:gd name="connsiteX40" fmla="*/ 528334 w 1414100"/>
                <a:gd name="connsiteY40" fmla="*/ 983466 h 1462319"/>
                <a:gd name="connsiteX41" fmla="*/ 276582 w 1414100"/>
                <a:gd name="connsiteY41" fmla="*/ 669731 h 1462319"/>
                <a:gd name="connsiteX42" fmla="*/ 157294 w 1414100"/>
                <a:gd name="connsiteY42" fmla="*/ 432145 h 1462319"/>
                <a:gd name="connsiteX43" fmla="*/ 157294 w 1414100"/>
                <a:gd name="connsiteY43" fmla="*/ 432117 h 1462319"/>
                <a:gd name="connsiteX44" fmla="*/ 199047 w 1414100"/>
                <a:gd name="connsiteY44" fmla="*/ 232739 h 1462319"/>
                <a:gd name="connsiteX45" fmla="*/ 350402 w 1414100"/>
                <a:gd name="connsiteY45" fmla="*/ 155045 h 1462319"/>
                <a:gd name="connsiteX46" fmla="*/ 385059 w 1414100"/>
                <a:gd name="connsiteY46" fmla="*/ 152777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4100" h="1462319">
                  <a:moveTo>
                    <a:pt x="385701" y="57"/>
                  </a:moveTo>
                  <a:cubicBezTo>
                    <a:pt x="367635" y="-50"/>
                    <a:pt x="349658" y="991"/>
                    <a:pt x="331913" y="3152"/>
                  </a:cubicBezTo>
                  <a:cubicBezTo>
                    <a:pt x="237302" y="14704"/>
                    <a:pt x="144754" y="57580"/>
                    <a:pt x="80694" y="135752"/>
                  </a:cubicBezTo>
                  <a:cubicBezTo>
                    <a:pt x="16662" y="213895"/>
                    <a:pt x="-13965" y="325847"/>
                    <a:pt x="6096" y="455463"/>
                  </a:cubicBezTo>
                  <a:cubicBezTo>
                    <a:pt x="24209" y="572832"/>
                    <a:pt x="82962" y="668768"/>
                    <a:pt x="155238" y="762901"/>
                  </a:cubicBezTo>
                  <a:cubicBezTo>
                    <a:pt x="227515" y="857027"/>
                    <a:pt x="314893" y="952252"/>
                    <a:pt x="405364" y="1074498"/>
                  </a:cubicBezTo>
                  <a:cubicBezTo>
                    <a:pt x="405364" y="1074498"/>
                    <a:pt x="405392" y="1074525"/>
                    <a:pt x="405392" y="1074525"/>
                  </a:cubicBezTo>
                  <a:cubicBezTo>
                    <a:pt x="494102" y="1194210"/>
                    <a:pt x="555334" y="1267825"/>
                    <a:pt x="639938" y="1422541"/>
                  </a:cubicBezTo>
                  <a:cubicBezTo>
                    <a:pt x="646475" y="1434494"/>
                    <a:pt x="656290" y="1444657"/>
                    <a:pt x="668003" y="1451624"/>
                  </a:cubicBezTo>
                  <a:cubicBezTo>
                    <a:pt x="679717" y="1458584"/>
                    <a:pt x="693350" y="1462320"/>
                    <a:pt x="706983" y="1462320"/>
                  </a:cubicBezTo>
                  <a:cubicBezTo>
                    <a:pt x="720616" y="1462320"/>
                    <a:pt x="734256" y="1458611"/>
                    <a:pt x="745963" y="1451678"/>
                  </a:cubicBezTo>
                  <a:cubicBezTo>
                    <a:pt x="757704" y="1444739"/>
                    <a:pt x="767525" y="1434603"/>
                    <a:pt x="774089" y="1422650"/>
                  </a:cubicBezTo>
                  <a:cubicBezTo>
                    <a:pt x="859117" y="1267798"/>
                    <a:pt x="920056" y="1194135"/>
                    <a:pt x="1008690" y="1074498"/>
                  </a:cubicBezTo>
                  <a:lnTo>
                    <a:pt x="1008711" y="1074471"/>
                  </a:lnTo>
                  <a:cubicBezTo>
                    <a:pt x="1099183" y="952225"/>
                    <a:pt x="1186561" y="856999"/>
                    <a:pt x="1258837" y="762873"/>
                  </a:cubicBezTo>
                  <a:cubicBezTo>
                    <a:pt x="1331114" y="668775"/>
                    <a:pt x="1389812" y="572859"/>
                    <a:pt x="1407953" y="455517"/>
                  </a:cubicBezTo>
                  <a:lnTo>
                    <a:pt x="1407953" y="455435"/>
                  </a:lnTo>
                  <a:cubicBezTo>
                    <a:pt x="1428101" y="325847"/>
                    <a:pt x="1397550" y="213902"/>
                    <a:pt x="1333518" y="135724"/>
                  </a:cubicBezTo>
                  <a:cubicBezTo>
                    <a:pt x="1269485" y="57553"/>
                    <a:pt x="1176903" y="14646"/>
                    <a:pt x="1082271" y="3096"/>
                  </a:cubicBezTo>
                  <a:cubicBezTo>
                    <a:pt x="946789" y="-13419"/>
                    <a:pt x="797298" y="36313"/>
                    <a:pt x="706990" y="147916"/>
                  </a:cubicBezTo>
                  <a:cubicBezTo>
                    <a:pt x="628525" y="50935"/>
                    <a:pt x="505392" y="665"/>
                    <a:pt x="385598" y="2"/>
                  </a:cubicBezTo>
                  <a:close/>
                  <a:moveTo>
                    <a:pt x="385113" y="152772"/>
                  </a:moveTo>
                  <a:cubicBezTo>
                    <a:pt x="496875" y="151865"/>
                    <a:pt x="606771" y="212426"/>
                    <a:pt x="632063" y="339747"/>
                  </a:cubicBezTo>
                  <a:cubicBezTo>
                    <a:pt x="633771" y="348339"/>
                    <a:pt x="636974" y="356638"/>
                    <a:pt x="641482" y="364158"/>
                  </a:cubicBezTo>
                  <a:cubicBezTo>
                    <a:pt x="645990" y="371684"/>
                    <a:pt x="651809" y="378405"/>
                    <a:pt x="658557" y="383958"/>
                  </a:cubicBezTo>
                  <a:cubicBezTo>
                    <a:pt x="665333" y="389504"/>
                    <a:pt x="673071" y="393910"/>
                    <a:pt x="681315" y="396840"/>
                  </a:cubicBezTo>
                  <a:cubicBezTo>
                    <a:pt x="689559" y="399804"/>
                    <a:pt x="698336" y="401327"/>
                    <a:pt x="707085" y="401327"/>
                  </a:cubicBezTo>
                  <a:cubicBezTo>
                    <a:pt x="715842" y="401327"/>
                    <a:pt x="724618" y="399804"/>
                    <a:pt x="732862" y="396840"/>
                  </a:cubicBezTo>
                  <a:cubicBezTo>
                    <a:pt x="741106" y="393882"/>
                    <a:pt x="748845" y="389504"/>
                    <a:pt x="755620" y="383958"/>
                  </a:cubicBezTo>
                  <a:cubicBezTo>
                    <a:pt x="762396" y="378405"/>
                    <a:pt x="768215" y="371657"/>
                    <a:pt x="772696" y="364158"/>
                  </a:cubicBezTo>
                  <a:cubicBezTo>
                    <a:pt x="777204" y="356638"/>
                    <a:pt x="780407" y="348339"/>
                    <a:pt x="782114" y="339747"/>
                  </a:cubicBezTo>
                  <a:cubicBezTo>
                    <a:pt x="809995" y="199306"/>
                    <a:pt x="941024" y="140075"/>
                    <a:pt x="1063857" y="155040"/>
                  </a:cubicBezTo>
                  <a:cubicBezTo>
                    <a:pt x="1125274" y="162537"/>
                    <a:pt x="1179860" y="189539"/>
                    <a:pt x="1215240" y="232732"/>
                  </a:cubicBezTo>
                  <a:cubicBezTo>
                    <a:pt x="1250614" y="275926"/>
                    <a:pt x="1271691" y="336782"/>
                    <a:pt x="1256856" y="432063"/>
                  </a:cubicBezTo>
                  <a:cubicBezTo>
                    <a:pt x="1256856" y="432090"/>
                    <a:pt x="1256836" y="432090"/>
                    <a:pt x="1256836" y="432145"/>
                  </a:cubicBezTo>
                  <a:cubicBezTo>
                    <a:pt x="1244371" y="512904"/>
                    <a:pt x="1203629" y="583712"/>
                    <a:pt x="1137575" y="669731"/>
                  </a:cubicBezTo>
                  <a:cubicBezTo>
                    <a:pt x="1071514" y="755750"/>
                    <a:pt x="981602" y="854062"/>
                    <a:pt x="885823" y="983466"/>
                  </a:cubicBezTo>
                  <a:cubicBezTo>
                    <a:pt x="885823" y="983493"/>
                    <a:pt x="885796" y="983493"/>
                    <a:pt x="885796" y="983493"/>
                  </a:cubicBezTo>
                  <a:cubicBezTo>
                    <a:pt x="821920" y="1069669"/>
                    <a:pt x="767525" y="1138476"/>
                    <a:pt x="707174" y="1234583"/>
                  </a:cubicBezTo>
                  <a:cubicBezTo>
                    <a:pt x="646823" y="1138428"/>
                    <a:pt x="592182" y="1069621"/>
                    <a:pt x="528361" y="983493"/>
                  </a:cubicBezTo>
                  <a:cubicBezTo>
                    <a:pt x="528361" y="983466"/>
                    <a:pt x="528334" y="983466"/>
                    <a:pt x="528334" y="983466"/>
                  </a:cubicBezTo>
                  <a:cubicBezTo>
                    <a:pt x="432555" y="854069"/>
                    <a:pt x="342664" y="755750"/>
                    <a:pt x="276582" y="669731"/>
                  </a:cubicBezTo>
                  <a:cubicBezTo>
                    <a:pt x="210494" y="583685"/>
                    <a:pt x="169780" y="512877"/>
                    <a:pt x="157294" y="432145"/>
                  </a:cubicBezTo>
                  <a:lnTo>
                    <a:pt x="157294" y="432117"/>
                  </a:lnTo>
                  <a:cubicBezTo>
                    <a:pt x="142541" y="336844"/>
                    <a:pt x="163667" y="275960"/>
                    <a:pt x="199047" y="232739"/>
                  </a:cubicBezTo>
                  <a:cubicBezTo>
                    <a:pt x="234454" y="189545"/>
                    <a:pt x="289013" y="162544"/>
                    <a:pt x="350402" y="155045"/>
                  </a:cubicBezTo>
                  <a:cubicBezTo>
                    <a:pt x="361904" y="153631"/>
                    <a:pt x="373509" y="152884"/>
                    <a:pt x="385059" y="152777"/>
                  </a:cubicBezTo>
                  <a:close/>
                </a:path>
              </a:pathLst>
            </a:custGeom>
            <a:solidFill>
              <a:schemeClr val="bg1"/>
            </a:solidFill>
            <a:ln w="681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BB664600-9353-B24E-876F-2E4A42B72D36}"/>
                </a:ext>
              </a:extLst>
            </p:cNvPr>
            <p:cNvSpPr/>
            <p:nvPr/>
          </p:nvSpPr>
          <p:spPr>
            <a:xfrm>
              <a:off x="4159882" y="2923959"/>
              <a:ext cx="1414200" cy="1462193"/>
            </a:xfrm>
            <a:custGeom>
              <a:avLst/>
              <a:gdLst>
                <a:gd name="connsiteX0" fmla="*/ 385700 w 1414200"/>
                <a:gd name="connsiteY0" fmla="*/ 88 h 1462193"/>
                <a:gd name="connsiteX1" fmla="*/ 331940 w 1414200"/>
                <a:gd name="connsiteY1" fmla="*/ 3182 h 1462193"/>
                <a:gd name="connsiteX2" fmla="*/ 80721 w 1414200"/>
                <a:gd name="connsiteY2" fmla="*/ 135652 h 1462193"/>
                <a:gd name="connsiteX3" fmla="*/ 6095 w 1414200"/>
                <a:gd name="connsiteY3" fmla="*/ 455200 h 1462193"/>
                <a:gd name="connsiteX4" fmla="*/ 6095 w 1414200"/>
                <a:gd name="connsiteY4" fmla="*/ 455200 h 1462193"/>
                <a:gd name="connsiteX5" fmla="*/ 155395 w 1414200"/>
                <a:gd name="connsiteY5" fmla="*/ 762850 h 1462193"/>
                <a:gd name="connsiteX6" fmla="*/ 405685 w 1414200"/>
                <a:gd name="connsiteY6" fmla="*/ 1074420 h 1462193"/>
                <a:gd name="connsiteX7" fmla="*/ 405795 w 1414200"/>
                <a:gd name="connsiteY7" fmla="*/ 1074420 h 1462193"/>
                <a:gd name="connsiteX8" fmla="*/ 639911 w 1414200"/>
                <a:gd name="connsiteY8" fmla="*/ 1422333 h 1462193"/>
                <a:gd name="connsiteX9" fmla="*/ 667976 w 1414200"/>
                <a:gd name="connsiteY9" fmla="*/ 1451470 h 1462193"/>
                <a:gd name="connsiteX10" fmla="*/ 706983 w 1414200"/>
                <a:gd name="connsiteY10" fmla="*/ 1462193 h 1462193"/>
                <a:gd name="connsiteX11" fmla="*/ 746017 w 1414200"/>
                <a:gd name="connsiteY11" fmla="*/ 1451545 h 1462193"/>
                <a:gd name="connsiteX12" fmla="*/ 774164 w 1414200"/>
                <a:gd name="connsiteY12" fmla="*/ 1422470 h 1462193"/>
                <a:gd name="connsiteX13" fmla="*/ 1008738 w 1414200"/>
                <a:gd name="connsiteY13" fmla="*/ 1074399 h 1462193"/>
                <a:gd name="connsiteX14" fmla="*/ 1008765 w 1414200"/>
                <a:gd name="connsiteY14" fmla="*/ 1074372 h 1462193"/>
                <a:gd name="connsiteX15" fmla="*/ 1258919 w 1414200"/>
                <a:gd name="connsiteY15" fmla="*/ 762720 h 1462193"/>
                <a:gd name="connsiteX16" fmla="*/ 1408034 w 1414200"/>
                <a:gd name="connsiteY16" fmla="*/ 455043 h 1462193"/>
                <a:gd name="connsiteX17" fmla="*/ 1408061 w 1414200"/>
                <a:gd name="connsiteY17" fmla="*/ 455043 h 1462193"/>
                <a:gd name="connsiteX18" fmla="*/ 1333599 w 1414200"/>
                <a:gd name="connsiteY18" fmla="*/ 135550 h 1462193"/>
                <a:gd name="connsiteX19" fmla="*/ 1082353 w 1414200"/>
                <a:gd name="connsiteY19" fmla="*/ 3080 h 1462193"/>
                <a:gd name="connsiteX20" fmla="*/ 707099 w 1414200"/>
                <a:gd name="connsiteY20" fmla="*/ 147953 h 1462193"/>
                <a:gd name="connsiteX21" fmla="*/ 385734 w 1414200"/>
                <a:gd name="connsiteY21" fmla="*/ 13 h 1462193"/>
                <a:gd name="connsiteX22" fmla="*/ 385058 w 1414200"/>
                <a:gd name="connsiteY22" fmla="*/ 152803 h 1462193"/>
                <a:gd name="connsiteX23" fmla="*/ 632036 w 1414200"/>
                <a:gd name="connsiteY23" fmla="*/ 339805 h 1462193"/>
                <a:gd name="connsiteX24" fmla="*/ 641455 w 1414200"/>
                <a:gd name="connsiteY24" fmla="*/ 364216 h 1462193"/>
                <a:gd name="connsiteX25" fmla="*/ 658530 w 1414200"/>
                <a:gd name="connsiteY25" fmla="*/ 384017 h 1462193"/>
                <a:gd name="connsiteX26" fmla="*/ 681288 w 1414200"/>
                <a:gd name="connsiteY26" fmla="*/ 396898 h 1462193"/>
                <a:gd name="connsiteX27" fmla="*/ 707065 w 1414200"/>
                <a:gd name="connsiteY27" fmla="*/ 401386 h 1462193"/>
                <a:gd name="connsiteX28" fmla="*/ 732835 w 1414200"/>
                <a:gd name="connsiteY28" fmla="*/ 396898 h 1462193"/>
                <a:gd name="connsiteX29" fmla="*/ 755593 w 1414200"/>
                <a:gd name="connsiteY29" fmla="*/ 384017 h 1462193"/>
                <a:gd name="connsiteX30" fmla="*/ 772668 w 1414200"/>
                <a:gd name="connsiteY30" fmla="*/ 364216 h 1462193"/>
                <a:gd name="connsiteX31" fmla="*/ 782087 w 1414200"/>
                <a:gd name="connsiteY31" fmla="*/ 339805 h 1462193"/>
                <a:gd name="connsiteX32" fmla="*/ 1063857 w 1414200"/>
                <a:gd name="connsiteY32" fmla="*/ 155043 h 1462193"/>
                <a:gd name="connsiteX33" fmla="*/ 1215240 w 1414200"/>
                <a:gd name="connsiteY33" fmla="*/ 232627 h 1462193"/>
                <a:gd name="connsiteX34" fmla="*/ 1256836 w 1414200"/>
                <a:gd name="connsiteY34" fmla="*/ 431691 h 1462193"/>
                <a:gd name="connsiteX35" fmla="*/ 1256808 w 1414200"/>
                <a:gd name="connsiteY35" fmla="*/ 431691 h 1462193"/>
                <a:gd name="connsiteX36" fmla="*/ 1137520 w 1414200"/>
                <a:gd name="connsiteY36" fmla="*/ 669625 h 1462193"/>
                <a:gd name="connsiteX37" fmla="*/ 885796 w 1414200"/>
                <a:gd name="connsiteY37" fmla="*/ 983388 h 1462193"/>
                <a:gd name="connsiteX38" fmla="*/ 885768 w 1414200"/>
                <a:gd name="connsiteY38" fmla="*/ 983415 h 1462193"/>
                <a:gd name="connsiteX39" fmla="*/ 707147 w 1414200"/>
                <a:gd name="connsiteY39" fmla="*/ 1234313 h 1462193"/>
                <a:gd name="connsiteX40" fmla="*/ 528792 w 1414200"/>
                <a:gd name="connsiteY40" fmla="*/ 983490 h 1462193"/>
                <a:gd name="connsiteX41" fmla="*/ 528682 w 1414200"/>
                <a:gd name="connsiteY41" fmla="*/ 983490 h 1462193"/>
                <a:gd name="connsiteX42" fmla="*/ 276766 w 1414200"/>
                <a:gd name="connsiteY42" fmla="*/ 669755 h 1462193"/>
                <a:gd name="connsiteX43" fmla="*/ 157294 w 1414200"/>
                <a:gd name="connsiteY43" fmla="*/ 431766 h 1462193"/>
                <a:gd name="connsiteX44" fmla="*/ 157294 w 1414200"/>
                <a:gd name="connsiteY44" fmla="*/ 431766 h 1462193"/>
                <a:gd name="connsiteX45" fmla="*/ 199053 w 1414200"/>
                <a:gd name="connsiteY45" fmla="*/ 232729 h 1462193"/>
                <a:gd name="connsiteX46" fmla="*/ 350409 w 1414200"/>
                <a:gd name="connsiteY46" fmla="*/ 155146 h 1462193"/>
                <a:gd name="connsiteX47" fmla="*/ 385065 w 1414200"/>
                <a:gd name="connsiteY47" fmla="*/ 152878 h 146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14200" h="1462193">
                  <a:moveTo>
                    <a:pt x="385700" y="88"/>
                  </a:moveTo>
                  <a:cubicBezTo>
                    <a:pt x="367635" y="88"/>
                    <a:pt x="349685" y="996"/>
                    <a:pt x="331940" y="3182"/>
                  </a:cubicBezTo>
                  <a:cubicBezTo>
                    <a:pt x="237329" y="14711"/>
                    <a:pt x="144781" y="57529"/>
                    <a:pt x="80721" y="135652"/>
                  </a:cubicBezTo>
                  <a:cubicBezTo>
                    <a:pt x="16661" y="213775"/>
                    <a:pt x="-13965" y="325639"/>
                    <a:pt x="6095" y="455200"/>
                  </a:cubicBezTo>
                  <a:lnTo>
                    <a:pt x="6095" y="455200"/>
                  </a:lnTo>
                  <a:cubicBezTo>
                    <a:pt x="24421" y="572644"/>
                    <a:pt x="83091" y="668669"/>
                    <a:pt x="155395" y="762850"/>
                  </a:cubicBezTo>
                  <a:cubicBezTo>
                    <a:pt x="227672" y="857003"/>
                    <a:pt x="315022" y="952201"/>
                    <a:pt x="405685" y="1074420"/>
                  </a:cubicBezTo>
                  <a:lnTo>
                    <a:pt x="405795" y="1074420"/>
                  </a:lnTo>
                  <a:cubicBezTo>
                    <a:pt x="494163" y="1194159"/>
                    <a:pt x="555361" y="1267371"/>
                    <a:pt x="639911" y="1422333"/>
                  </a:cubicBezTo>
                  <a:cubicBezTo>
                    <a:pt x="646447" y="1434313"/>
                    <a:pt x="656262" y="1444476"/>
                    <a:pt x="667976" y="1451470"/>
                  </a:cubicBezTo>
                  <a:cubicBezTo>
                    <a:pt x="679717" y="1458430"/>
                    <a:pt x="693323" y="1462193"/>
                    <a:pt x="706983" y="1462193"/>
                  </a:cubicBezTo>
                  <a:cubicBezTo>
                    <a:pt x="720616" y="1462193"/>
                    <a:pt x="734249" y="1458485"/>
                    <a:pt x="746017" y="1451545"/>
                  </a:cubicBezTo>
                  <a:cubicBezTo>
                    <a:pt x="757751" y="1444613"/>
                    <a:pt x="767600" y="1434450"/>
                    <a:pt x="774164" y="1422470"/>
                  </a:cubicBezTo>
                  <a:cubicBezTo>
                    <a:pt x="859165" y="1267296"/>
                    <a:pt x="920049" y="1194063"/>
                    <a:pt x="1008738" y="1074399"/>
                  </a:cubicBezTo>
                  <a:lnTo>
                    <a:pt x="1008765" y="1074372"/>
                  </a:lnTo>
                  <a:cubicBezTo>
                    <a:pt x="1099237" y="952126"/>
                    <a:pt x="1186615" y="856900"/>
                    <a:pt x="1258919" y="762720"/>
                  </a:cubicBezTo>
                  <a:cubicBezTo>
                    <a:pt x="1331195" y="668566"/>
                    <a:pt x="1389893" y="572542"/>
                    <a:pt x="1408034" y="455043"/>
                  </a:cubicBezTo>
                  <a:cubicBezTo>
                    <a:pt x="1408034" y="455016"/>
                    <a:pt x="1408061" y="455043"/>
                    <a:pt x="1408061" y="455043"/>
                  </a:cubicBezTo>
                  <a:cubicBezTo>
                    <a:pt x="1428204" y="325537"/>
                    <a:pt x="1397598" y="213666"/>
                    <a:pt x="1333599" y="135550"/>
                  </a:cubicBezTo>
                  <a:cubicBezTo>
                    <a:pt x="1269567" y="57427"/>
                    <a:pt x="1176985" y="14581"/>
                    <a:pt x="1082353" y="3080"/>
                  </a:cubicBezTo>
                  <a:cubicBezTo>
                    <a:pt x="946898" y="-13381"/>
                    <a:pt x="797407" y="36322"/>
                    <a:pt x="707099" y="147953"/>
                  </a:cubicBezTo>
                  <a:cubicBezTo>
                    <a:pt x="628634" y="50972"/>
                    <a:pt x="505501" y="682"/>
                    <a:pt x="385734" y="13"/>
                  </a:cubicBezTo>
                  <a:close/>
                  <a:moveTo>
                    <a:pt x="385058" y="152803"/>
                  </a:moveTo>
                  <a:cubicBezTo>
                    <a:pt x="496847" y="151922"/>
                    <a:pt x="606744" y="212485"/>
                    <a:pt x="632036" y="339805"/>
                  </a:cubicBezTo>
                  <a:cubicBezTo>
                    <a:pt x="633743" y="348397"/>
                    <a:pt x="636947" y="356696"/>
                    <a:pt x="641455" y="364216"/>
                  </a:cubicBezTo>
                  <a:cubicBezTo>
                    <a:pt x="645962" y="371743"/>
                    <a:pt x="651782" y="378463"/>
                    <a:pt x="658530" y="384017"/>
                  </a:cubicBezTo>
                  <a:cubicBezTo>
                    <a:pt x="665305" y="389562"/>
                    <a:pt x="673044" y="393968"/>
                    <a:pt x="681288" y="396898"/>
                  </a:cubicBezTo>
                  <a:cubicBezTo>
                    <a:pt x="689532" y="399835"/>
                    <a:pt x="698309" y="401386"/>
                    <a:pt x="707065" y="401386"/>
                  </a:cubicBezTo>
                  <a:cubicBezTo>
                    <a:pt x="715814" y="401386"/>
                    <a:pt x="724591" y="399862"/>
                    <a:pt x="732835" y="396898"/>
                  </a:cubicBezTo>
                  <a:cubicBezTo>
                    <a:pt x="741079" y="393968"/>
                    <a:pt x="748817" y="389562"/>
                    <a:pt x="755593" y="384017"/>
                  </a:cubicBezTo>
                  <a:cubicBezTo>
                    <a:pt x="762368" y="378463"/>
                    <a:pt x="768188" y="371715"/>
                    <a:pt x="772668" y="364216"/>
                  </a:cubicBezTo>
                  <a:cubicBezTo>
                    <a:pt x="777176" y="356696"/>
                    <a:pt x="780379" y="348397"/>
                    <a:pt x="782087" y="339805"/>
                  </a:cubicBezTo>
                  <a:cubicBezTo>
                    <a:pt x="809967" y="199364"/>
                    <a:pt x="940997" y="140106"/>
                    <a:pt x="1063857" y="155043"/>
                  </a:cubicBezTo>
                  <a:cubicBezTo>
                    <a:pt x="1125273" y="162515"/>
                    <a:pt x="1179887" y="189515"/>
                    <a:pt x="1215240" y="232627"/>
                  </a:cubicBezTo>
                  <a:cubicBezTo>
                    <a:pt x="1250593" y="275766"/>
                    <a:pt x="1271671" y="336520"/>
                    <a:pt x="1256836" y="431691"/>
                  </a:cubicBezTo>
                  <a:cubicBezTo>
                    <a:pt x="1256836" y="431718"/>
                    <a:pt x="1256808" y="431691"/>
                    <a:pt x="1256808" y="431691"/>
                  </a:cubicBezTo>
                  <a:cubicBezTo>
                    <a:pt x="1244323" y="512662"/>
                    <a:pt x="1203609" y="583552"/>
                    <a:pt x="1137520" y="669625"/>
                  </a:cubicBezTo>
                  <a:cubicBezTo>
                    <a:pt x="1071459" y="755699"/>
                    <a:pt x="981547" y="853984"/>
                    <a:pt x="885796" y="983388"/>
                  </a:cubicBezTo>
                  <a:cubicBezTo>
                    <a:pt x="885796" y="983415"/>
                    <a:pt x="885768" y="983415"/>
                    <a:pt x="885768" y="983415"/>
                  </a:cubicBezTo>
                  <a:cubicBezTo>
                    <a:pt x="821948" y="1069536"/>
                    <a:pt x="767525" y="1138159"/>
                    <a:pt x="707147" y="1234313"/>
                  </a:cubicBezTo>
                  <a:cubicBezTo>
                    <a:pt x="646823" y="1138104"/>
                    <a:pt x="592264" y="1069509"/>
                    <a:pt x="528792" y="983490"/>
                  </a:cubicBezTo>
                  <a:lnTo>
                    <a:pt x="528682" y="983490"/>
                  </a:lnTo>
                  <a:cubicBezTo>
                    <a:pt x="432739" y="854121"/>
                    <a:pt x="342827" y="755828"/>
                    <a:pt x="276766" y="669755"/>
                  </a:cubicBezTo>
                  <a:cubicBezTo>
                    <a:pt x="210733" y="583709"/>
                    <a:pt x="169964" y="512798"/>
                    <a:pt x="157294" y="431766"/>
                  </a:cubicBezTo>
                  <a:lnTo>
                    <a:pt x="157294" y="431766"/>
                  </a:lnTo>
                  <a:cubicBezTo>
                    <a:pt x="142568" y="336650"/>
                    <a:pt x="163673" y="275875"/>
                    <a:pt x="199053" y="232729"/>
                  </a:cubicBezTo>
                  <a:cubicBezTo>
                    <a:pt x="234426" y="189590"/>
                    <a:pt x="289020" y="162611"/>
                    <a:pt x="350409" y="155146"/>
                  </a:cubicBezTo>
                  <a:cubicBezTo>
                    <a:pt x="361904" y="153732"/>
                    <a:pt x="373508" y="153008"/>
                    <a:pt x="385065" y="152878"/>
                  </a:cubicBezTo>
                  <a:close/>
                </a:path>
              </a:pathLst>
            </a:custGeom>
            <a:solidFill>
              <a:srgbClr val="ECD169"/>
            </a:solidFill>
            <a:ln w="6817" cap="flat">
              <a:noFill/>
              <a:prstDash val="solid"/>
              <a:miter/>
            </a:ln>
          </p:spPr>
          <p:txBody>
            <a:bodyPr rtlCol="0" anchor="ctr"/>
            <a:lstStyle/>
            <a:p>
              <a:endParaRPr lang="en-RO"/>
            </a:p>
          </p:txBody>
        </p:sp>
      </p:grpSp>
      <p:grpSp>
        <p:nvGrpSpPr>
          <p:cNvPr id="25" name="Group 24">
            <a:extLst>
              <a:ext uri="{FF2B5EF4-FFF2-40B4-BE49-F238E27FC236}">
                <a16:creationId xmlns:a16="http://schemas.microsoft.com/office/drawing/2014/main" id="{22F28EBC-ACDB-B24D-ADAC-3DE36FA7D6CA}"/>
              </a:ext>
            </a:extLst>
          </p:cNvPr>
          <p:cNvGrpSpPr/>
          <p:nvPr/>
        </p:nvGrpSpPr>
        <p:grpSpPr>
          <a:xfrm>
            <a:off x="4395792" y="3240258"/>
            <a:ext cx="1209878" cy="1163368"/>
            <a:chOff x="3627165" y="274280"/>
            <a:chExt cx="4937664" cy="4937730"/>
          </a:xfrm>
        </p:grpSpPr>
        <p:sp>
          <p:nvSpPr>
            <p:cNvPr id="26" name="Freeform 25">
              <a:extLst>
                <a:ext uri="{FF2B5EF4-FFF2-40B4-BE49-F238E27FC236}">
                  <a16:creationId xmlns:a16="http://schemas.microsoft.com/office/drawing/2014/main" id="{8761BD99-48B2-D14D-A7D8-3E0AF69C2F80}"/>
                </a:ext>
              </a:extLst>
            </p:cNvPr>
            <p:cNvSpPr/>
            <p:nvPr/>
          </p:nvSpPr>
          <p:spPr>
            <a:xfrm>
              <a:off x="4193767" y="274280"/>
              <a:ext cx="1114954" cy="1114954"/>
            </a:xfrm>
            <a:custGeom>
              <a:avLst/>
              <a:gdLst>
                <a:gd name="connsiteX0" fmla="*/ 557477 w 1114954"/>
                <a:gd name="connsiteY0" fmla="*/ 1114954 h 1114954"/>
                <a:gd name="connsiteX1" fmla="*/ 1114954 w 1114954"/>
                <a:gd name="connsiteY1" fmla="*/ 557477 h 1114954"/>
                <a:gd name="connsiteX2" fmla="*/ 557477 w 1114954"/>
                <a:gd name="connsiteY2" fmla="*/ 0 h 1114954"/>
                <a:gd name="connsiteX3" fmla="*/ 0 w 1114954"/>
                <a:gd name="connsiteY3" fmla="*/ 557477 h 1114954"/>
                <a:gd name="connsiteX4" fmla="*/ 557477 w 1114954"/>
                <a:gd name="connsiteY4" fmla="*/ 1114954 h 1114954"/>
                <a:gd name="connsiteX5" fmla="*/ 275927 w 1114954"/>
                <a:gd name="connsiteY5" fmla="*/ 275917 h 1114954"/>
                <a:gd name="connsiteX6" fmla="*/ 557477 w 1114954"/>
                <a:gd name="connsiteY6" fmla="*/ 159272 h 1114954"/>
                <a:gd name="connsiteX7" fmla="*/ 839027 w 1114954"/>
                <a:gd name="connsiteY7" fmla="*/ 275917 h 1114954"/>
                <a:gd name="connsiteX8" fmla="*/ 955672 w 1114954"/>
                <a:gd name="connsiteY8" fmla="*/ 557467 h 1114954"/>
                <a:gd name="connsiteX9" fmla="*/ 839027 w 1114954"/>
                <a:gd name="connsiteY9" fmla="*/ 839018 h 1114954"/>
                <a:gd name="connsiteX10" fmla="*/ 557477 w 1114954"/>
                <a:gd name="connsiteY10" fmla="*/ 955662 h 1114954"/>
                <a:gd name="connsiteX11" fmla="*/ 275927 w 1114954"/>
                <a:gd name="connsiteY11" fmla="*/ 839018 h 1114954"/>
                <a:gd name="connsiteX12" fmla="*/ 159282 w 1114954"/>
                <a:gd name="connsiteY12" fmla="*/ 557467 h 1114954"/>
                <a:gd name="connsiteX13" fmla="*/ 275927 w 1114954"/>
                <a:gd name="connsiteY13" fmla="*/ 275917 h 1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954" h="1114954">
                  <a:moveTo>
                    <a:pt x="557477" y="1114954"/>
                  </a:moveTo>
                  <a:cubicBezTo>
                    <a:pt x="865362" y="1114915"/>
                    <a:pt x="1114886" y="865391"/>
                    <a:pt x="1114954" y="557477"/>
                  </a:cubicBezTo>
                  <a:cubicBezTo>
                    <a:pt x="1114954" y="249553"/>
                    <a:pt x="865431" y="39"/>
                    <a:pt x="557477" y="0"/>
                  </a:cubicBezTo>
                  <a:cubicBezTo>
                    <a:pt x="249592" y="38"/>
                    <a:pt x="69" y="249563"/>
                    <a:pt x="0" y="557477"/>
                  </a:cubicBezTo>
                  <a:cubicBezTo>
                    <a:pt x="78" y="865362"/>
                    <a:pt x="249602" y="1114886"/>
                    <a:pt x="557477" y="1114954"/>
                  </a:cubicBezTo>
                  <a:close/>
                  <a:moveTo>
                    <a:pt x="275927" y="275917"/>
                  </a:moveTo>
                  <a:cubicBezTo>
                    <a:pt x="348220" y="203701"/>
                    <a:pt x="447259" y="159351"/>
                    <a:pt x="557477" y="159272"/>
                  </a:cubicBezTo>
                  <a:cubicBezTo>
                    <a:pt x="667695" y="159310"/>
                    <a:pt x="766734" y="203704"/>
                    <a:pt x="839027" y="275917"/>
                  </a:cubicBezTo>
                  <a:cubicBezTo>
                    <a:pt x="911242" y="348209"/>
                    <a:pt x="955594" y="447249"/>
                    <a:pt x="955672" y="557467"/>
                  </a:cubicBezTo>
                  <a:cubicBezTo>
                    <a:pt x="955633" y="667685"/>
                    <a:pt x="911242" y="766724"/>
                    <a:pt x="839027" y="839018"/>
                  </a:cubicBezTo>
                  <a:cubicBezTo>
                    <a:pt x="766734" y="911232"/>
                    <a:pt x="667695" y="955584"/>
                    <a:pt x="557477" y="955662"/>
                  </a:cubicBezTo>
                  <a:cubicBezTo>
                    <a:pt x="447259" y="955623"/>
                    <a:pt x="348220" y="911232"/>
                    <a:pt x="275927" y="839018"/>
                  </a:cubicBezTo>
                  <a:cubicBezTo>
                    <a:pt x="203712" y="766724"/>
                    <a:pt x="159360" y="667685"/>
                    <a:pt x="159282" y="557467"/>
                  </a:cubicBezTo>
                  <a:cubicBezTo>
                    <a:pt x="159360" y="447249"/>
                    <a:pt x="203790" y="348210"/>
                    <a:pt x="275927" y="275917"/>
                  </a:cubicBezTo>
                  <a:close/>
                </a:path>
              </a:pathLst>
            </a:custGeom>
            <a:solidFill>
              <a:schemeClr val="bg1"/>
            </a:solidFill>
            <a:ln w="9797"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31084804-CFDF-7845-AE01-638E21AA118F}"/>
                </a:ext>
              </a:extLst>
            </p:cNvPr>
            <p:cNvSpPr/>
            <p:nvPr/>
          </p:nvSpPr>
          <p:spPr>
            <a:xfrm>
              <a:off x="3627165" y="1834935"/>
              <a:ext cx="2102881" cy="3376683"/>
            </a:xfrm>
            <a:custGeom>
              <a:avLst/>
              <a:gdLst>
                <a:gd name="connsiteX0" fmla="*/ 561527 w 2102881"/>
                <a:gd name="connsiteY0" fmla="*/ 3304548 h 3376683"/>
                <a:gd name="connsiteX1" fmla="*/ 640825 w 2102881"/>
                <a:gd name="connsiteY1" fmla="*/ 3376684 h 3376683"/>
                <a:gd name="connsiteX2" fmla="*/ 1605540 w 2102881"/>
                <a:gd name="connsiteY2" fmla="*/ 3376684 h 3376683"/>
                <a:gd name="connsiteX3" fmla="*/ 1684838 w 2102881"/>
                <a:gd name="connsiteY3" fmla="*/ 3304665 h 3376683"/>
                <a:gd name="connsiteX4" fmla="*/ 1815032 w 2102881"/>
                <a:gd name="connsiteY4" fmla="*/ 1943940 h 3376683"/>
                <a:gd name="connsiteX5" fmla="*/ 1743307 w 2102881"/>
                <a:gd name="connsiteY5" fmla="*/ 1857098 h 3376683"/>
                <a:gd name="connsiteX6" fmla="*/ 1656475 w 2102881"/>
                <a:gd name="connsiteY6" fmla="*/ 1928823 h 3376683"/>
                <a:gd name="connsiteX7" fmla="*/ 1533207 w 2102881"/>
                <a:gd name="connsiteY7" fmla="*/ 3217441 h 3376683"/>
                <a:gd name="connsiteX8" fmla="*/ 713275 w 2102881"/>
                <a:gd name="connsiteY8" fmla="*/ 3217402 h 3376683"/>
                <a:gd name="connsiteX9" fmla="*/ 570413 w 2102881"/>
                <a:gd name="connsiteY9" fmla="*/ 1711091 h 3376683"/>
                <a:gd name="connsiteX10" fmla="*/ 491115 w 2102881"/>
                <a:gd name="connsiteY10" fmla="*/ 1638945 h 3376683"/>
                <a:gd name="connsiteX11" fmla="*/ 167652 w 2102881"/>
                <a:gd name="connsiteY11" fmla="*/ 1638945 h 3376683"/>
                <a:gd name="connsiteX12" fmla="*/ 315217 w 2102881"/>
                <a:gd name="connsiteY12" fmla="*/ 164867 h 3376683"/>
                <a:gd name="connsiteX13" fmla="*/ 1933215 w 2102881"/>
                <a:gd name="connsiteY13" fmla="*/ 159518 h 3376683"/>
                <a:gd name="connsiteX14" fmla="*/ 1943972 w 2102881"/>
                <a:gd name="connsiteY14" fmla="*/ 267707 h 3376683"/>
                <a:gd name="connsiteX15" fmla="*/ 2031108 w 2102881"/>
                <a:gd name="connsiteY15" fmla="*/ 339080 h 3376683"/>
                <a:gd name="connsiteX16" fmla="*/ 2102490 w 2102881"/>
                <a:gd name="connsiteY16" fmla="*/ 251934 h 3376683"/>
                <a:gd name="connsiteX17" fmla="*/ 2084610 w 2102881"/>
                <a:gd name="connsiteY17" fmla="*/ 71755 h 3376683"/>
                <a:gd name="connsiteX18" fmla="*/ 2005126 w 2102881"/>
                <a:gd name="connsiteY18" fmla="*/ 1 h 3376683"/>
                <a:gd name="connsiteX19" fmla="*/ 242914 w 2102881"/>
                <a:gd name="connsiteY19" fmla="*/ 5820 h 3376683"/>
                <a:gd name="connsiteX20" fmla="*/ 163929 w 2102881"/>
                <a:gd name="connsiteY20" fmla="*/ 77535 h 3376683"/>
                <a:gd name="connsiteX21" fmla="*/ 401 w 2102881"/>
                <a:gd name="connsiteY21" fmla="*/ 1710719 h 3376683"/>
                <a:gd name="connsiteX22" fmla="*/ 20607 w 2102881"/>
                <a:gd name="connsiteY22" fmla="*/ 1772108 h 3376683"/>
                <a:gd name="connsiteX23" fmla="*/ 79654 w 2102881"/>
                <a:gd name="connsiteY23" fmla="*/ 1798325 h 3376683"/>
                <a:gd name="connsiteX24" fmla="*/ 418724 w 2102881"/>
                <a:gd name="connsiteY24" fmla="*/ 1798325 h 337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2881" h="3376683">
                  <a:moveTo>
                    <a:pt x="561527" y="3304548"/>
                  </a:moveTo>
                  <a:cubicBezTo>
                    <a:pt x="565426" y="3345460"/>
                    <a:pt x="599716" y="3376684"/>
                    <a:pt x="640825" y="3376684"/>
                  </a:cubicBezTo>
                  <a:lnTo>
                    <a:pt x="1605540" y="3376684"/>
                  </a:lnTo>
                  <a:cubicBezTo>
                    <a:pt x="1646639" y="3376684"/>
                    <a:pt x="1680929" y="3345539"/>
                    <a:pt x="1684838" y="3304665"/>
                  </a:cubicBezTo>
                  <a:lnTo>
                    <a:pt x="1815032" y="1943940"/>
                  </a:lnTo>
                  <a:cubicBezTo>
                    <a:pt x="1819196" y="1900157"/>
                    <a:pt x="1787091" y="1861271"/>
                    <a:pt x="1743307" y="1857098"/>
                  </a:cubicBezTo>
                  <a:cubicBezTo>
                    <a:pt x="1699533" y="1852934"/>
                    <a:pt x="1660649" y="1885040"/>
                    <a:pt x="1656475" y="1928823"/>
                  </a:cubicBezTo>
                  <a:lnTo>
                    <a:pt x="1533207" y="3217441"/>
                  </a:lnTo>
                  <a:lnTo>
                    <a:pt x="713275" y="3217402"/>
                  </a:lnTo>
                  <a:lnTo>
                    <a:pt x="570413" y="1711091"/>
                  </a:lnTo>
                  <a:cubicBezTo>
                    <a:pt x="566513" y="1670178"/>
                    <a:pt x="532223" y="1638945"/>
                    <a:pt x="491115" y="1638945"/>
                  </a:cubicBezTo>
                  <a:lnTo>
                    <a:pt x="167652" y="1638945"/>
                  </a:lnTo>
                  <a:lnTo>
                    <a:pt x="315217" y="164867"/>
                  </a:lnTo>
                  <a:lnTo>
                    <a:pt x="1933215" y="159518"/>
                  </a:lnTo>
                  <a:lnTo>
                    <a:pt x="1943972" y="267707"/>
                  </a:lnTo>
                  <a:cubicBezTo>
                    <a:pt x="1948293" y="311481"/>
                    <a:pt x="1987334" y="343400"/>
                    <a:pt x="2031108" y="339080"/>
                  </a:cubicBezTo>
                  <a:cubicBezTo>
                    <a:pt x="2074891" y="334749"/>
                    <a:pt x="2106811" y="295718"/>
                    <a:pt x="2102490" y="251934"/>
                  </a:cubicBezTo>
                  <a:lnTo>
                    <a:pt x="2084610" y="71755"/>
                  </a:lnTo>
                  <a:cubicBezTo>
                    <a:pt x="2080554" y="30881"/>
                    <a:pt x="2046195" y="-146"/>
                    <a:pt x="2005126" y="1"/>
                  </a:cubicBezTo>
                  <a:lnTo>
                    <a:pt x="242914" y="5820"/>
                  </a:lnTo>
                  <a:cubicBezTo>
                    <a:pt x="202040" y="5938"/>
                    <a:pt x="168024" y="36857"/>
                    <a:pt x="163929" y="77535"/>
                  </a:cubicBezTo>
                  <a:lnTo>
                    <a:pt x="401" y="1710719"/>
                  </a:lnTo>
                  <a:cubicBezTo>
                    <a:pt x="-1857" y="1733027"/>
                    <a:pt x="5491" y="1755423"/>
                    <a:pt x="20607" y="1772108"/>
                  </a:cubicBezTo>
                  <a:cubicBezTo>
                    <a:pt x="35685" y="1788792"/>
                    <a:pt x="57189" y="1798325"/>
                    <a:pt x="79654" y="1798325"/>
                  </a:cubicBezTo>
                  <a:lnTo>
                    <a:pt x="418724" y="1798325"/>
                  </a:lnTo>
                  <a:close/>
                </a:path>
              </a:pathLst>
            </a:custGeom>
            <a:solidFill>
              <a:schemeClr val="bg1"/>
            </a:solidFill>
            <a:ln w="9797"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9A0148AD-8E2E-0348-8AE3-2140CEBE4CA1}"/>
                </a:ext>
              </a:extLst>
            </p:cNvPr>
            <p:cNvSpPr/>
            <p:nvPr/>
          </p:nvSpPr>
          <p:spPr>
            <a:xfrm>
              <a:off x="6793438" y="274280"/>
              <a:ext cx="1114954" cy="1114954"/>
            </a:xfrm>
            <a:custGeom>
              <a:avLst/>
              <a:gdLst>
                <a:gd name="connsiteX0" fmla="*/ 557477 w 1114954"/>
                <a:gd name="connsiteY0" fmla="*/ 1114954 h 1114954"/>
                <a:gd name="connsiteX1" fmla="*/ 1114954 w 1114954"/>
                <a:gd name="connsiteY1" fmla="*/ 557477 h 1114954"/>
                <a:gd name="connsiteX2" fmla="*/ 557477 w 1114954"/>
                <a:gd name="connsiteY2" fmla="*/ 0 h 1114954"/>
                <a:gd name="connsiteX3" fmla="*/ 0 w 1114954"/>
                <a:gd name="connsiteY3" fmla="*/ 557477 h 1114954"/>
                <a:gd name="connsiteX4" fmla="*/ 557477 w 1114954"/>
                <a:gd name="connsiteY4" fmla="*/ 1114954 h 1114954"/>
                <a:gd name="connsiteX5" fmla="*/ 275888 w 1114954"/>
                <a:gd name="connsiteY5" fmla="*/ 275917 h 1114954"/>
                <a:gd name="connsiteX6" fmla="*/ 557438 w 1114954"/>
                <a:gd name="connsiteY6" fmla="*/ 159272 h 1114954"/>
                <a:gd name="connsiteX7" fmla="*/ 838988 w 1114954"/>
                <a:gd name="connsiteY7" fmla="*/ 275917 h 1114954"/>
                <a:gd name="connsiteX8" fmla="*/ 955633 w 1114954"/>
                <a:gd name="connsiteY8" fmla="*/ 557467 h 1114954"/>
                <a:gd name="connsiteX9" fmla="*/ 838988 w 1114954"/>
                <a:gd name="connsiteY9" fmla="*/ 839018 h 1114954"/>
                <a:gd name="connsiteX10" fmla="*/ 557438 w 1114954"/>
                <a:gd name="connsiteY10" fmla="*/ 955662 h 1114954"/>
                <a:gd name="connsiteX11" fmla="*/ 275888 w 1114954"/>
                <a:gd name="connsiteY11" fmla="*/ 839018 h 1114954"/>
                <a:gd name="connsiteX12" fmla="*/ 159243 w 1114954"/>
                <a:gd name="connsiteY12" fmla="*/ 557467 h 1114954"/>
                <a:gd name="connsiteX13" fmla="*/ 275888 w 1114954"/>
                <a:gd name="connsiteY13" fmla="*/ 275917 h 1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954" h="1114954">
                  <a:moveTo>
                    <a:pt x="557477" y="1114954"/>
                  </a:moveTo>
                  <a:cubicBezTo>
                    <a:pt x="865362" y="1114915"/>
                    <a:pt x="1114885" y="865391"/>
                    <a:pt x="1114954" y="557477"/>
                  </a:cubicBezTo>
                  <a:cubicBezTo>
                    <a:pt x="1114876" y="249553"/>
                    <a:pt x="865353" y="39"/>
                    <a:pt x="557477" y="0"/>
                  </a:cubicBezTo>
                  <a:cubicBezTo>
                    <a:pt x="249592" y="38"/>
                    <a:pt x="69" y="249563"/>
                    <a:pt x="0" y="557477"/>
                  </a:cubicBezTo>
                  <a:cubicBezTo>
                    <a:pt x="39" y="865362"/>
                    <a:pt x="249524" y="1114886"/>
                    <a:pt x="557477" y="1114954"/>
                  </a:cubicBezTo>
                  <a:close/>
                  <a:moveTo>
                    <a:pt x="275888" y="275917"/>
                  </a:moveTo>
                  <a:cubicBezTo>
                    <a:pt x="348181" y="203701"/>
                    <a:pt x="447220" y="159351"/>
                    <a:pt x="557438" y="159272"/>
                  </a:cubicBezTo>
                  <a:cubicBezTo>
                    <a:pt x="667656" y="159310"/>
                    <a:pt x="766695" y="203704"/>
                    <a:pt x="838988" y="275917"/>
                  </a:cubicBezTo>
                  <a:cubicBezTo>
                    <a:pt x="911203" y="348209"/>
                    <a:pt x="955555" y="447249"/>
                    <a:pt x="955633" y="557467"/>
                  </a:cubicBezTo>
                  <a:cubicBezTo>
                    <a:pt x="955594" y="667685"/>
                    <a:pt x="911203" y="766724"/>
                    <a:pt x="838988" y="839018"/>
                  </a:cubicBezTo>
                  <a:cubicBezTo>
                    <a:pt x="766695" y="911232"/>
                    <a:pt x="667656" y="955584"/>
                    <a:pt x="557438" y="955662"/>
                  </a:cubicBezTo>
                  <a:cubicBezTo>
                    <a:pt x="447220" y="955623"/>
                    <a:pt x="348181" y="911232"/>
                    <a:pt x="275888" y="839018"/>
                  </a:cubicBezTo>
                  <a:cubicBezTo>
                    <a:pt x="203673" y="766724"/>
                    <a:pt x="159321" y="667685"/>
                    <a:pt x="159243" y="557467"/>
                  </a:cubicBezTo>
                  <a:cubicBezTo>
                    <a:pt x="159321" y="447249"/>
                    <a:pt x="203712" y="348210"/>
                    <a:pt x="275888" y="275917"/>
                  </a:cubicBezTo>
                  <a:close/>
                </a:path>
              </a:pathLst>
            </a:custGeom>
            <a:solidFill>
              <a:schemeClr val="bg1"/>
            </a:solidFill>
            <a:ln w="9797"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6EC34F40-8D66-F842-BC53-CD629F18AF1F}"/>
                </a:ext>
              </a:extLst>
            </p:cNvPr>
            <p:cNvSpPr/>
            <p:nvPr/>
          </p:nvSpPr>
          <p:spPr>
            <a:xfrm>
              <a:off x="6154900" y="1838492"/>
              <a:ext cx="2409929" cy="3373518"/>
            </a:xfrm>
            <a:custGeom>
              <a:avLst/>
              <a:gdLst>
                <a:gd name="connsiteX0" fmla="*/ 1838708 w 2409929"/>
                <a:gd name="connsiteY0" fmla="*/ 956142 h 3373518"/>
                <a:gd name="connsiteX1" fmla="*/ 1972577 w 2409929"/>
                <a:gd name="connsiteY1" fmla="*/ 91848 h 3373518"/>
                <a:gd name="connsiteX2" fmla="*/ 1954364 w 2409929"/>
                <a:gd name="connsiteY2" fmla="*/ 27824 h 3373518"/>
                <a:gd name="connsiteX3" fmla="*/ 1893896 w 2409929"/>
                <a:gd name="connsiteY3" fmla="*/ 0 h 3373518"/>
                <a:gd name="connsiteX4" fmla="*/ 482127 w 2409929"/>
                <a:gd name="connsiteY4" fmla="*/ 0 h 3373518"/>
                <a:gd name="connsiteX5" fmla="*/ 421620 w 2409929"/>
                <a:gd name="connsiteY5" fmla="*/ 27824 h 3373518"/>
                <a:gd name="connsiteX6" fmla="*/ 403407 w 2409929"/>
                <a:gd name="connsiteY6" fmla="*/ 91848 h 3373518"/>
                <a:gd name="connsiteX7" fmla="*/ 434170 w 2409929"/>
                <a:gd name="connsiteY7" fmla="*/ 289897 h 3373518"/>
                <a:gd name="connsiteX8" fmla="*/ 525058 w 2409929"/>
                <a:gd name="connsiteY8" fmla="*/ 356332 h 3373518"/>
                <a:gd name="connsiteX9" fmla="*/ 591503 w 2409929"/>
                <a:gd name="connsiteY9" fmla="*/ 265365 h 3373518"/>
                <a:gd name="connsiteX10" fmla="*/ 574965 w 2409929"/>
                <a:gd name="connsiteY10" fmla="*/ 159204 h 3373518"/>
                <a:gd name="connsiteX11" fmla="*/ 1800979 w 2409929"/>
                <a:gd name="connsiteY11" fmla="*/ 159243 h 3373518"/>
                <a:gd name="connsiteX12" fmla="*/ 1678211 w 2409929"/>
                <a:gd name="connsiteY12" fmla="*/ 951930 h 3373518"/>
                <a:gd name="connsiteX13" fmla="*/ 1682120 w 2409929"/>
                <a:gd name="connsiteY13" fmla="*/ 991422 h 3373518"/>
                <a:gd name="connsiteX14" fmla="*/ 2216486 w 2409929"/>
                <a:gd name="connsiteY14" fmla="*/ 2455997 h 3373518"/>
                <a:gd name="connsiteX15" fmla="*/ 1677301 w 2409929"/>
                <a:gd name="connsiteY15" fmla="*/ 2455997 h 3373518"/>
                <a:gd name="connsiteX16" fmla="*/ 1599648 w 2409929"/>
                <a:gd name="connsiteY16" fmla="*/ 2517846 h 3373518"/>
                <a:gd name="connsiteX17" fmla="*/ 1439720 w 2409929"/>
                <a:gd name="connsiteY17" fmla="*/ 3214169 h 3373518"/>
                <a:gd name="connsiteX18" fmla="*/ 936852 w 2409929"/>
                <a:gd name="connsiteY18" fmla="*/ 3214169 h 3373518"/>
                <a:gd name="connsiteX19" fmla="*/ 776424 w 2409929"/>
                <a:gd name="connsiteY19" fmla="*/ 2517768 h 3373518"/>
                <a:gd name="connsiteX20" fmla="*/ 698771 w 2409929"/>
                <a:gd name="connsiteY20" fmla="*/ 2455997 h 3373518"/>
                <a:gd name="connsiteX21" fmla="*/ 79680 w 2409929"/>
                <a:gd name="connsiteY21" fmla="*/ 2455958 h 3373518"/>
                <a:gd name="connsiteX22" fmla="*/ 0 w 2409929"/>
                <a:gd name="connsiteY22" fmla="*/ 2535638 h 3373518"/>
                <a:gd name="connsiteX23" fmla="*/ 79680 w 2409929"/>
                <a:gd name="connsiteY23" fmla="*/ 2615318 h 3373518"/>
                <a:gd name="connsiteX24" fmla="*/ 635404 w 2409929"/>
                <a:gd name="connsiteY24" fmla="*/ 2615318 h 3373518"/>
                <a:gd name="connsiteX25" fmla="*/ 795832 w 2409929"/>
                <a:gd name="connsiteY25" fmla="*/ 3311718 h 3373518"/>
                <a:gd name="connsiteX26" fmla="*/ 873406 w 2409929"/>
                <a:gd name="connsiteY26" fmla="*/ 3373519 h 3373518"/>
                <a:gd name="connsiteX27" fmla="*/ 1503068 w 2409929"/>
                <a:gd name="connsiteY27" fmla="*/ 3373519 h 3373518"/>
                <a:gd name="connsiteX28" fmla="*/ 1580720 w 2409929"/>
                <a:gd name="connsiteY28" fmla="*/ 3311680 h 3373518"/>
                <a:gd name="connsiteX29" fmla="*/ 1740649 w 2409929"/>
                <a:gd name="connsiteY29" fmla="*/ 2615357 h 3373518"/>
                <a:gd name="connsiteX30" fmla="*/ 2330280 w 2409929"/>
                <a:gd name="connsiteY30" fmla="*/ 2615357 h 3373518"/>
                <a:gd name="connsiteX31" fmla="*/ 2395529 w 2409929"/>
                <a:gd name="connsiteY31" fmla="*/ 2581410 h 3373518"/>
                <a:gd name="connsiteX32" fmla="*/ 2405061 w 2409929"/>
                <a:gd name="connsiteY32" fmla="*/ 2508431 h 33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9929" h="3373518">
                  <a:moveTo>
                    <a:pt x="1838708" y="956142"/>
                  </a:moveTo>
                  <a:lnTo>
                    <a:pt x="1972577" y="91848"/>
                  </a:lnTo>
                  <a:cubicBezTo>
                    <a:pt x="1976133" y="68805"/>
                    <a:pt x="1969520" y="45537"/>
                    <a:pt x="1954364" y="27824"/>
                  </a:cubicBezTo>
                  <a:cubicBezTo>
                    <a:pt x="1939168" y="10101"/>
                    <a:pt x="1917203" y="0"/>
                    <a:pt x="1893896" y="0"/>
                  </a:cubicBezTo>
                  <a:lnTo>
                    <a:pt x="482127" y="0"/>
                  </a:lnTo>
                  <a:cubicBezTo>
                    <a:pt x="458820" y="0"/>
                    <a:pt x="436815" y="10101"/>
                    <a:pt x="421620" y="27824"/>
                  </a:cubicBezTo>
                  <a:cubicBezTo>
                    <a:pt x="406425" y="45537"/>
                    <a:pt x="399841" y="68805"/>
                    <a:pt x="403407" y="91848"/>
                  </a:cubicBezTo>
                  <a:lnTo>
                    <a:pt x="434170" y="289897"/>
                  </a:lnTo>
                  <a:cubicBezTo>
                    <a:pt x="440911" y="333338"/>
                    <a:pt x="481628" y="363151"/>
                    <a:pt x="525058" y="356332"/>
                  </a:cubicBezTo>
                  <a:cubicBezTo>
                    <a:pt x="568499" y="349601"/>
                    <a:pt x="598312" y="308874"/>
                    <a:pt x="591503" y="265365"/>
                  </a:cubicBezTo>
                  <a:lnTo>
                    <a:pt x="574965" y="159204"/>
                  </a:lnTo>
                  <a:lnTo>
                    <a:pt x="1800979" y="159243"/>
                  </a:lnTo>
                  <a:lnTo>
                    <a:pt x="1678211" y="951930"/>
                  </a:lnTo>
                  <a:cubicBezTo>
                    <a:pt x="1676144" y="965244"/>
                    <a:pt x="1677487" y="978754"/>
                    <a:pt x="1682120" y="991422"/>
                  </a:cubicBezTo>
                  <a:lnTo>
                    <a:pt x="2216486" y="2455997"/>
                  </a:lnTo>
                  <a:lnTo>
                    <a:pt x="1677301" y="2455997"/>
                  </a:lnTo>
                  <a:cubicBezTo>
                    <a:pt x="1640247" y="2455997"/>
                    <a:pt x="1607946" y="2481714"/>
                    <a:pt x="1599648" y="2517846"/>
                  </a:cubicBezTo>
                  <a:lnTo>
                    <a:pt x="1439720" y="3214169"/>
                  </a:lnTo>
                  <a:lnTo>
                    <a:pt x="936852" y="3214169"/>
                  </a:lnTo>
                  <a:lnTo>
                    <a:pt x="776424" y="2517768"/>
                  </a:lnTo>
                  <a:cubicBezTo>
                    <a:pt x="768077" y="2481675"/>
                    <a:pt x="735815" y="2455997"/>
                    <a:pt x="698771" y="2455997"/>
                  </a:cubicBezTo>
                  <a:lnTo>
                    <a:pt x="79680" y="2455958"/>
                  </a:lnTo>
                  <a:cubicBezTo>
                    <a:pt x="35672" y="2455958"/>
                    <a:pt x="0" y="2491629"/>
                    <a:pt x="0" y="2535638"/>
                  </a:cubicBezTo>
                  <a:cubicBezTo>
                    <a:pt x="0" y="2579647"/>
                    <a:pt x="35672" y="2615318"/>
                    <a:pt x="79680" y="2615318"/>
                  </a:cubicBezTo>
                  <a:lnTo>
                    <a:pt x="635404" y="2615318"/>
                  </a:lnTo>
                  <a:lnTo>
                    <a:pt x="795832" y="3311718"/>
                  </a:lnTo>
                  <a:cubicBezTo>
                    <a:pt x="804140" y="3347841"/>
                    <a:pt x="836363" y="3373519"/>
                    <a:pt x="873406" y="3373519"/>
                  </a:cubicBezTo>
                  <a:lnTo>
                    <a:pt x="1503068" y="3373519"/>
                  </a:lnTo>
                  <a:cubicBezTo>
                    <a:pt x="1540111" y="3373519"/>
                    <a:pt x="1572412" y="3347801"/>
                    <a:pt x="1580720" y="3311680"/>
                  </a:cubicBezTo>
                  <a:lnTo>
                    <a:pt x="1740649" y="2615357"/>
                  </a:lnTo>
                  <a:lnTo>
                    <a:pt x="2330280" y="2615357"/>
                  </a:lnTo>
                  <a:cubicBezTo>
                    <a:pt x="2356380" y="2615357"/>
                    <a:pt x="2380598" y="2602729"/>
                    <a:pt x="2395529" y="2581410"/>
                  </a:cubicBezTo>
                  <a:cubicBezTo>
                    <a:pt x="2410489" y="2560013"/>
                    <a:pt x="2414016" y="2532963"/>
                    <a:pt x="2405061" y="2508431"/>
                  </a:cubicBezTo>
                  <a:close/>
                </a:path>
              </a:pathLst>
            </a:custGeom>
            <a:solidFill>
              <a:schemeClr val="bg1"/>
            </a:solidFill>
            <a:ln w="9797"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BE5BABDA-3868-1142-B65F-E10B85024D9C}"/>
                </a:ext>
              </a:extLst>
            </p:cNvPr>
            <p:cNvSpPr/>
            <p:nvPr/>
          </p:nvSpPr>
          <p:spPr>
            <a:xfrm>
              <a:off x="5278820" y="2437049"/>
              <a:ext cx="1635740" cy="1535508"/>
            </a:xfrm>
            <a:custGeom>
              <a:avLst/>
              <a:gdLst>
                <a:gd name="connsiteX0" fmla="*/ 0 w 1635740"/>
                <a:gd name="connsiteY0" fmla="*/ 503171 h 1535508"/>
                <a:gd name="connsiteX1" fmla="*/ 116419 w 1635740"/>
                <a:gd name="connsiteY1" fmla="*/ 824146 h 1535508"/>
                <a:gd name="connsiteX2" fmla="*/ 118222 w 1635740"/>
                <a:gd name="connsiteY2" fmla="*/ 826291 h 1535508"/>
                <a:gd name="connsiteX3" fmla="*/ 149984 w 1635740"/>
                <a:gd name="connsiteY3" fmla="*/ 860464 h 1535508"/>
                <a:gd name="connsiteX4" fmla="*/ 150102 w 1635740"/>
                <a:gd name="connsiteY4" fmla="*/ 860689 h 1535508"/>
                <a:gd name="connsiteX5" fmla="*/ 770232 w 1635740"/>
                <a:gd name="connsiteY5" fmla="*/ 1510817 h 1535508"/>
                <a:gd name="connsiteX6" fmla="*/ 828476 w 1635740"/>
                <a:gd name="connsiteY6" fmla="*/ 1535506 h 1535508"/>
                <a:gd name="connsiteX7" fmla="*/ 886338 w 1635740"/>
                <a:gd name="connsiteY7" fmla="*/ 1509906 h 1535508"/>
                <a:gd name="connsiteX8" fmla="*/ 1484571 w 1635740"/>
                <a:gd name="connsiteY8" fmla="*/ 861806 h 1535508"/>
                <a:gd name="connsiteX9" fmla="*/ 1519282 w 1635740"/>
                <a:gd name="connsiteY9" fmla="*/ 824224 h 1535508"/>
                <a:gd name="connsiteX10" fmla="*/ 1519321 w 1635740"/>
                <a:gd name="connsiteY10" fmla="*/ 824263 h 1535508"/>
                <a:gd name="connsiteX11" fmla="*/ 1519743 w 1635740"/>
                <a:gd name="connsiteY11" fmla="*/ 823724 h 1535508"/>
                <a:gd name="connsiteX12" fmla="*/ 1520164 w 1635740"/>
                <a:gd name="connsiteY12" fmla="*/ 823225 h 1535508"/>
                <a:gd name="connsiteX13" fmla="*/ 1520125 w 1635740"/>
                <a:gd name="connsiteY13" fmla="*/ 823185 h 1535508"/>
                <a:gd name="connsiteX14" fmla="*/ 1635741 w 1635740"/>
                <a:gd name="connsiteY14" fmla="*/ 503328 h 1535508"/>
                <a:gd name="connsiteX15" fmla="*/ 1132413 w 1635740"/>
                <a:gd name="connsiteY15" fmla="*/ 0 h 1535508"/>
                <a:gd name="connsiteX16" fmla="*/ 818101 w 1635740"/>
                <a:gd name="connsiteY16" fmla="*/ 111599 h 1535508"/>
                <a:gd name="connsiteX17" fmla="*/ 503172 w 1635740"/>
                <a:gd name="connsiteY17" fmla="*/ 0 h 1535508"/>
                <a:gd name="connsiteX18" fmla="*/ 0 w 1635740"/>
                <a:gd name="connsiteY18" fmla="*/ 503171 h 1535508"/>
                <a:gd name="connsiteX19" fmla="*/ 759161 w 1635740"/>
                <a:gd name="connsiteY19" fmla="*/ 273438 h 1535508"/>
                <a:gd name="connsiteX20" fmla="*/ 760846 w 1635740"/>
                <a:gd name="connsiteY20" fmla="*/ 274741 h 1535508"/>
                <a:gd name="connsiteX21" fmla="*/ 765901 w 1635740"/>
                <a:gd name="connsiteY21" fmla="*/ 280179 h 1535508"/>
                <a:gd name="connsiteX22" fmla="*/ 783115 w 1635740"/>
                <a:gd name="connsiteY22" fmla="*/ 291348 h 1535508"/>
                <a:gd name="connsiteX23" fmla="*/ 786525 w 1635740"/>
                <a:gd name="connsiteY23" fmla="*/ 292876 h 1535508"/>
                <a:gd name="connsiteX24" fmla="*/ 812546 w 1635740"/>
                <a:gd name="connsiteY24" fmla="*/ 299459 h 1535508"/>
                <a:gd name="connsiteX25" fmla="*/ 816073 w 1635740"/>
                <a:gd name="connsiteY25" fmla="*/ 299577 h 1535508"/>
                <a:gd name="connsiteX26" fmla="*/ 842623 w 1635740"/>
                <a:gd name="connsiteY26" fmla="*/ 295942 h 1535508"/>
                <a:gd name="connsiteX27" fmla="*/ 846032 w 1635740"/>
                <a:gd name="connsiteY27" fmla="*/ 294679 h 1535508"/>
                <a:gd name="connsiteX28" fmla="*/ 869987 w 1635740"/>
                <a:gd name="connsiteY28" fmla="*/ 280629 h 1535508"/>
                <a:gd name="connsiteX29" fmla="*/ 871525 w 1635740"/>
                <a:gd name="connsiteY29" fmla="*/ 279747 h 1535508"/>
                <a:gd name="connsiteX30" fmla="*/ 872818 w 1635740"/>
                <a:gd name="connsiteY30" fmla="*/ 278072 h 1535508"/>
                <a:gd name="connsiteX31" fmla="*/ 878255 w 1635740"/>
                <a:gd name="connsiteY31" fmla="*/ 273017 h 1535508"/>
                <a:gd name="connsiteX32" fmla="*/ 1132481 w 1635740"/>
                <a:gd name="connsiteY32" fmla="*/ 159164 h 1535508"/>
                <a:gd name="connsiteX33" fmla="*/ 1375539 w 1635740"/>
                <a:gd name="connsiteY33" fmla="*/ 259849 h 1535508"/>
                <a:gd name="connsiteX34" fmla="*/ 1476537 w 1635740"/>
                <a:gd name="connsiteY34" fmla="*/ 503211 h 1535508"/>
                <a:gd name="connsiteX35" fmla="*/ 1396710 w 1635740"/>
                <a:gd name="connsiteY35" fmla="*/ 722578 h 1535508"/>
                <a:gd name="connsiteX36" fmla="*/ 1395828 w 1635740"/>
                <a:gd name="connsiteY36" fmla="*/ 723607 h 1535508"/>
                <a:gd name="connsiteX37" fmla="*/ 1370532 w 1635740"/>
                <a:gd name="connsiteY37" fmla="*/ 750549 h 1535508"/>
                <a:gd name="connsiteX38" fmla="*/ 1369650 w 1635740"/>
                <a:gd name="connsiteY38" fmla="*/ 751931 h 1535508"/>
                <a:gd name="connsiteX39" fmla="*/ 1368347 w 1635740"/>
                <a:gd name="connsiteY39" fmla="*/ 752852 h 1535508"/>
                <a:gd name="connsiteX40" fmla="*/ 826899 w 1635740"/>
                <a:gd name="connsiteY40" fmla="*/ 1339456 h 1535508"/>
                <a:gd name="connsiteX41" fmla="*/ 265365 w 1635740"/>
                <a:gd name="connsiteY41" fmla="*/ 750745 h 1535508"/>
                <a:gd name="connsiteX42" fmla="*/ 264601 w 1635740"/>
                <a:gd name="connsiteY42" fmla="*/ 750206 h 1535508"/>
                <a:gd name="connsiteX43" fmla="*/ 264062 w 1635740"/>
                <a:gd name="connsiteY43" fmla="*/ 749364 h 1535508"/>
                <a:gd name="connsiteX44" fmla="*/ 238737 w 1635740"/>
                <a:gd name="connsiteY44" fmla="*/ 722118 h 1535508"/>
                <a:gd name="connsiteX45" fmla="*/ 159243 w 1635740"/>
                <a:gd name="connsiteY45" fmla="*/ 503250 h 1535508"/>
                <a:gd name="connsiteX46" fmla="*/ 260242 w 1635740"/>
                <a:gd name="connsiteY46" fmla="*/ 259889 h 1535508"/>
                <a:gd name="connsiteX47" fmla="*/ 503299 w 1635740"/>
                <a:gd name="connsiteY47" fmla="*/ 159204 h 1535508"/>
                <a:gd name="connsiteX48" fmla="*/ 759171 w 1635740"/>
                <a:gd name="connsiteY48" fmla="*/ 273438 h 153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35740" h="1535508">
                  <a:moveTo>
                    <a:pt x="0" y="503171"/>
                  </a:moveTo>
                  <a:cubicBezTo>
                    <a:pt x="-39" y="625175"/>
                    <a:pt x="44205" y="737118"/>
                    <a:pt x="116419" y="824146"/>
                  </a:cubicBezTo>
                  <a:lnTo>
                    <a:pt x="118222" y="826291"/>
                  </a:lnTo>
                  <a:cubicBezTo>
                    <a:pt x="127324" y="836509"/>
                    <a:pt x="138199" y="848560"/>
                    <a:pt x="149984" y="860464"/>
                  </a:cubicBezTo>
                  <a:lnTo>
                    <a:pt x="150102" y="860689"/>
                  </a:lnTo>
                  <a:lnTo>
                    <a:pt x="770232" y="1510817"/>
                  </a:lnTo>
                  <a:cubicBezTo>
                    <a:pt x="785310" y="1526669"/>
                    <a:pt x="806658" y="1535663"/>
                    <a:pt x="828476" y="1535506"/>
                  </a:cubicBezTo>
                  <a:cubicBezTo>
                    <a:pt x="850363" y="1535349"/>
                    <a:pt x="871485" y="1525974"/>
                    <a:pt x="886338" y="1509906"/>
                  </a:cubicBezTo>
                  <a:lnTo>
                    <a:pt x="1484571" y="861806"/>
                  </a:lnTo>
                  <a:cubicBezTo>
                    <a:pt x="1495367" y="850931"/>
                    <a:pt x="1507193" y="839184"/>
                    <a:pt x="1519282" y="824224"/>
                  </a:cubicBezTo>
                  <a:lnTo>
                    <a:pt x="1519321" y="824263"/>
                  </a:lnTo>
                  <a:lnTo>
                    <a:pt x="1519743" y="823724"/>
                  </a:lnTo>
                  <a:lnTo>
                    <a:pt x="1520164" y="823225"/>
                  </a:lnTo>
                  <a:lnTo>
                    <a:pt x="1520125" y="823185"/>
                  </a:lnTo>
                  <a:cubicBezTo>
                    <a:pt x="1591840" y="736353"/>
                    <a:pt x="1635819" y="624872"/>
                    <a:pt x="1635741" y="503328"/>
                  </a:cubicBezTo>
                  <a:cubicBezTo>
                    <a:pt x="1635623" y="224796"/>
                    <a:pt x="1409603" y="118"/>
                    <a:pt x="1132413" y="0"/>
                  </a:cubicBezTo>
                  <a:cubicBezTo>
                    <a:pt x="1013740" y="0"/>
                    <a:pt x="904051" y="41912"/>
                    <a:pt x="818101" y="111599"/>
                  </a:cubicBezTo>
                  <a:cubicBezTo>
                    <a:pt x="731759" y="41991"/>
                    <a:pt x="621962" y="0"/>
                    <a:pt x="503172" y="0"/>
                  </a:cubicBezTo>
                  <a:cubicBezTo>
                    <a:pt x="226138" y="0"/>
                    <a:pt x="147" y="224648"/>
                    <a:pt x="0" y="503171"/>
                  </a:cubicBezTo>
                  <a:close/>
                  <a:moveTo>
                    <a:pt x="759161" y="273438"/>
                  </a:moveTo>
                  <a:lnTo>
                    <a:pt x="760846" y="274741"/>
                  </a:lnTo>
                  <a:lnTo>
                    <a:pt x="765901" y="280179"/>
                  </a:lnTo>
                  <a:cubicBezTo>
                    <a:pt x="771212" y="284842"/>
                    <a:pt x="777031" y="288359"/>
                    <a:pt x="783115" y="291348"/>
                  </a:cubicBezTo>
                  <a:lnTo>
                    <a:pt x="786525" y="292876"/>
                  </a:lnTo>
                  <a:cubicBezTo>
                    <a:pt x="794872" y="296550"/>
                    <a:pt x="803591" y="298813"/>
                    <a:pt x="812546" y="299459"/>
                  </a:cubicBezTo>
                  <a:lnTo>
                    <a:pt x="816073" y="299577"/>
                  </a:lnTo>
                  <a:cubicBezTo>
                    <a:pt x="825066" y="299841"/>
                    <a:pt x="834021" y="298695"/>
                    <a:pt x="842623" y="295942"/>
                  </a:cubicBezTo>
                  <a:lnTo>
                    <a:pt x="846032" y="294679"/>
                  </a:lnTo>
                  <a:cubicBezTo>
                    <a:pt x="854644" y="291504"/>
                    <a:pt x="862756" y="286831"/>
                    <a:pt x="869987" y="280629"/>
                  </a:cubicBezTo>
                  <a:lnTo>
                    <a:pt x="871525" y="279747"/>
                  </a:lnTo>
                  <a:lnTo>
                    <a:pt x="872818" y="278072"/>
                  </a:lnTo>
                  <a:lnTo>
                    <a:pt x="878255" y="273017"/>
                  </a:lnTo>
                  <a:cubicBezTo>
                    <a:pt x="939605" y="203330"/>
                    <a:pt x="1031110" y="159164"/>
                    <a:pt x="1132481" y="159164"/>
                  </a:cubicBezTo>
                  <a:cubicBezTo>
                    <a:pt x="1227278" y="159204"/>
                    <a:pt x="1312925" y="197471"/>
                    <a:pt x="1375539" y="259849"/>
                  </a:cubicBezTo>
                  <a:cubicBezTo>
                    <a:pt x="1438035" y="322346"/>
                    <a:pt x="1476498" y="407806"/>
                    <a:pt x="1476537" y="503211"/>
                  </a:cubicBezTo>
                  <a:cubicBezTo>
                    <a:pt x="1476498" y="586672"/>
                    <a:pt x="1446842" y="661768"/>
                    <a:pt x="1396710" y="722578"/>
                  </a:cubicBezTo>
                  <a:lnTo>
                    <a:pt x="1395828" y="723607"/>
                  </a:lnTo>
                  <a:cubicBezTo>
                    <a:pt x="1390352" y="730573"/>
                    <a:pt x="1382161" y="738959"/>
                    <a:pt x="1370532" y="750549"/>
                  </a:cubicBezTo>
                  <a:lnTo>
                    <a:pt x="1369650" y="751931"/>
                  </a:lnTo>
                  <a:lnTo>
                    <a:pt x="1368347" y="752852"/>
                  </a:lnTo>
                  <a:lnTo>
                    <a:pt x="826899" y="1339456"/>
                  </a:lnTo>
                  <a:lnTo>
                    <a:pt x="265365" y="750745"/>
                  </a:lnTo>
                  <a:lnTo>
                    <a:pt x="264601" y="750206"/>
                  </a:lnTo>
                  <a:lnTo>
                    <a:pt x="264062" y="749364"/>
                  </a:lnTo>
                  <a:cubicBezTo>
                    <a:pt x="256186" y="741487"/>
                    <a:pt x="247270" y="731651"/>
                    <a:pt x="238737" y="722118"/>
                  </a:cubicBezTo>
                  <a:cubicBezTo>
                    <a:pt x="188791" y="661425"/>
                    <a:pt x="159282" y="586486"/>
                    <a:pt x="159243" y="503250"/>
                  </a:cubicBezTo>
                  <a:cubicBezTo>
                    <a:pt x="159282" y="407884"/>
                    <a:pt x="197745" y="322424"/>
                    <a:pt x="260242" y="259889"/>
                  </a:cubicBezTo>
                  <a:cubicBezTo>
                    <a:pt x="322855" y="197510"/>
                    <a:pt x="408424" y="159204"/>
                    <a:pt x="503299" y="159204"/>
                  </a:cubicBezTo>
                  <a:cubicBezTo>
                    <a:pt x="604719" y="159125"/>
                    <a:pt x="696332" y="203212"/>
                    <a:pt x="759171" y="273438"/>
                  </a:cubicBezTo>
                  <a:close/>
                </a:path>
              </a:pathLst>
            </a:custGeom>
            <a:solidFill>
              <a:srgbClr val="ECD169"/>
            </a:solidFill>
            <a:ln w="9797" cap="flat">
              <a:noFill/>
              <a:prstDash val="solid"/>
              <a:miter/>
            </a:ln>
          </p:spPr>
          <p:txBody>
            <a:bodyPr rtlCol="0" anchor="ctr"/>
            <a:lstStyle/>
            <a:p>
              <a:endParaRPr lang="en-RO"/>
            </a:p>
          </p:txBody>
        </p:sp>
      </p:grpSp>
      <p:grpSp>
        <p:nvGrpSpPr>
          <p:cNvPr id="37" name="Group 36">
            <a:extLst>
              <a:ext uri="{FF2B5EF4-FFF2-40B4-BE49-F238E27FC236}">
                <a16:creationId xmlns:a16="http://schemas.microsoft.com/office/drawing/2014/main" id="{FF0CBDA1-25F9-9746-926A-B6154224879C}"/>
              </a:ext>
            </a:extLst>
          </p:cNvPr>
          <p:cNvGrpSpPr/>
          <p:nvPr/>
        </p:nvGrpSpPr>
        <p:grpSpPr>
          <a:xfrm>
            <a:off x="7735939" y="3266761"/>
            <a:ext cx="864722" cy="1096629"/>
            <a:chOff x="-4434467" y="350259"/>
            <a:chExt cx="4156554" cy="5217722"/>
          </a:xfrm>
        </p:grpSpPr>
        <p:sp>
          <p:nvSpPr>
            <p:cNvPr id="38" name="Freeform: Shape 453">
              <a:extLst>
                <a:ext uri="{FF2B5EF4-FFF2-40B4-BE49-F238E27FC236}">
                  <a16:creationId xmlns:a16="http://schemas.microsoft.com/office/drawing/2014/main" id="{8F8402C7-E0E3-5549-9463-C16967E7F365}"/>
                </a:ext>
              </a:extLst>
            </p:cNvPr>
            <p:cNvSpPr/>
            <p:nvPr/>
          </p:nvSpPr>
          <p:spPr>
            <a:xfrm>
              <a:off x="-4434467" y="3641313"/>
              <a:ext cx="4156554" cy="1926668"/>
            </a:xfrm>
            <a:custGeom>
              <a:avLst/>
              <a:gdLst>
                <a:gd name="connsiteX0" fmla="*/ 618115 w 4156554"/>
                <a:gd name="connsiteY0" fmla="*/ 1926668 h 1926668"/>
                <a:gd name="connsiteX1" fmla="*/ 590144 w 4156554"/>
                <a:gd name="connsiteY1" fmla="*/ 1921084 h 1926668"/>
                <a:gd name="connsiteX2" fmla="*/ 517351 w 4156554"/>
                <a:gd name="connsiteY2" fmla="*/ 1865094 h 1926668"/>
                <a:gd name="connsiteX3" fmla="*/ 13484 w 4156554"/>
                <a:gd name="connsiteY3" fmla="*/ 890964 h 1926668"/>
                <a:gd name="connsiteX4" fmla="*/ 52673 w 4156554"/>
                <a:gd name="connsiteY4" fmla="*/ 745427 h 1926668"/>
                <a:gd name="connsiteX5" fmla="*/ 1144368 w 4156554"/>
                <a:gd name="connsiteY5" fmla="*/ 62419 h 1926668"/>
                <a:gd name="connsiteX6" fmla="*/ 1385084 w 4156554"/>
                <a:gd name="connsiteY6" fmla="*/ 844 h 1926668"/>
                <a:gd name="connsiteX7" fmla="*/ 2493533 w 4156554"/>
                <a:gd name="connsiteY7" fmla="*/ 28815 h 1926668"/>
                <a:gd name="connsiteX8" fmla="*/ 2829428 w 4156554"/>
                <a:gd name="connsiteY8" fmla="*/ 359126 h 1926668"/>
                <a:gd name="connsiteX9" fmla="*/ 2521504 w 4156554"/>
                <a:gd name="connsiteY9" fmla="*/ 717407 h 1926668"/>
                <a:gd name="connsiteX10" fmla="*/ 2124034 w 4156554"/>
                <a:gd name="connsiteY10" fmla="*/ 762180 h 1926668"/>
                <a:gd name="connsiteX11" fmla="*/ 2068043 w 4156554"/>
                <a:gd name="connsiteY11" fmla="*/ 801369 h 1926668"/>
                <a:gd name="connsiteX12" fmla="*/ 2068043 w 4156554"/>
                <a:gd name="connsiteY12" fmla="*/ 868538 h 1926668"/>
                <a:gd name="connsiteX13" fmla="*/ 2135212 w 4156554"/>
                <a:gd name="connsiteY13" fmla="*/ 907727 h 1926668"/>
                <a:gd name="connsiteX14" fmla="*/ 2779031 w 4156554"/>
                <a:gd name="connsiteY14" fmla="*/ 935697 h 1926668"/>
                <a:gd name="connsiteX15" fmla="*/ 3601991 w 4156554"/>
                <a:gd name="connsiteY15" fmla="*/ 370255 h 1926668"/>
                <a:gd name="connsiteX16" fmla="*/ 4089056 w 4156554"/>
                <a:gd name="connsiteY16" fmla="*/ 459850 h 1926668"/>
                <a:gd name="connsiteX17" fmla="*/ 4094641 w 4156554"/>
                <a:gd name="connsiteY17" fmla="*/ 465434 h 1926668"/>
                <a:gd name="connsiteX18" fmla="*/ 4016264 w 4156554"/>
                <a:gd name="connsiteY18" fmla="*/ 941282 h 1926668"/>
                <a:gd name="connsiteX19" fmla="*/ 3008530 w 4156554"/>
                <a:gd name="connsiteY19" fmla="*/ 1663557 h 1926668"/>
                <a:gd name="connsiteX20" fmla="*/ 2560653 w 4156554"/>
                <a:gd name="connsiteY20" fmla="*/ 1769905 h 1926668"/>
                <a:gd name="connsiteX21" fmla="*/ 1301035 w 4156554"/>
                <a:gd name="connsiteY21" fmla="*/ 1579546 h 1926668"/>
                <a:gd name="connsiteX22" fmla="*/ 1054685 w 4156554"/>
                <a:gd name="connsiteY22" fmla="*/ 1641121 h 1926668"/>
                <a:gd name="connsiteX23" fmla="*/ 685186 w 4156554"/>
                <a:gd name="connsiteY23" fmla="*/ 1909867 h 1926668"/>
                <a:gd name="connsiteX24" fmla="*/ 618017 w 4156554"/>
                <a:gd name="connsiteY24" fmla="*/ 1926659 h 1926668"/>
                <a:gd name="connsiteX25" fmla="*/ 265418 w 4156554"/>
                <a:gd name="connsiteY25" fmla="*/ 879746 h 1926668"/>
                <a:gd name="connsiteX26" fmla="*/ 662888 w 4156554"/>
                <a:gd name="connsiteY26" fmla="*/ 1646716 h 1926668"/>
                <a:gd name="connsiteX27" fmla="*/ 925990 w 4156554"/>
                <a:gd name="connsiteY27" fmla="*/ 1456357 h 1926668"/>
                <a:gd name="connsiteX28" fmla="*/ 1334678 w 4156554"/>
                <a:gd name="connsiteY28" fmla="*/ 1355593 h 1926668"/>
                <a:gd name="connsiteX29" fmla="*/ 2594297 w 4156554"/>
                <a:gd name="connsiteY29" fmla="*/ 1545952 h 1926668"/>
                <a:gd name="connsiteX30" fmla="*/ 2879834 w 4156554"/>
                <a:gd name="connsiteY30" fmla="*/ 1478783 h 1926668"/>
                <a:gd name="connsiteX31" fmla="*/ 3881984 w 4156554"/>
                <a:gd name="connsiteY31" fmla="*/ 762180 h 1926668"/>
                <a:gd name="connsiteX32" fmla="*/ 3909955 w 4156554"/>
                <a:gd name="connsiteY32" fmla="*/ 594198 h 1926668"/>
                <a:gd name="connsiteX33" fmla="*/ 3904370 w 4156554"/>
                <a:gd name="connsiteY33" fmla="*/ 588614 h 1926668"/>
                <a:gd name="connsiteX34" fmla="*/ 3730814 w 4156554"/>
                <a:gd name="connsiteY34" fmla="*/ 555010 h 1926668"/>
                <a:gd name="connsiteX35" fmla="*/ 2874328 w 4156554"/>
                <a:gd name="connsiteY35" fmla="*/ 1148423 h 1926668"/>
                <a:gd name="connsiteX36" fmla="*/ 2807169 w 4156554"/>
                <a:gd name="connsiteY36" fmla="*/ 1170819 h 1926668"/>
                <a:gd name="connsiteX37" fmla="*/ 2124161 w 4156554"/>
                <a:gd name="connsiteY37" fmla="*/ 1142838 h 1926668"/>
                <a:gd name="connsiteX38" fmla="*/ 1866643 w 4156554"/>
                <a:gd name="connsiteY38" fmla="*/ 980500 h 1926668"/>
                <a:gd name="connsiteX39" fmla="*/ 1872228 w 4156554"/>
                <a:gd name="connsiteY39" fmla="*/ 706180 h 1926668"/>
                <a:gd name="connsiteX40" fmla="*/ 2101775 w 4156554"/>
                <a:gd name="connsiteY40" fmla="*/ 549425 h 1926668"/>
                <a:gd name="connsiteX41" fmla="*/ 2499245 w 4156554"/>
                <a:gd name="connsiteY41" fmla="*/ 504653 h 1926668"/>
                <a:gd name="connsiteX42" fmla="*/ 2605593 w 4156554"/>
                <a:gd name="connsiteY42" fmla="*/ 375869 h 1926668"/>
                <a:gd name="connsiteX43" fmla="*/ 2488027 w 4156554"/>
                <a:gd name="connsiteY43" fmla="*/ 258303 h 1926668"/>
                <a:gd name="connsiteX44" fmla="*/ 1373994 w 4156554"/>
                <a:gd name="connsiteY44" fmla="*/ 230323 h 1926668"/>
                <a:gd name="connsiteX45" fmla="*/ 1262013 w 4156554"/>
                <a:gd name="connsiteY45" fmla="*/ 258303 h 19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56554" h="1926668">
                  <a:moveTo>
                    <a:pt x="618115" y="1926668"/>
                  </a:moveTo>
                  <a:cubicBezTo>
                    <a:pt x="606897" y="1926668"/>
                    <a:pt x="601313" y="1926668"/>
                    <a:pt x="590144" y="1921084"/>
                  </a:cubicBezTo>
                  <a:cubicBezTo>
                    <a:pt x="556540" y="1915490"/>
                    <a:pt x="534153" y="1893104"/>
                    <a:pt x="517351" y="1865094"/>
                  </a:cubicBezTo>
                  <a:lnTo>
                    <a:pt x="13484" y="890964"/>
                  </a:lnTo>
                  <a:cubicBezTo>
                    <a:pt x="-14496" y="840557"/>
                    <a:pt x="2266" y="773398"/>
                    <a:pt x="52673" y="745427"/>
                  </a:cubicBezTo>
                  <a:lnTo>
                    <a:pt x="1144368" y="62419"/>
                  </a:lnTo>
                  <a:cubicBezTo>
                    <a:pt x="1217151" y="17646"/>
                    <a:pt x="1301123" y="-4750"/>
                    <a:pt x="1385084" y="844"/>
                  </a:cubicBezTo>
                  <a:lnTo>
                    <a:pt x="2493533" y="28815"/>
                  </a:lnTo>
                  <a:cubicBezTo>
                    <a:pt x="2672674" y="34409"/>
                    <a:pt x="2823844" y="179985"/>
                    <a:pt x="2829428" y="359126"/>
                  </a:cubicBezTo>
                  <a:cubicBezTo>
                    <a:pt x="2835013" y="538267"/>
                    <a:pt x="2700644" y="700605"/>
                    <a:pt x="2521504" y="717407"/>
                  </a:cubicBezTo>
                  <a:lnTo>
                    <a:pt x="2124034" y="762180"/>
                  </a:lnTo>
                  <a:cubicBezTo>
                    <a:pt x="2090430" y="767774"/>
                    <a:pt x="2073627" y="790161"/>
                    <a:pt x="2068043" y="801369"/>
                  </a:cubicBezTo>
                  <a:cubicBezTo>
                    <a:pt x="2062459" y="812587"/>
                    <a:pt x="2051241" y="840557"/>
                    <a:pt x="2068043" y="868538"/>
                  </a:cubicBezTo>
                  <a:cubicBezTo>
                    <a:pt x="2079261" y="890925"/>
                    <a:pt x="2107232" y="907727"/>
                    <a:pt x="2135212" y="907727"/>
                  </a:cubicBezTo>
                  <a:lnTo>
                    <a:pt x="2779031" y="935697"/>
                  </a:lnTo>
                  <a:cubicBezTo>
                    <a:pt x="2896597" y="851736"/>
                    <a:pt x="3338880" y="549396"/>
                    <a:pt x="3601991" y="370255"/>
                  </a:cubicBezTo>
                  <a:cubicBezTo>
                    <a:pt x="3758736" y="263917"/>
                    <a:pt x="3977075" y="303096"/>
                    <a:pt x="4089056" y="459850"/>
                  </a:cubicBezTo>
                  <a:lnTo>
                    <a:pt x="4094641" y="465434"/>
                  </a:lnTo>
                  <a:cubicBezTo>
                    <a:pt x="4200989" y="622189"/>
                    <a:pt x="4167434" y="834934"/>
                    <a:pt x="4016264" y="941282"/>
                  </a:cubicBezTo>
                  <a:lnTo>
                    <a:pt x="3008530" y="1663557"/>
                  </a:lnTo>
                  <a:cubicBezTo>
                    <a:pt x="2879746" y="1758736"/>
                    <a:pt x="2717407" y="1797924"/>
                    <a:pt x="2560653" y="1769905"/>
                  </a:cubicBezTo>
                  <a:lnTo>
                    <a:pt x="1301035" y="1579546"/>
                  </a:lnTo>
                  <a:cubicBezTo>
                    <a:pt x="1211440" y="1568338"/>
                    <a:pt x="1127478" y="1585140"/>
                    <a:pt x="1054685" y="1641121"/>
                  </a:cubicBezTo>
                  <a:lnTo>
                    <a:pt x="685186" y="1909867"/>
                  </a:lnTo>
                  <a:cubicBezTo>
                    <a:pt x="662839" y="1921074"/>
                    <a:pt x="640443" y="1926659"/>
                    <a:pt x="618017" y="1926659"/>
                  </a:cubicBezTo>
                  <a:close/>
                  <a:moveTo>
                    <a:pt x="265418" y="879746"/>
                  </a:moveTo>
                  <a:lnTo>
                    <a:pt x="662888" y="1646716"/>
                  </a:lnTo>
                  <a:lnTo>
                    <a:pt x="925990" y="1456357"/>
                  </a:lnTo>
                  <a:cubicBezTo>
                    <a:pt x="1043556" y="1372395"/>
                    <a:pt x="1189092" y="1333207"/>
                    <a:pt x="1334678" y="1355593"/>
                  </a:cubicBezTo>
                  <a:lnTo>
                    <a:pt x="2594297" y="1545952"/>
                  </a:lnTo>
                  <a:cubicBezTo>
                    <a:pt x="2695060" y="1562754"/>
                    <a:pt x="2795824" y="1534734"/>
                    <a:pt x="2879834" y="1478783"/>
                  </a:cubicBezTo>
                  <a:lnTo>
                    <a:pt x="3881984" y="762180"/>
                  </a:lnTo>
                  <a:cubicBezTo>
                    <a:pt x="3937974" y="722992"/>
                    <a:pt x="3949143" y="650199"/>
                    <a:pt x="3909955" y="594198"/>
                  </a:cubicBezTo>
                  <a:lnTo>
                    <a:pt x="3904370" y="588614"/>
                  </a:lnTo>
                  <a:cubicBezTo>
                    <a:pt x="3865182" y="532623"/>
                    <a:pt x="3786805" y="515821"/>
                    <a:pt x="3730814" y="555010"/>
                  </a:cubicBezTo>
                  <a:cubicBezTo>
                    <a:pt x="3428553" y="773339"/>
                    <a:pt x="2874328" y="1148423"/>
                    <a:pt x="2874328" y="1148423"/>
                  </a:cubicBezTo>
                  <a:cubicBezTo>
                    <a:pt x="2851942" y="1159641"/>
                    <a:pt x="2829555" y="1170819"/>
                    <a:pt x="2807169" y="1170819"/>
                  </a:cubicBezTo>
                  <a:lnTo>
                    <a:pt x="2124161" y="1142838"/>
                  </a:lnTo>
                  <a:cubicBezTo>
                    <a:pt x="2017813" y="1137254"/>
                    <a:pt x="1917000" y="1075679"/>
                    <a:pt x="1866643" y="980500"/>
                  </a:cubicBezTo>
                  <a:cubicBezTo>
                    <a:pt x="1821860" y="890915"/>
                    <a:pt x="1827455" y="790141"/>
                    <a:pt x="1872228" y="706180"/>
                  </a:cubicBezTo>
                  <a:cubicBezTo>
                    <a:pt x="1917000" y="622218"/>
                    <a:pt x="2006595" y="560643"/>
                    <a:pt x="2101775" y="549425"/>
                  </a:cubicBezTo>
                  <a:lnTo>
                    <a:pt x="2499245" y="504653"/>
                  </a:lnTo>
                  <a:cubicBezTo>
                    <a:pt x="2560820" y="499068"/>
                    <a:pt x="2611226" y="443078"/>
                    <a:pt x="2605593" y="375869"/>
                  </a:cubicBezTo>
                  <a:cubicBezTo>
                    <a:pt x="2600008" y="314294"/>
                    <a:pt x="2549602" y="263888"/>
                    <a:pt x="2488027" y="258303"/>
                  </a:cubicBezTo>
                  <a:lnTo>
                    <a:pt x="1373994" y="230323"/>
                  </a:lnTo>
                  <a:cubicBezTo>
                    <a:pt x="1329221" y="230323"/>
                    <a:pt x="1295617" y="235917"/>
                    <a:pt x="1262013" y="258303"/>
                  </a:cubicBezTo>
                  <a:close/>
                </a:path>
              </a:pathLst>
            </a:custGeom>
            <a:solidFill>
              <a:schemeClr val="bg1"/>
            </a:solidFill>
            <a:ln w="9797" cap="flat">
              <a:noFill/>
              <a:prstDash val="solid"/>
              <a:miter/>
            </a:ln>
          </p:spPr>
          <p:txBody>
            <a:bodyPr rtlCol="0" anchor="ctr"/>
            <a:lstStyle/>
            <a:p>
              <a:endParaRPr lang="en-US"/>
            </a:p>
          </p:txBody>
        </p:sp>
        <p:sp>
          <p:nvSpPr>
            <p:cNvPr id="39" name="Freeform: Shape 454">
              <a:extLst>
                <a:ext uri="{FF2B5EF4-FFF2-40B4-BE49-F238E27FC236}">
                  <a16:creationId xmlns:a16="http://schemas.microsoft.com/office/drawing/2014/main" id="{86E4F02E-F9C9-624A-B8E5-3F7C78B360D4}"/>
                </a:ext>
              </a:extLst>
            </p:cNvPr>
            <p:cNvSpPr/>
            <p:nvPr/>
          </p:nvSpPr>
          <p:spPr>
            <a:xfrm>
              <a:off x="-2915206" y="1329885"/>
              <a:ext cx="2334957" cy="2116231"/>
            </a:xfrm>
            <a:custGeom>
              <a:avLst/>
              <a:gdLst>
                <a:gd name="connsiteX0" fmla="*/ 1170264 w 2334957"/>
                <a:gd name="connsiteY0" fmla="*/ 2116232 h 2116231"/>
                <a:gd name="connsiteX1" fmla="*/ 1103104 w 2334957"/>
                <a:gd name="connsiteY1" fmla="*/ 2105014 h 2116231"/>
                <a:gd name="connsiteX2" fmla="*/ 16983 w 2334957"/>
                <a:gd name="connsiteY2" fmla="*/ 593413 h 2116231"/>
                <a:gd name="connsiteX3" fmla="*/ 677605 w 2334957"/>
                <a:gd name="connsiteY3" fmla="*/ 0 h 2116231"/>
                <a:gd name="connsiteX4" fmla="*/ 1170254 w 2334957"/>
                <a:gd name="connsiteY4" fmla="*/ 162339 h 2116231"/>
                <a:gd name="connsiteX5" fmla="*/ 1657319 w 2334957"/>
                <a:gd name="connsiteY5" fmla="*/ 0 h 2116231"/>
                <a:gd name="connsiteX6" fmla="*/ 2317950 w 2334957"/>
                <a:gd name="connsiteY6" fmla="*/ 587838 h 2116231"/>
                <a:gd name="connsiteX7" fmla="*/ 1237423 w 2334957"/>
                <a:gd name="connsiteY7" fmla="*/ 2099440 h 2116231"/>
                <a:gd name="connsiteX8" fmla="*/ 1170176 w 2334957"/>
                <a:gd name="connsiteY8" fmla="*/ 2116232 h 2116231"/>
                <a:gd name="connsiteX9" fmla="*/ 683199 w 2334957"/>
                <a:gd name="connsiteY9" fmla="*/ 224012 h 2116231"/>
                <a:gd name="connsiteX10" fmla="*/ 240907 w 2334957"/>
                <a:gd name="connsiteY10" fmla="*/ 638284 h 2116231"/>
                <a:gd name="connsiteX11" fmla="*/ 1175848 w 2334957"/>
                <a:gd name="connsiteY11" fmla="*/ 1892318 h 2116231"/>
                <a:gd name="connsiteX12" fmla="*/ 2105156 w 2334957"/>
                <a:gd name="connsiteY12" fmla="*/ 632700 h 2116231"/>
                <a:gd name="connsiteX13" fmla="*/ 1662864 w 2334957"/>
                <a:gd name="connsiteY13" fmla="*/ 224012 h 2116231"/>
                <a:gd name="connsiteX14" fmla="*/ 1243007 w 2334957"/>
                <a:gd name="connsiteY14" fmla="*/ 386350 h 2116231"/>
                <a:gd name="connsiteX15" fmla="*/ 1108640 w 2334957"/>
                <a:gd name="connsiteY15" fmla="*/ 386350 h 2116231"/>
                <a:gd name="connsiteX16" fmla="*/ 683189 w 2334957"/>
                <a:gd name="connsiteY16" fmla="*/ 224012 h 21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4957" h="2116231">
                  <a:moveTo>
                    <a:pt x="1170264" y="2116232"/>
                  </a:moveTo>
                  <a:cubicBezTo>
                    <a:pt x="1147877" y="2116232"/>
                    <a:pt x="1125491" y="2110648"/>
                    <a:pt x="1103104" y="2105014"/>
                  </a:cubicBezTo>
                  <a:cubicBezTo>
                    <a:pt x="218569" y="1752317"/>
                    <a:pt x="-78137" y="1091696"/>
                    <a:pt x="16983" y="593413"/>
                  </a:cubicBezTo>
                  <a:cubicBezTo>
                    <a:pt x="84152" y="235141"/>
                    <a:pt x="347294" y="0"/>
                    <a:pt x="677605" y="0"/>
                  </a:cubicBezTo>
                  <a:cubicBezTo>
                    <a:pt x="834359" y="0"/>
                    <a:pt x="1007925" y="55991"/>
                    <a:pt x="1170254" y="162339"/>
                  </a:cubicBezTo>
                  <a:cubicBezTo>
                    <a:pt x="1332593" y="56000"/>
                    <a:pt x="1500565" y="0"/>
                    <a:pt x="1657319" y="0"/>
                  </a:cubicBezTo>
                  <a:cubicBezTo>
                    <a:pt x="1987639" y="0"/>
                    <a:pt x="2250742" y="229547"/>
                    <a:pt x="2317950" y="587838"/>
                  </a:cubicBezTo>
                  <a:cubicBezTo>
                    <a:pt x="2413119" y="1080478"/>
                    <a:pt x="2116423" y="1741050"/>
                    <a:pt x="1237423" y="2099440"/>
                  </a:cubicBezTo>
                  <a:cubicBezTo>
                    <a:pt x="1220582" y="2116232"/>
                    <a:pt x="1192562" y="2116232"/>
                    <a:pt x="1170176" y="2116232"/>
                  </a:cubicBezTo>
                  <a:close/>
                  <a:moveTo>
                    <a:pt x="683199" y="224012"/>
                  </a:moveTo>
                  <a:cubicBezTo>
                    <a:pt x="459285" y="224012"/>
                    <a:pt x="291313" y="380766"/>
                    <a:pt x="240907" y="638284"/>
                  </a:cubicBezTo>
                  <a:cubicBezTo>
                    <a:pt x="162530" y="1046972"/>
                    <a:pt x="420047" y="1590027"/>
                    <a:pt x="1175848" y="1892318"/>
                  </a:cubicBezTo>
                  <a:cubicBezTo>
                    <a:pt x="1926015" y="1578810"/>
                    <a:pt x="2183582" y="1035754"/>
                    <a:pt x="2105156" y="632700"/>
                  </a:cubicBezTo>
                  <a:cubicBezTo>
                    <a:pt x="2054750" y="380766"/>
                    <a:pt x="1886827" y="224012"/>
                    <a:pt x="1662864" y="224012"/>
                  </a:cubicBezTo>
                  <a:cubicBezTo>
                    <a:pt x="1534081" y="224012"/>
                    <a:pt x="1388544" y="280002"/>
                    <a:pt x="1243007" y="386350"/>
                  </a:cubicBezTo>
                  <a:cubicBezTo>
                    <a:pt x="1203819" y="414321"/>
                    <a:pt x="1147828" y="414321"/>
                    <a:pt x="1108640" y="386350"/>
                  </a:cubicBezTo>
                  <a:cubicBezTo>
                    <a:pt x="957509" y="280002"/>
                    <a:pt x="811972" y="224012"/>
                    <a:pt x="683189" y="224012"/>
                  </a:cubicBezTo>
                  <a:close/>
                </a:path>
              </a:pathLst>
            </a:custGeom>
            <a:solidFill>
              <a:srgbClr val="ECD169"/>
            </a:solidFill>
            <a:ln w="9797" cap="flat">
              <a:noFill/>
              <a:prstDash val="solid"/>
              <a:miter/>
            </a:ln>
          </p:spPr>
          <p:txBody>
            <a:bodyPr rtlCol="0" anchor="ctr"/>
            <a:lstStyle/>
            <a:p>
              <a:endParaRPr lang="en-US"/>
            </a:p>
          </p:txBody>
        </p:sp>
        <p:sp>
          <p:nvSpPr>
            <p:cNvPr id="40" name="Freeform: Shape 455">
              <a:extLst>
                <a:ext uri="{FF2B5EF4-FFF2-40B4-BE49-F238E27FC236}">
                  <a16:creationId xmlns:a16="http://schemas.microsoft.com/office/drawing/2014/main" id="{588416F1-9381-8D4E-A2F4-A4931FAD90B9}"/>
                </a:ext>
              </a:extLst>
            </p:cNvPr>
            <p:cNvSpPr/>
            <p:nvPr/>
          </p:nvSpPr>
          <p:spPr>
            <a:xfrm>
              <a:off x="-1862606" y="350259"/>
              <a:ext cx="223962" cy="599007"/>
            </a:xfrm>
            <a:custGeom>
              <a:avLst/>
              <a:gdLst>
                <a:gd name="connsiteX0" fmla="*/ 111981 w 223962"/>
                <a:gd name="connsiteY0" fmla="*/ 599007 h 599007"/>
                <a:gd name="connsiteX1" fmla="*/ 0 w 223962"/>
                <a:gd name="connsiteY1" fmla="*/ 487026 h 599007"/>
                <a:gd name="connsiteX2" fmla="*/ 0 w 223962"/>
                <a:gd name="connsiteY2" fmla="*/ 111981 h 599007"/>
                <a:gd name="connsiteX3" fmla="*/ 111981 w 223962"/>
                <a:gd name="connsiteY3" fmla="*/ 0 h 599007"/>
                <a:gd name="connsiteX4" fmla="*/ 223963 w 223962"/>
                <a:gd name="connsiteY4" fmla="*/ 111981 h 599007"/>
                <a:gd name="connsiteX5" fmla="*/ 223963 w 223962"/>
                <a:gd name="connsiteY5" fmla="*/ 487065 h 599007"/>
                <a:gd name="connsiteX6" fmla="*/ 111981 w 223962"/>
                <a:gd name="connsiteY6" fmla="*/ 599007 h 59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62" h="599007">
                  <a:moveTo>
                    <a:pt x="111981" y="599007"/>
                  </a:moveTo>
                  <a:cubicBezTo>
                    <a:pt x="50406" y="599007"/>
                    <a:pt x="0" y="548606"/>
                    <a:pt x="0" y="487026"/>
                  </a:cubicBezTo>
                  <a:lnTo>
                    <a:pt x="0" y="111981"/>
                  </a:lnTo>
                  <a:cubicBezTo>
                    <a:pt x="0" y="50404"/>
                    <a:pt x="50397" y="0"/>
                    <a:pt x="111981" y="0"/>
                  </a:cubicBezTo>
                  <a:cubicBezTo>
                    <a:pt x="173566" y="0"/>
                    <a:pt x="223963" y="50401"/>
                    <a:pt x="223963" y="111981"/>
                  </a:cubicBezTo>
                  <a:lnTo>
                    <a:pt x="223963" y="487065"/>
                  </a:lnTo>
                  <a:cubicBezTo>
                    <a:pt x="223963" y="548642"/>
                    <a:pt x="173566" y="599007"/>
                    <a:pt x="111981" y="599007"/>
                  </a:cubicBezTo>
                  <a:close/>
                </a:path>
              </a:pathLst>
            </a:custGeom>
            <a:solidFill>
              <a:srgbClr val="ECD169"/>
            </a:solidFill>
            <a:ln w="9797" cap="flat">
              <a:noFill/>
              <a:prstDash val="solid"/>
              <a:miter/>
            </a:ln>
          </p:spPr>
          <p:txBody>
            <a:bodyPr rtlCol="0" anchor="ctr"/>
            <a:lstStyle/>
            <a:p>
              <a:endParaRPr lang="en-US"/>
            </a:p>
          </p:txBody>
        </p:sp>
        <p:sp>
          <p:nvSpPr>
            <p:cNvPr id="41" name="Freeform: Shape 456">
              <a:extLst>
                <a:ext uri="{FF2B5EF4-FFF2-40B4-BE49-F238E27FC236}">
                  <a16:creationId xmlns:a16="http://schemas.microsoft.com/office/drawing/2014/main" id="{659AC455-F1D9-C648-A8CE-5F0F81E39E60}"/>
                </a:ext>
              </a:extLst>
            </p:cNvPr>
            <p:cNvSpPr/>
            <p:nvPr/>
          </p:nvSpPr>
          <p:spPr>
            <a:xfrm>
              <a:off x="-906094" y="539715"/>
              <a:ext cx="416016" cy="599910"/>
            </a:xfrm>
            <a:custGeom>
              <a:avLst/>
              <a:gdLst>
                <a:gd name="connsiteX0" fmla="*/ 112846 w 416016"/>
                <a:gd name="connsiteY0" fmla="*/ 599909 h 599910"/>
                <a:gd name="connsiteX1" fmla="*/ 62440 w 416016"/>
                <a:gd name="connsiteY1" fmla="*/ 588696 h 599910"/>
                <a:gd name="connsiteX2" fmla="*/ 12043 w 416016"/>
                <a:gd name="connsiteY2" fmla="*/ 437526 h 599910"/>
                <a:gd name="connsiteX3" fmla="*/ 202401 w 416016"/>
                <a:gd name="connsiteY3" fmla="*/ 62443 h 599910"/>
                <a:gd name="connsiteX4" fmla="*/ 353571 w 416016"/>
                <a:gd name="connsiteY4" fmla="*/ 12041 h 599910"/>
                <a:gd name="connsiteX5" fmla="*/ 403978 w 416016"/>
                <a:gd name="connsiteY5" fmla="*/ 163211 h 599910"/>
                <a:gd name="connsiteX6" fmla="*/ 213619 w 416016"/>
                <a:gd name="connsiteY6" fmla="*/ 538295 h 599910"/>
                <a:gd name="connsiteX7" fmla="*/ 112856 w 416016"/>
                <a:gd name="connsiteY7" fmla="*/ 599910 h 5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16" h="599910">
                  <a:moveTo>
                    <a:pt x="112846" y="599909"/>
                  </a:moveTo>
                  <a:cubicBezTo>
                    <a:pt x="96044" y="599909"/>
                    <a:pt x="79242" y="594322"/>
                    <a:pt x="62440" y="588696"/>
                  </a:cubicBezTo>
                  <a:cubicBezTo>
                    <a:pt x="6459" y="560721"/>
                    <a:pt x="-15938" y="493519"/>
                    <a:pt x="12043" y="437526"/>
                  </a:cubicBezTo>
                  <a:lnTo>
                    <a:pt x="202401" y="62443"/>
                  </a:lnTo>
                  <a:cubicBezTo>
                    <a:pt x="230382" y="6454"/>
                    <a:pt x="297581" y="-15934"/>
                    <a:pt x="353571" y="12041"/>
                  </a:cubicBezTo>
                  <a:cubicBezTo>
                    <a:pt x="409562" y="40017"/>
                    <a:pt x="431948" y="107219"/>
                    <a:pt x="403978" y="163211"/>
                  </a:cubicBezTo>
                  <a:lnTo>
                    <a:pt x="213619" y="538295"/>
                  </a:lnTo>
                  <a:cubicBezTo>
                    <a:pt x="191223" y="577522"/>
                    <a:pt x="152034" y="599910"/>
                    <a:pt x="112856" y="599910"/>
                  </a:cubicBezTo>
                  <a:close/>
                </a:path>
              </a:pathLst>
            </a:custGeom>
            <a:solidFill>
              <a:srgbClr val="ECD169"/>
            </a:solidFill>
            <a:ln w="9797" cap="flat">
              <a:noFill/>
              <a:prstDash val="solid"/>
              <a:miter/>
            </a:ln>
          </p:spPr>
          <p:txBody>
            <a:bodyPr rtlCol="0" anchor="ctr"/>
            <a:lstStyle/>
            <a:p>
              <a:endParaRPr lang="en-US"/>
            </a:p>
          </p:txBody>
        </p:sp>
        <p:sp>
          <p:nvSpPr>
            <p:cNvPr id="42" name="Freeform: Shape 457">
              <a:extLst>
                <a:ext uri="{FF2B5EF4-FFF2-40B4-BE49-F238E27FC236}">
                  <a16:creationId xmlns:a16="http://schemas.microsoft.com/office/drawing/2014/main" id="{2939FCB2-7529-B74C-B7D5-4C9DEB7A4EE9}"/>
                </a:ext>
              </a:extLst>
            </p:cNvPr>
            <p:cNvSpPr/>
            <p:nvPr/>
          </p:nvSpPr>
          <p:spPr>
            <a:xfrm>
              <a:off x="-3011064" y="539752"/>
              <a:ext cx="416008" cy="599871"/>
            </a:xfrm>
            <a:custGeom>
              <a:avLst/>
              <a:gdLst>
                <a:gd name="connsiteX0" fmla="*/ 303161 w 416008"/>
                <a:gd name="connsiteY0" fmla="*/ 599872 h 599871"/>
                <a:gd name="connsiteX1" fmla="*/ 202397 w 416008"/>
                <a:gd name="connsiteY1" fmla="*/ 538295 h 599871"/>
                <a:gd name="connsiteX2" fmla="*/ 12039 w 416008"/>
                <a:gd name="connsiteY2" fmla="*/ 163211 h 599871"/>
                <a:gd name="connsiteX3" fmla="*/ 62445 w 416008"/>
                <a:gd name="connsiteY3" fmla="*/ 12041 h 599871"/>
                <a:gd name="connsiteX4" fmla="*/ 213605 w 416008"/>
                <a:gd name="connsiteY4" fmla="*/ 62443 h 599871"/>
                <a:gd name="connsiteX5" fmla="*/ 403964 w 416008"/>
                <a:gd name="connsiteY5" fmla="*/ 437526 h 599871"/>
                <a:gd name="connsiteX6" fmla="*/ 353567 w 416008"/>
                <a:gd name="connsiteY6" fmla="*/ 588696 h 599871"/>
                <a:gd name="connsiteX7" fmla="*/ 303161 w 416008"/>
                <a:gd name="connsiteY7" fmla="*/ 599871 h 5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08" h="599871">
                  <a:moveTo>
                    <a:pt x="303161" y="599872"/>
                  </a:moveTo>
                  <a:cubicBezTo>
                    <a:pt x="263972" y="599872"/>
                    <a:pt x="224784" y="577484"/>
                    <a:pt x="202397" y="538295"/>
                  </a:cubicBezTo>
                  <a:lnTo>
                    <a:pt x="12039" y="163211"/>
                  </a:lnTo>
                  <a:cubicBezTo>
                    <a:pt x="-15932" y="107223"/>
                    <a:pt x="6454" y="40061"/>
                    <a:pt x="62445" y="12041"/>
                  </a:cubicBezTo>
                  <a:cubicBezTo>
                    <a:pt x="118426" y="-15934"/>
                    <a:pt x="185595" y="6454"/>
                    <a:pt x="213605" y="62443"/>
                  </a:cubicBezTo>
                  <a:lnTo>
                    <a:pt x="403964" y="437526"/>
                  </a:lnTo>
                  <a:cubicBezTo>
                    <a:pt x="431944" y="493515"/>
                    <a:pt x="409558" y="560677"/>
                    <a:pt x="353567" y="588696"/>
                  </a:cubicBezTo>
                  <a:cubicBezTo>
                    <a:pt x="336765" y="594284"/>
                    <a:pt x="319963" y="599871"/>
                    <a:pt x="303161" y="599871"/>
                  </a:cubicBezTo>
                  <a:close/>
                </a:path>
              </a:pathLst>
            </a:custGeom>
            <a:solidFill>
              <a:srgbClr val="ECD169"/>
            </a:solidFill>
            <a:ln w="9797" cap="flat">
              <a:noFill/>
              <a:prstDash val="solid"/>
              <a:miter/>
            </a:ln>
          </p:spPr>
          <p:txBody>
            <a:bodyPr rtlCol="0" anchor="ctr"/>
            <a:lstStyle/>
            <a:p>
              <a:endParaRPr lang="en-US"/>
            </a:p>
          </p:txBody>
        </p:sp>
      </p:grpSp>
    </p:spTree>
    <p:extLst>
      <p:ext uri="{BB962C8B-B14F-4D97-AF65-F5344CB8AC3E}">
        <p14:creationId xmlns:p14="http://schemas.microsoft.com/office/powerpoint/2010/main" val="193922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50084"/>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0" name="Google Shape;485;p28">
            <a:extLst>
              <a:ext uri="{FF2B5EF4-FFF2-40B4-BE49-F238E27FC236}">
                <a16:creationId xmlns:a16="http://schemas.microsoft.com/office/drawing/2014/main" id="{2FC8BAE9-0502-4A88-87AC-24338C9C6BFF}"/>
              </a:ext>
            </a:extLst>
          </p:cNvPr>
          <p:cNvSpPr txBox="1"/>
          <p:nvPr/>
        </p:nvSpPr>
        <p:spPr>
          <a:xfrm>
            <a:off x="324288" y="495552"/>
            <a:ext cx="6892876"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pitchFamily="2" charset="77"/>
                <a:ea typeface="Arial" panose="020B0604020202020204" pitchFamily="34" charset="0"/>
                <a:cs typeface="Poppins" pitchFamily="2" charset="77"/>
              </a:rPr>
              <a:t>What </a:t>
            </a:r>
            <a:r>
              <a:rPr lang="en-US" sz="4000" b="1" dirty="0">
                <a:solidFill>
                  <a:srgbClr val="ECD169"/>
                </a:solidFill>
                <a:latin typeface="Poppins" pitchFamily="2" charset="77"/>
                <a:ea typeface="Arial" panose="020B0604020202020204" pitchFamily="34" charset="0"/>
                <a:cs typeface="Poppins" pitchFamily="2" charset="77"/>
              </a:rPr>
              <a:t>Couples Therapists </a:t>
            </a:r>
            <a:r>
              <a:rPr lang="en-US" sz="4000" b="1" dirty="0">
                <a:solidFill>
                  <a:schemeClr val="bg1"/>
                </a:solidFill>
                <a:latin typeface="Poppins" pitchFamily="2" charset="77"/>
                <a:ea typeface="Arial" panose="020B0604020202020204" pitchFamily="34" charset="0"/>
                <a:cs typeface="Poppins" pitchFamily="2" charset="77"/>
              </a:rPr>
              <a:t>are Reporting</a:t>
            </a:r>
            <a:r>
              <a:rPr lang="en-US" dirty="0">
                <a:solidFill>
                  <a:schemeClr val="bg1"/>
                </a:solidFill>
              </a:rPr>
              <a:t> </a:t>
            </a:r>
            <a:endParaRPr sz="4000" b="1" dirty="0">
              <a:solidFill>
                <a:schemeClr val="bg1"/>
              </a:solidFill>
              <a:latin typeface="Poppins" pitchFamily="2" charset="77"/>
              <a:ea typeface="Poppins Light"/>
              <a:cs typeface="Poppins" pitchFamily="2" charset="77"/>
              <a:sym typeface="Poppins Light"/>
            </a:endParaRPr>
          </a:p>
        </p:txBody>
      </p:sp>
      <p:sp>
        <p:nvSpPr>
          <p:cNvPr id="11" name="Oval 10">
            <a:extLst>
              <a:ext uri="{FF2B5EF4-FFF2-40B4-BE49-F238E27FC236}">
                <a16:creationId xmlns:a16="http://schemas.microsoft.com/office/drawing/2014/main" id="{0D63DA4E-FEA8-5C41-919A-17A7DCAA99AC}"/>
              </a:ext>
            </a:extLst>
          </p:cNvPr>
          <p:cNvSpPr/>
          <p:nvPr/>
        </p:nvSpPr>
        <p:spPr>
          <a:xfrm>
            <a:off x="324288" y="2793837"/>
            <a:ext cx="2239289" cy="223792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485;p28">
            <a:extLst>
              <a:ext uri="{FF2B5EF4-FFF2-40B4-BE49-F238E27FC236}">
                <a16:creationId xmlns:a16="http://schemas.microsoft.com/office/drawing/2014/main" id="{F222C051-D78B-6449-9BF6-3E01DDA92677}"/>
              </a:ext>
            </a:extLst>
          </p:cNvPr>
          <p:cNvSpPr txBox="1"/>
          <p:nvPr/>
        </p:nvSpPr>
        <p:spPr>
          <a:xfrm>
            <a:off x="-197019" y="3504403"/>
            <a:ext cx="3289080" cy="880626"/>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400" b="1" dirty="0">
                <a:solidFill>
                  <a:srgbClr val="ECD169"/>
                </a:solidFill>
                <a:latin typeface="Poppins" pitchFamily="2" charset="77"/>
                <a:ea typeface="Arial" panose="020B0604020202020204" pitchFamily="34" charset="0"/>
                <a:cs typeface="Poppins" pitchFamily="2" charset="77"/>
              </a:rPr>
              <a:t>Couples are Struggling </a:t>
            </a:r>
          </a:p>
          <a:p>
            <a:pPr>
              <a:lnSpc>
                <a:spcPct val="107000"/>
              </a:lnSpc>
            </a:pPr>
            <a:r>
              <a:rPr lang="en-US" sz="1400" dirty="0">
                <a:latin typeface="Poppins" pitchFamily="2" charset="77"/>
                <a:ea typeface="Arial" panose="020B0604020202020204" pitchFamily="34" charset="0"/>
                <a:cs typeface="Poppins" pitchFamily="2" charset="77"/>
              </a:rPr>
              <a:t>Too much time in</a:t>
            </a:r>
          </a:p>
          <a:p>
            <a:pPr>
              <a:lnSpc>
                <a:spcPct val="107000"/>
              </a:lnSpc>
            </a:pPr>
            <a:r>
              <a:rPr lang="en-US" sz="1400" dirty="0">
                <a:latin typeface="Poppins" pitchFamily="2" charset="77"/>
                <a:ea typeface="Arial" panose="020B0604020202020204" pitchFamily="34" charset="0"/>
                <a:cs typeface="Poppins" pitchFamily="2" charset="77"/>
              </a:rPr>
              <a:t> same space</a:t>
            </a:r>
          </a:p>
          <a:p>
            <a:pPr>
              <a:lnSpc>
                <a:spcPct val="107000"/>
              </a:lnSpc>
            </a:pPr>
            <a:r>
              <a:rPr lang="en-US" sz="1400" dirty="0">
                <a:latin typeface="Poppins" pitchFamily="2" charset="77"/>
                <a:ea typeface="Calibri" panose="020F0502020204030204" pitchFamily="34" charset="0"/>
                <a:cs typeface="Poppins" pitchFamily="2" charset="77"/>
              </a:rPr>
              <a:t>More emotional</a:t>
            </a:r>
          </a:p>
          <a:p>
            <a:pPr>
              <a:lnSpc>
                <a:spcPct val="107000"/>
              </a:lnSpc>
            </a:pPr>
            <a:r>
              <a:rPr lang="en-US" sz="1400" dirty="0">
                <a:latin typeface="Poppins" pitchFamily="2" charset="77"/>
                <a:ea typeface="Calibri" panose="020F0502020204030204" pitchFamily="34" charset="0"/>
                <a:cs typeface="Poppins" pitchFamily="2" charset="77"/>
              </a:rPr>
              <a:t> distance</a:t>
            </a:r>
          </a:p>
        </p:txBody>
      </p:sp>
      <p:sp>
        <p:nvSpPr>
          <p:cNvPr id="15" name="Oval 14">
            <a:extLst>
              <a:ext uri="{FF2B5EF4-FFF2-40B4-BE49-F238E27FC236}">
                <a16:creationId xmlns:a16="http://schemas.microsoft.com/office/drawing/2014/main" id="{5F6A00F4-3742-5048-93A2-027F9439E99E}"/>
              </a:ext>
            </a:extLst>
          </p:cNvPr>
          <p:cNvSpPr/>
          <p:nvPr/>
        </p:nvSpPr>
        <p:spPr>
          <a:xfrm>
            <a:off x="2936769" y="2304847"/>
            <a:ext cx="3024525" cy="303855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D169"/>
              </a:solidFill>
            </a:endParaRPr>
          </a:p>
        </p:txBody>
      </p:sp>
      <p:sp>
        <p:nvSpPr>
          <p:cNvPr id="16" name="Google Shape;485;p28">
            <a:extLst>
              <a:ext uri="{FF2B5EF4-FFF2-40B4-BE49-F238E27FC236}">
                <a16:creationId xmlns:a16="http://schemas.microsoft.com/office/drawing/2014/main" id="{5E0EF046-DC0C-C242-B852-D1975BF29ADB}"/>
              </a:ext>
            </a:extLst>
          </p:cNvPr>
          <p:cNvSpPr txBox="1"/>
          <p:nvPr/>
        </p:nvSpPr>
        <p:spPr>
          <a:xfrm>
            <a:off x="2694944" y="3284829"/>
            <a:ext cx="3508171" cy="1499795"/>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600" b="1" dirty="0">
                <a:solidFill>
                  <a:srgbClr val="ECD169"/>
                </a:solidFill>
                <a:latin typeface="Poppins" pitchFamily="2" charset="77"/>
                <a:ea typeface="Arial" panose="020B0604020202020204" pitchFamily="34" charset="0"/>
                <a:cs typeface="Poppins" pitchFamily="2" charset="77"/>
              </a:rPr>
              <a:t>Full Caseloads</a:t>
            </a:r>
          </a:p>
          <a:p>
            <a:pPr>
              <a:lnSpc>
                <a:spcPct val="107000"/>
              </a:lnSpc>
            </a:pPr>
            <a:r>
              <a:rPr lang="en-US" sz="1600" b="1" dirty="0">
                <a:latin typeface="Poppins" pitchFamily="2" charset="77"/>
                <a:ea typeface="Arial" panose="020B0604020202020204" pitchFamily="34" charset="0"/>
                <a:cs typeface="Poppins" pitchFamily="2" charset="77"/>
              </a:rPr>
              <a:t>Trouble Making </a:t>
            </a:r>
          </a:p>
          <a:p>
            <a:pPr>
              <a:lnSpc>
                <a:spcPct val="107000"/>
              </a:lnSpc>
            </a:pPr>
            <a:r>
              <a:rPr lang="en-US" sz="1600" b="1" dirty="0">
                <a:latin typeface="Poppins" pitchFamily="2" charset="77"/>
                <a:ea typeface="Arial" panose="020B0604020202020204" pitchFamily="34" charset="0"/>
                <a:cs typeface="Poppins" pitchFamily="2" charset="77"/>
              </a:rPr>
              <a:t>Referrals </a:t>
            </a:r>
          </a:p>
          <a:p>
            <a:pPr>
              <a:lnSpc>
                <a:spcPct val="107000"/>
              </a:lnSpc>
            </a:pPr>
            <a:r>
              <a:rPr lang="en-US" sz="1600" b="1" dirty="0">
                <a:latin typeface="Poppins" pitchFamily="2" charset="77"/>
                <a:ea typeface="Arial" panose="020B0604020202020204" pitchFamily="34" charset="0"/>
                <a:cs typeface="Poppins" pitchFamily="2" charset="77"/>
              </a:rPr>
              <a:t>Therapist Burnout</a:t>
            </a:r>
          </a:p>
          <a:p>
            <a:pPr>
              <a:lnSpc>
                <a:spcPct val="107000"/>
              </a:lnSpc>
            </a:pPr>
            <a:endParaRPr lang="en-US" sz="1600" dirty="0">
              <a:latin typeface="Poppins" pitchFamily="2" charset="77"/>
              <a:ea typeface="Calibri" panose="020F0502020204030204" pitchFamily="34" charset="0"/>
              <a:cs typeface="Poppins" pitchFamily="2" charset="77"/>
            </a:endParaRPr>
          </a:p>
        </p:txBody>
      </p:sp>
      <p:sp>
        <p:nvSpPr>
          <p:cNvPr id="18" name="Oval 17">
            <a:extLst>
              <a:ext uri="{FF2B5EF4-FFF2-40B4-BE49-F238E27FC236}">
                <a16:creationId xmlns:a16="http://schemas.microsoft.com/office/drawing/2014/main" id="{DE9654A4-BD9A-5F40-8DD5-03A75F8CF870}"/>
              </a:ext>
            </a:extLst>
          </p:cNvPr>
          <p:cNvSpPr/>
          <p:nvPr/>
        </p:nvSpPr>
        <p:spPr>
          <a:xfrm>
            <a:off x="6289858" y="1920178"/>
            <a:ext cx="3567708" cy="3681862"/>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ogle Shape;485;p28">
            <a:extLst>
              <a:ext uri="{FF2B5EF4-FFF2-40B4-BE49-F238E27FC236}">
                <a16:creationId xmlns:a16="http://schemas.microsoft.com/office/drawing/2014/main" id="{C45B64B8-35E3-CD43-9747-68A7C942EBBC}"/>
              </a:ext>
            </a:extLst>
          </p:cNvPr>
          <p:cNvSpPr txBox="1"/>
          <p:nvPr/>
        </p:nvSpPr>
        <p:spPr>
          <a:xfrm>
            <a:off x="6225915" y="3194818"/>
            <a:ext cx="3695594" cy="1499794"/>
          </a:xfrm>
          <a:prstGeom prst="rect">
            <a:avLst/>
          </a:prstGeom>
          <a:noFill/>
          <a:ln>
            <a:noFill/>
          </a:ln>
        </p:spPr>
        <p:txBody>
          <a:bodyPr spcFirstLastPara="1" wrap="square" lIns="91425" tIns="45700" rIns="91425" bIns="45700" anchor="t" anchorCtr="0">
            <a:noAutofit/>
          </a:bodyPr>
          <a:lstStyle>
            <a:defPPr>
              <a:defRPr lang="en-US"/>
            </a:defPPr>
            <a:lvl1pPr lvl="0" algn="ctr">
              <a:lnSpc>
                <a:spcPct val="80000"/>
              </a:lnSpc>
              <a:buClr>
                <a:srgbClr val="ECD169"/>
              </a:buClr>
              <a:buSzPts val="5200"/>
              <a:defRPr sz="2000">
                <a:solidFill>
                  <a:schemeClr val="bg1"/>
                </a:solidFill>
                <a:latin typeface="Poppins"/>
                <a:ea typeface="Poppins"/>
                <a:cs typeface="Poppins"/>
              </a:defRPr>
            </a:lvl1pPr>
          </a:lstStyle>
          <a:p>
            <a:pPr>
              <a:lnSpc>
                <a:spcPct val="107000"/>
              </a:lnSpc>
            </a:pPr>
            <a:r>
              <a:rPr lang="en-US" sz="1800" b="1" dirty="0">
                <a:solidFill>
                  <a:srgbClr val="ECD169"/>
                </a:solidFill>
                <a:latin typeface="Poppins" pitchFamily="2" charset="77"/>
                <a:ea typeface="Arial" panose="020B0604020202020204" pitchFamily="34" charset="0"/>
                <a:cs typeface="Poppins" pitchFamily="2" charset="77"/>
              </a:rPr>
              <a:t>New Stressful Issues</a:t>
            </a:r>
          </a:p>
          <a:p>
            <a:pPr>
              <a:lnSpc>
                <a:spcPct val="107000"/>
              </a:lnSpc>
            </a:pPr>
            <a:r>
              <a:rPr lang="en-US" sz="1800" dirty="0">
                <a:latin typeface="Poppins" pitchFamily="2" charset="77"/>
                <a:ea typeface="Arial" panose="020B0604020202020204" pitchFamily="34" charset="0"/>
                <a:cs typeface="Poppins" pitchFamily="2" charset="77"/>
              </a:rPr>
              <a:t>Safety Concerns</a:t>
            </a:r>
          </a:p>
          <a:p>
            <a:pPr>
              <a:lnSpc>
                <a:spcPct val="107000"/>
              </a:lnSpc>
            </a:pPr>
            <a:r>
              <a:rPr lang="en-US" sz="1800" dirty="0">
                <a:latin typeface="Poppins" pitchFamily="2" charset="77"/>
                <a:ea typeface="Calibri" panose="020F0502020204030204" pitchFamily="34" charset="0"/>
                <a:cs typeface="Poppins" pitchFamily="2" charset="77"/>
              </a:rPr>
              <a:t>Vax and anti-vax</a:t>
            </a:r>
          </a:p>
          <a:p>
            <a:pPr>
              <a:lnSpc>
                <a:spcPct val="107000"/>
              </a:lnSpc>
            </a:pPr>
            <a:r>
              <a:rPr lang="en-US" sz="1800" dirty="0">
                <a:latin typeface="Poppins" pitchFamily="2" charset="77"/>
                <a:ea typeface="Calibri" panose="020F0502020204030204" pitchFamily="34" charset="0"/>
                <a:cs typeface="Poppins" pitchFamily="2" charset="77"/>
              </a:rPr>
              <a:t>Racism/Political Divides</a:t>
            </a:r>
          </a:p>
        </p:txBody>
      </p:sp>
    </p:spTree>
    <p:extLst>
      <p:ext uri="{BB962C8B-B14F-4D97-AF65-F5344CB8AC3E}">
        <p14:creationId xmlns:p14="http://schemas.microsoft.com/office/powerpoint/2010/main" val="389189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3" name="Picture 2" descr="A picture containing person&#10;&#10;Description automatically generated">
            <a:extLst>
              <a:ext uri="{FF2B5EF4-FFF2-40B4-BE49-F238E27FC236}">
                <a16:creationId xmlns:a16="http://schemas.microsoft.com/office/drawing/2014/main" id="{BED87920-EB98-4BEA-BB62-AFE8272909CA}"/>
              </a:ext>
            </a:extLst>
          </p:cNvPr>
          <p:cNvPicPr>
            <a:picLocks noChangeAspect="1"/>
          </p:cNvPicPr>
          <p:nvPr/>
        </p:nvPicPr>
        <p:blipFill rotWithShape="1">
          <a:blip r:embed="rId4"/>
          <a:srcRect l="28387" r="29272"/>
          <a:stretch/>
        </p:blipFill>
        <p:spPr>
          <a:xfrm flipH="1">
            <a:off x="6377651" y="-259680"/>
            <a:ext cx="5991522" cy="7959589"/>
          </a:xfrm>
          <a:prstGeom prst="rect">
            <a:avLst/>
          </a:prstGeom>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5">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9" name="TextBox 8">
            <a:extLst>
              <a:ext uri="{FF2B5EF4-FFF2-40B4-BE49-F238E27FC236}">
                <a16:creationId xmlns:a16="http://schemas.microsoft.com/office/drawing/2014/main" id="{E2BE8144-1796-4A56-8F49-7C0DF0F1E720}"/>
              </a:ext>
            </a:extLst>
          </p:cNvPr>
          <p:cNvSpPr txBox="1"/>
          <p:nvPr/>
        </p:nvSpPr>
        <p:spPr>
          <a:xfrm>
            <a:off x="403173" y="3202340"/>
            <a:ext cx="5974478" cy="2308324"/>
          </a:xfrm>
          <a:prstGeom prst="rect">
            <a:avLst/>
          </a:prstGeom>
          <a:noFill/>
        </p:spPr>
        <p:txBody>
          <a:bodyPr wrap="square">
            <a:spAutoFit/>
          </a:bodyPr>
          <a:lstStyle/>
          <a:p>
            <a:r>
              <a:rPr lang="en-US" sz="24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There is the potential to provide care that is more affordable, personalized and accessible.</a:t>
            </a:r>
          </a:p>
          <a:p>
            <a:endParaRPr lang="en-US" sz="2400" dirty="0">
              <a:solidFill>
                <a:schemeClr val="bg1"/>
              </a:solidFill>
              <a:latin typeface="Poppins Light" panose="00000400000000000000" pitchFamily="2" charset="0"/>
              <a:ea typeface="Arial" panose="020B0604020202020204" pitchFamily="34" charset="0"/>
              <a:cs typeface="Poppins Light" panose="00000400000000000000" pitchFamily="2" charset="0"/>
            </a:endParaRP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John </a:t>
            </a:r>
            <a:r>
              <a:rPr lang="en-US" sz="1600" dirty="0" err="1">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Torous</a:t>
            </a:r>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 M.D. </a:t>
            </a: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Director of the Digital Psychiatry Division</a:t>
            </a:r>
          </a:p>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Beth Israel Deaconess Medical Center in Boston</a:t>
            </a:r>
          </a:p>
        </p:txBody>
      </p:sp>
      <p:sp>
        <p:nvSpPr>
          <p:cNvPr id="15" name="Google Shape;485;p28">
            <a:extLst>
              <a:ext uri="{FF2B5EF4-FFF2-40B4-BE49-F238E27FC236}">
                <a16:creationId xmlns:a16="http://schemas.microsoft.com/office/drawing/2014/main" id="{094BB1B7-3518-492B-BC92-ECC9F32F6F50}"/>
              </a:ext>
            </a:extLst>
          </p:cNvPr>
          <p:cNvSpPr txBox="1"/>
          <p:nvPr/>
        </p:nvSpPr>
        <p:spPr>
          <a:xfrm>
            <a:off x="403173" y="665433"/>
            <a:ext cx="5692827"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rgbClr val="ECD169"/>
                </a:solidFill>
                <a:latin typeface="Poppins"/>
                <a:ea typeface="Poppins"/>
                <a:cs typeface="Poppins"/>
                <a:sym typeface="Poppins"/>
              </a:rPr>
              <a:t>Pandemic led to Huge Expansion of  </a:t>
            </a:r>
          </a:p>
          <a:p>
            <a:pPr marL="0" marR="0" lvl="0" indent="0" algn="l" rtl="0">
              <a:lnSpc>
                <a:spcPct val="80000"/>
              </a:lnSpc>
              <a:spcBef>
                <a:spcPts val="0"/>
              </a:spcBef>
              <a:spcAft>
                <a:spcPts val="0"/>
              </a:spcAft>
              <a:buClr>
                <a:srgbClr val="ECD169"/>
              </a:buClr>
              <a:buSzPts val="5200"/>
              <a:buFont typeface="Poppins"/>
              <a:buNone/>
            </a:pPr>
            <a:r>
              <a:rPr lang="en-US" sz="4000" b="1" dirty="0">
                <a:solidFill>
                  <a:srgbClr val="DBB7D6"/>
                </a:solidFill>
                <a:latin typeface="Poppins"/>
                <a:ea typeface="Poppins"/>
                <a:cs typeface="Poppins"/>
                <a:sym typeface="Poppins"/>
              </a:rPr>
              <a:t>Telehealth</a:t>
            </a:r>
            <a:endParaRPr sz="2000" b="1" dirty="0">
              <a:solidFill>
                <a:srgbClr val="ECD169"/>
              </a:solidFill>
              <a:latin typeface="Poppins Light"/>
              <a:ea typeface="Poppins Light"/>
              <a:cs typeface="Poppins Light"/>
              <a:sym typeface="Poppins Light"/>
            </a:endParaRPr>
          </a:p>
        </p:txBody>
      </p:sp>
      <p:sp>
        <p:nvSpPr>
          <p:cNvPr id="16" name="Title 1">
            <a:extLst>
              <a:ext uri="{FF2B5EF4-FFF2-40B4-BE49-F238E27FC236}">
                <a16:creationId xmlns:a16="http://schemas.microsoft.com/office/drawing/2014/main" id="{F9A2AB4E-A03F-4EAB-9F20-E457B93F5158}"/>
              </a:ext>
            </a:extLst>
          </p:cNvPr>
          <p:cNvSpPr txBox="1">
            <a:spLocks/>
          </p:cNvSpPr>
          <p:nvPr/>
        </p:nvSpPr>
        <p:spPr>
          <a:xfrm>
            <a:off x="414747" y="1823715"/>
            <a:ext cx="1653697" cy="2329845"/>
          </a:xfrm>
          <a:prstGeom prst="rect">
            <a:avLst/>
          </a:prstGeom>
        </p:spPr>
        <p:txBody>
          <a:bodyPr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4000" b="1" dirty="0">
                <a:solidFill>
                  <a:srgbClr val="ECD169"/>
                </a:solidFill>
                <a:latin typeface="Poppins" panose="00000500000000000000" pitchFamily="2" charset="0"/>
                <a:cs typeface="Poppins" panose="00000500000000000000" pitchFamily="2" charset="0"/>
              </a:rPr>
              <a:t>“</a:t>
            </a:r>
            <a:endParaRPr lang="en-US" sz="60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1030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9" name="TextBox 8">
            <a:extLst>
              <a:ext uri="{FF2B5EF4-FFF2-40B4-BE49-F238E27FC236}">
                <a16:creationId xmlns:a16="http://schemas.microsoft.com/office/drawing/2014/main" id="{E2BE8144-1796-4A56-8F49-7C0DF0F1E720}"/>
              </a:ext>
            </a:extLst>
          </p:cNvPr>
          <p:cNvSpPr txBox="1"/>
          <p:nvPr/>
        </p:nvSpPr>
        <p:spPr>
          <a:xfrm>
            <a:off x="403173" y="2475854"/>
            <a:ext cx="3102027" cy="830997"/>
          </a:xfrm>
          <a:prstGeom prst="rect">
            <a:avLst/>
          </a:prstGeom>
          <a:noFill/>
        </p:spPr>
        <p:txBody>
          <a:bodyPr wrap="square">
            <a:spAutoFit/>
          </a:bodyPr>
          <a:lstStyle/>
          <a:p>
            <a:r>
              <a:rPr lang="en-US" sz="1600" dirty="0">
                <a:solidFill>
                  <a:schemeClr val="bg1"/>
                </a:solidFill>
                <a:effectLst/>
                <a:latin typeface="Poppins Light" panose="00000400000000000000" pitchFamily="2" charset="0"/>
                <a:ea typeface="Arial" panose="020B0604020202020204" pitchFamily="34" charset="0"/>
                <a:cs typeface="Poppins Light" panose="00000400000000000000" pitchFamily="2" charset="0"/>
              </a:rPr>
              <a:t>According to a Therapist Wage Survey published in December 2022:</a:t>
            </a:r>
          </a:p>
        </p:txBody>
      </p:sp>
      <p:sp>
        <p:nvSpPr>
          <p:cNvPr id="15" name="Google Shape;485;p28">
            <a:extLst>
              <a:ext uri="{FF2B5EF4-FFF2-40B4-BE49-F238E27FC236}">
                <a16:creationId xmlns:a16="http://schemas.microsoft.com/office/drawing/2014/main" id="{094BB1B7-3518-492B-BC92-ECC9F32F6F50}"/>
              </a:ext>
            </a:extLst>
          </p:cNvPr>
          <p:cNvSpPr txBox="1"/>
          <p:nvPr/>
        </p:nvSpPr>
        <p:spPr>
          <a:xfrm>
            <a:off x="403173" y="665433"/>
            <a:ext cx="5692827" cy="11633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CD169"/>
              </a:buClr>
              <a:buSzPts val="5200"/>
              <a:buFont typeface="Poppins"/>
              <a:buNone/>
            </a:pPr>
            <a:r>
              <a:rPr lang="en-US" sz="4000" b="1" dirty="0">
                <a:solidFill>
                  <a:schemeClr val="bg1"/>
                </a:solidFill>
                <a:latin typeface="Poppins"/>
                <a:ea typeface="Poppins"/>
                <a:cs typeface="Poppins"/>
                <a:sym typeface="Poppins"/>
              </a:rPr>
              <a:t>Wages for Private Practice Therapists </a:t>
            </a:r>
            <a:r>
              <a:rPr lang="en-US" sz="4000" b="1" dirty="0">
                <a:solidFill>
                  <a:srgbClr val="ECD169"/>
                </a:solidFill>
                <a:latin typeface="Poppins"/>
                <a:ea typeface="Poppins"/>
                <a:cs typeface="Poppins"/>
                <a:sym typeface="Poppins"/>
              </a:rPr>
              <a:t>Are Strong </a:t>
            </a:r>
            <a:endParaRPr sz="2000" b="1" dirty="0">
              <a:solidFill>
                <a:srgbClr val="ECD169"/>
              </a:solidFill>
              <a:latin typeface="Poppins Light"/>
              <a:ea typeface="Poppins Light"/>
              <a:cs typeface="Poppins Light"/>
              <a:sym typeface="Poppins Light"/>
            </a:endParaRPr>
          </a:p>
        </p:txBody>
      </p:sp>
      <p:grpSp>
        <p:nvGrpSpPr>
          <p:cNvPr id="2" name="Group 1">
            <a:extLst>
              <a:ext uri="{FF2B5EF4-FFF2-40B4-BE49-F238E27FC236}">
                <a16:creationId xmlns:a16="http://schemas.microsoft.com/office/drawing/2014/main" id="{70E9B849-F0C8-4245-AD4A-497E2EB5D0E6}"/>
              </a:ext>
            </a:extLst>
          </p:cNvPr>
          <p:cNvGrpSpPr/>
          <p:nvPr/>
        </p:nvGrpSpPr>
        <p:grpSpPr>
          <a:xfrm>
            <a:off x="2253906" y="2458934"/>
            <a:ext cx="7684187" cy="3389252"/>
            <a:chOff x="403173" y="3215715"/>
            <a:chExt cx="5947913" cy="2623436"/>
          </a:xfrm>
        </p:grpSpPr>
        <p:cxnSp>
          <p:nvCxnSpPr>
            <p:cNvPr id="4" name="Straight Connector 3">
              <a:extLst>
                <a:ext uri="{FF2B5EF4-FFF2-40B4-BE49-F238E27FC236}">
                  <a16:creationId xmlns:a16="http://schemas.microsoft.com/office/drawing/2014/main" id="{782D33A8-EB46-4E20-8C72-471A2E7ED1C8}"/>
                </a:ext>
              </a:extLst>
            </p:cNvPr>
            <p:cNvCxnSpPr/>
            <p:nvPr/>
          </p:nvCxnSpPr>
          <p:spPr>
            <a:xfrm>
              <a:off x="528320" y="4856480"/>
              <a:ext cx="5161280" cy="0"/>
            </a:xfrm>
            <a:prstGeom prst="line">
              <a:avLst/>
            </a:prstGeom>
            <a:ln>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D4224B0-50BA-46BC-B531-2391B70E9302}"/>
                </a:ext>
              </a:extLst>
            </p:cNvPr>
            <p:cNvSpPr txBox="1"/>
            <p:nvPr/>
          </p:nvSpPr>
          <p:spPr>
            <a:xfrm>
              <a:off x="403173" y="4969494"/>
              <a:ext cx="744907" cy="262056"/>
            </a:xfrm>
            <a:prstGeom prst="rect">
              <a:avLst/>
            </a:prstGeom>
            <a:noFill/>
          </p:spPr>
          <p:txBody>
            <a:bodyPr wrap="square">
              <a:spAutoFit/>
            </a:bodyPr>
            <a:lstStyle/>
            <a:p>
              <a:r>
                <a:rPr lang="en-US" sz="1600" dirty="0">
                  <a:solidFill>
                    <a:schemeClr val="bg1"/>
                  </a:solidFill>
                  <a:effectLst/>
                  <a:latin typeface="Poppins SemiBold" panose="00000700000000000000" pitchFamily="2" charset="0"/>
                  <a:ea typeface="Arial" panose="020B0604020202020204" pitchFamily="34" charset="0"/>
                  <a:cs typeface="Poppins SemiBold" panose="00000700000000000000" pitchFamily="2" charset="0"/>
                </a:rPr>
                <a:t>$50/h </a:t>
              </a:r>
              <a:endParaRPr lang="en-US" sz="1600" dirty="0">
                <a:solidFill>
                  <a:schemeClr val="bg1"/>
                </a:solidFill>
                <a:latin typeface="Poppins SemiBold" panose="00000700000000000000" pitchFamily="2" charset="0"/>
                <a:cs typeface="Poppins SemiBold" panose="00000700000000000000" pitchFamily="2" charset="0"/>
              </a:endParaRPr>
            </a:p>
          </p:txBody>
        </p:sp>
        <p:sp>
          <p:nvSpPr>
            <p:cNvPr id="20" name="TextBox 19">
              <a:extLst>
                <a:ext uri="{FF2B5EF4-FFF2-40B4-BE49-F238E27FC236}">
                  <a16:creationId xmlns:a16="http://schemas.microsoft.com/office/drawing/2014/main" id="{91DA0B77-78A3-43AA-8DB2-D168C0208F1F}"/>
                </a:ext>
              </a:extLst>
            </p:cNvPr>
            <p:cNvSpPr txBox="1"/>
            <p:nvPr/>
          </p:nvSpPr>
          <p:spPr>
            <a:xfrm>
              <a:off x="5537199" y="4965673"/>
              <a:ext cx="744907" cy="262056"/>
            </a:xfrm>
            <a:prstGeom prst="rect">
              <a:avLst/>
            </a:prstGeom>
            <a:noFill/>
          </p:spPr>
          <p:txBody>
            <a:bodyPr wrap="square">
              <a:spAutoFit/>
            </a:bodyPr>
            <a:lstStyle/>
            <a:p>
              <a:r>
                <a:rPr lang="en-US" sz="1600" dirty="0">
                  <a:solidFill>
                    <a:schemeClr val="bg1"/>
                  </a:solidFill>
                  <a:effectLst/>
                  <a:latin typeface="Poppins SemiBold" panose="00000700000000000000" pitchFamily="2" charset="0"/>
                  <a:ea typeface="Arial" panose="020B0604020202020204" pitchFamily="34" charset="0"/>
                  <a:cs typeface="Poppins SemiBold" panose="00000700000000000000" pitchFamily="2" charset="0"/>
                </a:rPr>
                <a:t>$200/h </a:t>
              </a:r>
              <a:endParaRPr lang="en-US" sz="1600" dirty="0">
                <a:solidFill>
                  <a:schemeClr val="bg1"/>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14399326-190B-4E2B-A777-85821F33A78A}"/>
                </a:ext>
              </a:extLst>
            </p:cNvPr>
            <p:cNvSpPr txBox="1"/>
            <p:nvPr/>
          </p:nvSpPr>
          <p:spPr>
            <a:xfrm>
              <a:off x="1947636" y="3215715"/>
              <a:ext cx="2520978" cy="1167342"/>
            </a:xfrm>
            <a:prstGeom prst="rect">
              <a:avLst/>
            </a:prstGeom>
            <a:noFill/>
          </p:spPr>
          <p:txBody>
            <a:bodyPr wrap="square">
              <a:spAutoFit/>
            </a:bodyPr>
            <a:lstStyle/>
            <a:p>
              <a:pPr algn="ctr"/>
              <a:r>
                <a:rPr lang="en-US" sz="2000" dirty="0">
                  <a:solidFill>
                    <a:srgbClr val="ECD169"/>
                  </a:solidFill>
                  <a:effectLst/>
                  <a:latin typeface="Poppins" panose="00000500000000000000" pitchFamily="2" charset="0"/>
                  <a:ea typeface="Arial" panose="020B0604020202020204" pitchFamily="34" charset="0"/>
                  <a:cs typeface="Poppins" panose="00000500000000000000" pitchFamily="2" charset="0"/>
                </a:rPr>
                <a:t>Median hourly wage</a:t>
              </a:r>
            </a:p>
            <a:p>
              <a:pPr algn="ctr"/>
              <a:r>
                <a:rPr lang="en-US" sz="3600" b="1" dirty="0">
                  <a:solidFill>
                    <a:srgbClr val="ECD169"/>
                  </a:solidFill>
                  <a:latin typeface="Poppins"/>
                  <a:cs typeface="Poppins"/>
                </a:rPr>
                <a:t>$110-in 2022 now $97,000</a:t>
              </a:r>
            </a:p>
          </p:txBody>
        </p:sp>
        <p:sp>
          <p:nvSpPr>
            <p:cNvPr id="23" name="TextBox 22">
              <a:extLst>
                <a:ext uri="{FF2B5EF4-FFF2-40B4-BE49-F238E27FC236}">
                  <a16:creationId xmlns:a16="http://schemas.microsoft.com/office/drawing/2014/main" id="{B201EDE3-8CC8-41B2-AADD-65D8FAE09D8D}"/>
                </a:ext>
              </a:extLst>
            </p:cNvPr>
            <p:cNvSpPr txBox="1"/>
            <p:nvPr/>
          </p:nvSpPr>
          <p:spPr>
            <a:xfrm>
              <a:off x="2821182" y="5386508"/>
              <a:ext cx="3529904" cy="452643"/>
            </a:xfrm>
            <a:prstGeom prst="rect">
              <a:avLst/>
            </a:prstGeom>
            <a:noFill/>
          </p:spPr>
          <p:txBody>
            <a:bodyPr wrap="square">
              <a:spAutoFit/>
            </a:bodyPr>
            <a:lstStyle/>
            <a:p>
              <a:r>
                <a:rPr lang="en-US" sz="1600" dirty="0">
                  <a:solidFill>
                    <a:srgbClr val="DBB7D6"/>
                  </a:solidFill>
                  <a:latin typeface="Poppins Light" panose="00000400000000000000" pitchFamily="2" charset="0"/>
                  <a:cs typeface="Poppins Light" panose="00000400000000000000" pitchFamily="2" charset="0"/>
                </a:rPr>
                <a:t>the vast majority of therapists in this survey reported earning more than $110/hour</a:t>
              </a:r>
            </a:p>
          </p:txBody>
        </p:sp>
        <p:cxnSp>
          <p:nvCxnSpPr>
            <p:cNvPr id="24" name="Straight Connector 23">
              <a:extLst>
                <a:ext uri="{FF2B5EF4-FFF2-40B4-BE49-F238E27FC236}">
                  <a16:creationId xmlns:a16="http://schemas.microsoft.com/office/drawing/2014/main" id="{64DA784F-2205-46D6-8933-05600A9B12C5}"/>
                </a:ext>
              </a:extLst>
            </p:cNvPr>
            <p:cNvCxnSpPr>
              <a:cxnSpLocks/>
            </p:cNvCxnSpPr>
            <p:nvPr/>
          </p:nvCxnSpPr>
          <p:spPr>
            <a:xfrm>
              <a:off x="2821182" y="4207408"/>
              <a:ext cx="0" cy="649072"/>
            </a:xfrm>
            <a:prstGeom prst="line">
              <a:avLst/>
            </a:prstGeom>
            <a:ln>
              <a:solidFill>
                <a:srgbClr val="ECD169"/>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E8E5BA53-9096-402F-BA57-DCD70340C5FE}"/>
                </a:ext>
              </a:extLst>
            </p:cNvPr>
            <p:cNvSpPr/>
            <p:nvPr/>
          </p:nvSpPr>
          <p:spPr>
            <a:xfrm rot="5400000">
              <a:off x="4080156" y="3798328"/>
              <a:ext cx="233157" cy="2655530"/>
            </a:xfrm>
            <a:prstGeom prst="rightBrace">
              <a:avLst>
                <a:gd name="adj1" fmla="val 49251"/>
                <a:gd name="adj2" fmla="val 50000"/>
              </a:avLst>
            </a:prstGeom>
            <a:ln>
              <a:solidFill>
                <a:srgbClr val="DBB7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spTree>
    <p:extLst>
      <p:ext uri="{BB962C8B-B14F-4D97-AF65-F5344CB8AC3E}">
        <p14:creationId xmlns:p14="http://schemas.microsoft.com/office/powerpoint/2010/main" val="18177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17" name="Google Shape;87;p1" descr="Background pattern&#10;&#10;Description automatically generated">
            <a:extLst>
              <a:ext uri="{FF2B5EF4-FFF2-40B4-BE49-F238E27FC236}">
                <a16:creationId xmlns:a16="http://schemas.microsoft.com/office/drawing/2014/main" id="{C2CB365A-D8B3-40B2-941A-DD9524D9848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grpSp>
        <p:nvGrpSpPr>
          <p:cNvPr id="481" name="Google Shape;481;p28"/>
          <p:cNvGrpSpPr/>
          <p:nvPr/>
        </p:nvGrpSpPr>
        <p:grpSpPr>
          <a:xfrm>
            <a:off x="105166" y="3644901"/>
            <a:ext cx="12099533" cy="3213100"/>
            <a:chOff x="105166" y="3644901"/>
            <a:chExt cx="12099533" cy="3213100"/>
          </a:xfrm>
        </p:grpSpPr>
        <p:pic>
          <p:nvPicPr>
            <p:cNvPr id="482" name="Google Shape;482;p28"/>
            <p:cNvPicPr preferRelativeResize="0"/>
            <p:nvPr/>
          </p:nvPicPr>
          <p:blipFill rotWithShape="1">
            <a:blip r:embed="rId4">
              <a:alphaModFix/>
            </a:blip>
            <a:srcRect l="45590" t="55207" b="15434"/>
            <a:stretch/>
          </p:blipFill>
          <p:spPr>
            <a:xfrm>
              <a:off x="7217164" y="3644901"/>
              <a:ext cx="4987535" cy="3213100"/>
            </a:xfrm>
            <a:prstGeom prst="rect">
              <a:avLst/>
            </a:prstGeom>
            <a:noFill/>
            <a:ln>
              <a:noFill/>
            </a:ln>
          </p:spPr>
        </p:pic>
        <p:pic>
          <p:nvPicPr>
            <p:cNvPr id="483" name="Google Shape;48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56899" y="6064432"/>
              <a:ext cx="1333501" cy="672651"/>
            </a:xfrm>
            <a:prstGeom prst="rect">
              <a:avLst/>
            </a:prstGeom>
            <a:noFill/>
            <a:ln>
              <a:noFill/>
            </a:ln>
          </p:spPr>
        </p:pic>
        <p:sp>
          <p:nvSpPr>
            <p:cNvPr id="484" name="Google Shape;484;p28"/>
            <p:cNvSpPr txBox="1"/>
            <p:nvPr/>
          </p:nvSpPr>
          <p:spPr>
            <a:xfrm>
              <a:off x="105166" y="6478320"/>
              <a:ext cx="54320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Poppins"/>
                  <a:ea typeface="Poppins"/>
                  <a:cs typeface="Poppins"/>
                  <a:sym typeface="Poppins"/>
                </a:rPr>
                <a:t>© Copyright 2024 The Couples Institute. All Rights Reserved</a:t>
              </a:r>
              <a:endParaRPr sz="1200" dirty="0">
                <a:solidFill>
                  <a:schemeClr val="lt1"/>
                </a:solidFill>
                <a:latin typeface="Poppins"/>
                <a:ea typeface="Poppins"/>
                <a:cs typeface="Poppins"/>
                <a:sym typeface="Poppins"/>
              </a:endParaRPr>
            </a:p>
          </p:txBody>
        </p:sp>
      </p:grpSp>
      <p:sp>
        <p:nvSpPr>
          <p:cNvPr id="15" name="Google Shape;485;p28">
            <a:extLst>
              <a:ext uri="{FF2B5EF4-FFF2-40B4-BE49-F238E27FC236}">
                <a16:creationId xmlns:a16="http://schemas.microsoft.com/office/drawing/2014/main" id="{094BB1B7-3518-492B-BC92-ECC9F32F6F50}"/>
              </a:ext>
            </a:extLst>
          </p:cNvPr>
          <p:cNvSpPr txBox="1"/>
          <p:nvPr/>
        </p:nvSpPr>
        <p:spPr>
          <a:xfrm>
            <a:off x="403173" y="665433"/>
            <a:ext cx="6312587" cy="1163368"/>
          </a:xfrm>
          <a:prstGeom prst="rect">
            <a:avLst/>
          </a:prstGeom>
          <a:noFill/>
          <a:ln>
            <a:noFill/>
          </a:ln>
        </p:spPr>
        <p:txBody>
          <a:bodyPr spcFirstLastPara="1" wrap="square" lIns="91425" tIns="45700" rIns="91425" bIns="45700" anchor="t" anchorCtr="0">
            <a:noAutofit/>
          </a:bodyPr>
          <a:lstStyle/>
          <a:p>
            <a:pPr lvl="0">
              <a:lnSpc>
                <a:spcPct val="80000"/>
              </a:lnSpc>
              <a:buClr>
                <a:srgbClr val="ECD169"/>
              </a:buClr>
              <a:buSzPts val="5200"/>
            </a:pPr>
            <a:r>
              <a:rPr lang="en-US" sz="4000" b="1" dirty="0">
                <a:solidFill>
                  <a:schemeClr val="bg1"/>
                </a:solidFill>
                <a:latin typeface="Poppins"/>
                <a:ea typeface="Poppins"/>
                <a:cs typeface="Poppins"/>
                <a:sym typeface="Poppins"/>
              </a:rPr>
              <a:t>Benefits of Telehealth </a:t>
            </a:r>
            <a:r>
              <a:rPr lang="en-US" sz="4000" b="1" dirty="0">
                <a:solidFill>
                  <a:srgbClr val="ECD169"/>
                </a:solidFill>
                <a:latin typeface="Poppins"/>
                <a:ea typeface="Poppins"/>
                <a:cs typeface="Poppins"/>
                <a:sym typeface="Poppins"/>
              </a:rPr>
              <a:t>to Therapists</a:t>
            </a:r>
            <a:endParaRPr sz="2000" b="1" dirty="0">
              <a:solidFill>
                <a:srgbClr val="ECD169"/>
              </a:solidFill>
              <a:latin typeface="Poppins Light"/>
              <a:ea typeface="Poppins Light"/>
              <a:cs typeface="Poppins Light"/>
              <a:sym typeface="Poppins Light"/>
            </a:endParaRPr>
          </a:p>
        </p:txBody>
      </p:sp>
      <p:sp>
        <p:nvSpPr>
          <p:cNvPr id="2" name="Oval 1">
            <a:extLst>
              <a:ext uri="{FF2B5EF4-FFF2-40B4-BE49-F238E27FC236}">
                <a16:creationId xmlns:a16="http://schemas.microsoft.com/office/drawing/2014/main" id="{270FBA5F-FD5B-4560-951C-4BA22C7AEFC6}"/>
              </a:ext>
            </a:extLst>
          </p:cNvPr>
          <p:cNvSpPr/>
          <p:nvPr/>
        </p:nvSpPr>
        <p:spPr>
          <a:xfrm>
            <a:off x="884029"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485;p28">
            <a:extLst>
              <a:ext uri="{FF2B5EF4-FFF2-40B4-BE49-F238E27FC236}">
                <a16:creationId xmlns:a16="http://schemas.microsoft.com/office/drawing/2014/main" id="{D40CEDC4-A402-47C7-958E-B2E5FBC50C0A}"/>
              </a:ext>
            </a:extLst>
          </p:cNvPr>
          <p:cNvSpPr txBox="1"/>
          <p:nvPr/>
        </p:nvSpPr>
        <p:spPr>
          <a:xfrm>
            <a:off x="616533"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Lower or </a:t>
            </a:r>
          </a:p>
          <a:p>
            <a:pPr lvl="0" algn="ctr">
              <a:lnSpc>
                <a:spcPct val="80000"/>
              </a:lnSpc>
              <a:buClr>
                <a:srgbClr val="ECD169"/>
              </a:buClr>
              <a:buSzPts val="5200"/>
            </a:pPr>
            <a:r>
              <a:rPr lang="en-US" sz="2000" dirty="0">
                <a:solidFill>
                  <a:schemeClr val="bg1"/>
                </a:solidFill>
                <a:latin typeface="Poppins"/>
                <a:ea typeface="Poppins"/>
                <a:cs typeface="Poppins"/>
                <a:sym typeface="Poppins"/>
              </a:rPr>
              <a:t>no office rent</a:t>
            </a:r>
            <a:endParaRPr sz="1100" dirty="0">
              <a:solidFill>
                <a:srgbClr val="ECD169"/>
              </a:solidFill>
              <a:latin typeface="Poppins Light"/>
              <a:ea typeface="Poppins Light"/>
              <a:cs typeface="Poppins Light"/>
              <a:sym typeface="Poppins Light"/>
            </a:endParaRPr>
          </a:p>
        </p:txBody>
      </p:sp>
      <p:sp>
        <p:nvSpPr>
          <p:cNvPr id="27" name="Oval 26">
            <a:extLst>
              <a:ext uri="{FF2B5EF4-FFF2-40B4-BE49-F238E27FC236}">
                <a16:creationId xmlns:a16="http://schemas.microsoft.com/office/drawing/2014/main" id="{2726714B-B722-49B2-A8A9-9B75E228476B}"/>
              </a:ext>
            </a:extLst>
          </p:cNvPr>
          <p:cNvSpPr/>
          <p:nvPr/>
        </p:nvSpPr>
        <p:spPr>
          <a:xfrm>
            <a:off x="3784808"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485;p28">
            <a:extLst>
              <a:ext uri="{FF2B5EF4-FFF2-40B4-BE49-F238E27FC236}">
                <a16:creationId xmlns:a16="http://schemas.microsoft.com/office/drawing/2014/main" id="{DC88A0EF-B5F3-420B-BC17-2983EBDAABE0}"/>
              </a:ext>
            </a:extLst>
          </p:cNvPr>
          <p:cNvSpPr txBox="1"/>
          <p:nvPr/>
        </p:nvSpPr>
        <p:spPr>
          <a:xfrm>
            <a:off x="3517312"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Broader geographic reach</a:t>
            </a:r>
            <a:endParaRPr sz="1100" dirty="0">
              <a:solidFill>
                <a:srgbClr val="ECD169"/>
              </a:solidFill>
              <a:latin typeface="Poppins Light"/>
              <a:ea typeface="Poppins Light"/>
              <a:cs typeface="Poppins Light"/>
              <a:sym typeface="Poppins Light"/>
            </a:endParaRPr>
          </a:p>
        </p:txBody>
      </p:sp>
      <p:sp>
        <p:nvSpPr>
          <p:cNvPr id="29" name="Oval 28">
            <a:extLst>
              <a:ext uri="{FF2B5EF4-FFF2-40B4-BE49-F238E27FC236}">
                <a16:creationId xmlns:a16="http://schemas.microsoft.com/office/drawing/2014/main" id="{BC8DA1FF-250D-455A-9F79-EF5CDA030E76}"/>
              </a:ext>
            </a:extLst>
          </p:cNvPr>
          <p:cNvSpPr/>
          <p:nvPr/>
        </p:nvSpPr>
        <p:spPr>
          <a:xfrm>
            <a:off x="6685587"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485;p28">
            <a:extLst>
              <a:ext uri="{FF2B5EF4-FFF2-40B4-BE49-F238E27FC236}">
                <a16:creationId xmlns:a16="http://schemas.microsoft.com/office/drawing/2014/main" id="{141B13C1-A564-4FED-B8A1-7206DAFD6CA3}"/>
              </a:ext>
            </a:extLst>
          </p:cNvPr>
          <p:cNvSpPr txBox="1"/>
          <p:nvPr/>
        </p:nvSpPr>
        <p:spPr>
          <a:xfrm>
            <a:off x="6418091" y="4447516"/>
            <a:ext cx="2441628"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More flexible scheduling</a:t>
            </a:r>
            <a:endParaRPr sz="1100" dirty="0">
              <a:solidFill>
                <a:srgbClr val="ECD169"/>
              </a:solidFill>
              <a:latin typeface="Poppins Light"/>
              <a:ea typeface="Poppins Light"/>
              <a:cs typeface="Poppins Light"/>
              <a:sym typeface="Poppins Light"/>
            </a:endParaRPr>
          </a:p>
        </p:txBody>
      </p:sp>
      <p:sp>
        <p:nvSpPr>
          <p:cNvPr id="31" name="Oval 30">
            <a:extLst>
              <a:ext uri="{FF2B5EF4-FFF2-40B4-BE49-F238E27FC236}">
                <a16:creationId xmlns:a16="http://schemas.microsoft.com/office/drawing/2014/main" id="{9BE070E7-5B9E-4EF8-9D15-B833434AEF71}"/>
              </a:ext>
            </a:extLst>
          </p:cNvPr>
          <p:cNvSpPr/>
          <p:nvPr/>
        </p:nvSpPr>
        <p:spPr>
          <a:xfrm>
            <a:off x="9586366" y="2309721"/>
            <a:ext cx="1906636" cy="1906636"/>
          </a:xfrm>
          <a:prstGeom prst="ellipse">
            <a:avLst/>
          </a:prstGeom>
          <a:gradFill flip="none" rotWithShape="1">
            <a:gsLst>
              <a:gs pos="0">
                <a:srgbClr val="9F5194"/>
              </a:gs>
              <a:gs pos="44000">
                <a:srgbClr val="54447B"/>
              </a:gs>
              <a:gs pos="100000">
                <a:srgbClr val="2728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485;p28">
            <a:extLst>
              <a:ext uri="{FF2B5EF4-FFF2-40B4-BE49-F238E27FC236}">
                <a16:creationId xmlns:a16="http://schemas.microsoft.com/office/drawing/2014/main" id="{9757DD2C-1D32-487E-8435-D5CB2B7BC379}"/>
              </a:ext>
            </a:extLst>
          </p:cNvPr>
          <p:cNvSpPr txBox="1"/>
          <p:nvPr/>
        </p:nvSpPr>
        <p:spPr>
          <a:xfrm>
            <a:off x="9344568" y="4447516"/>
            <a:ext cx="2390232" cy="1163368"/>
          </a:xfrm>
          <a:prstGeom prst="rect">
            <a:avLst/>
          </a:prstGeom>
          <a:noFill/>
          <a:ln>
            <a:noFill/>
          </a:ln>
        </p:spPr>
        <p:txBody>
          <a:bodyPr spcFirstLastPara="1" wrap="square" lIns="91425" tIns="45700" rIns="91425" bIns="45700" anchor="t" anchorCtr="0">
            <a:noAutofit/>
          </a:bodyPr>
          <a:lstStyle/>
          <a:p>
            <a:pPr lvl="0" algn="ctr">
              <a:lnSpc>
                <a:spcPct val="80000"/>
              </a:lnSpc>
              <a:buClr>
                <a:srgbClr val="ECD169"/>
              </a:buClr>
              <a:buSzPts val="5200"/>
            </a:pPr>
            <a:r>
              <a:rPr lang="en-US" sz="2000" dirty="0">
                <a:solidFill>
                  <a:schemeClr val="bg1"/>
                </a:solidFill>
                <a:latin typeface="Poppins"/>
                <a:ea typeface="Poppins"/>
                <a:cs typeface="Poppins"/>
                <a:sym typeface="Poppins"/>
              </a:rPr>
              <a:t>Intimacy of seeing into clients’ </a:t>
            </a:r>
          </a:p>
          <a:p>
            <a:pPr lvl="0" algn="ctr">
              <a:lnSpc>
                <a:spcPct val="80000"/>
              </a:lnSpc>
              <a:buClr>
                <a:srgbClr val="ECD169"/>
              </a:buClr>
              <a:buSzPts val="5200"/>
            </a:pPr>
            <a:r>
              <a:rPr lang="en-US" sz="2000" dirty="0">
                <a:solidFill>
                  <a:schemeClr val="bg1"/>
                </a:solidFill>
                <a:latin typeface="Poppins"/>
                <a:ea typeface="Poppins"/>
                <a:cs typeface="Poppins"/>
                <a:sym typeface="Poppins"/>
              </a:rPr>
              <a:t>homes</a:t>
            </a:r>
          </a:p>
        </p:txBody>
      </p:sp>
      <p:pic>
        <p:nvPicPr>
          <p:cNvPr id="5" name="Graphic 4">
            <a:extLst>
              <a:ext uri="{FF2B5EF4-FFF2-40B4-BE49-F238E27FC236}">
                <a16:creationId xmlns:a16="http://schemas.microsoft.com/office/drawing/2014/main" id="{00AD7D56-EB5D-464C-B188-30C1624E19DC}"/>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b="30464"/>
          <a:stretch/>
        </p:blipFill>
        <p:spPr>
          <a:xfrm>
            <a:off x="1011820" y="2505226"/>
            <a:ext cx="1652910" cy="1149355"/>
          </a:xfrm>
          <a:prstGeom prst="rect">
            <a:avLst/>
          </a:prstGeom>
        </p:spPr>
      </p:pic>
      <p:sp>
        <p:nvSpPr>
          <p:cNvPr id="12" name="Freeform: Shape 11">
            <a:extLst>
              <a:ext uri="{FF2B5EF4-FFF2-40B4-BE49-F238E27FC236}">
                <a16:creationId xmlns:a16="http://schemas.microsoft.com/office/drawing/2014/main" id="{648BE607-B2B5-45B7-9D45-AF1F0E5B280D}"/>
              </a:ext>
            </a:extLst>
          </p:cNvPr>
          <p:cNvSpPr/>
          <p:nvPr/>
        </p:nvSpPr>
        <p:spPr>
          <a:xfrm>
            <a:off x="1560646" y="3558062"/>
            <a:ext cx="553402" cy="324802"/>
          </a:xfrm>
          <a:custGeom>
            <a:avLst/>
            <a:gdLst>
              <a:gd name="connsiteX0" fmla="*/ 497205 w 553402"/>
              <a:gd name="connsiteY0" fmla="*/ 228600 h 324802"/>
              <a:gd name="connsiteX1" fmla="*/ 381953 w 553402"/>
              <a:gd name="connsiteY1" fmla="*/ 113348 h 324802"/>
              <a:gd name="connsiteX2" fmla="*/ 324803 w 553402"/>
              <a:gd name="connsiteY2" fmla="*/ 170498 h 324802"/>
              <a:gd name="connsiteX3" fmla="*/ 229553 w 553402"/>
              <a:gd name="connsiteY3" fmla="*/ 75248 h 324802"/>
              <a:gd name="connsiteX4" fmla="*/ 172403 w 553402"/>
              <a:gd name="connsiteY4" fmla="*/ 132398 h 324802"/>
              <a:gd name="connsiteX5" fmla="*/ 40005 w 553402"/>
              <a:gd name="connsiteY5" fmla="*/ 0 h 324802"/>
              <a:gd name="connsiteX6" fmla="*/ 0 w 553402"/>
              <a:gd name="connsiteY6" fmla="*/ 40005 h 324802"/>
              <a:gd name="connsiteX7" fmla="*/ 172403 w 553402"/>
              <a:gd name="connsiteY7" fmla="*/ 212408 h 324802"/>
              <a:gd name="connsiteX8" fmla="*/ 229553 w 553402"/>
              <a:gd name="connsiteY8" fmla="*/ 155258 h 324802"/>
              <a:gd name="connsiteX9" fmla="*/ 324803 w 553402"/>
              <a:gd name="connsiteY9" fmla="*/ 250508 h 324802"/>
              <a:gd name="connsiteX10" fmla="*/ 381953 w 553402"/>
              <a:gd name="connsiteY10" fmla="*/ 193358 h 324802"/>
              <a:gd name="connsiteX11" fmla="*/ 457200 w 553402"/>
              <a:gd name="connsiteY11" fmla="*/ 268605 h 324802"/>
              <a:gd name="connsiteX12" fmla="*/ 401003 w 553402"/>
              <a:gd name="connsiteY12" fmla="*/ 324803 h 324802"/>
              <a:gd name="connsiteX13" fmla="*/ 553403 w 553402"/>
              <a:gd name="connsiteY13" fmla="*/ 324803 h 324802"/>
              <a:gd name="connsiteX14" fmla="*/ 553403 w 553402"/>
              <a:gd name="connsiteY14" fmla="*/ 1724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3402" h="324802">
                <a:moveTo>
                  <a:pt x="497205" y="228600"/>
                </a:moveTo>
                <a:lnTo>
                  <a:pt x="381953" y="113348"/>
                </a:lnTo>
                <a:lnTo>
                  <a:pt x="324803" y="170498"/>
                </a:lnTo>
                <a:lnTo>
                  <a:pt x="229553" y="75248"/>
                </a:lnTo>
                <a:lnTo>
                  <a:pt x="172403" y="132398"/>
                </a:lnTo>
                <a:lnTo>
                  <a:pt x="40005" y="0"/>
                </a:lnTo>
                <a:lnTo>
                  <a:pt x="0" y="40005"/>
                </a:lnTo>
                <a:lnTo>
                  <a:pt x="172403" y="212408"/>
                </a:lnTo>
                <a:lnTo>
                  <a:pt x="229553" y="155258"/>
                </a:lnTo>
                <a:lnTo>
                  <a:pt x="324803" y="250508"/>
                </a:lnTo>
                <a:lnTo>
                  <a:pt x="381953" y="193358"/>
                </a:lnTo>
                <a:lnTo>
                  <a:pt x="457200" y="268605"/>
                </a:lnTo>
                <a:lnTo>
                  <a:pt x="401003" y="324803"/>
                </a:lnTo>
                <a:lnTo>
                  <a:pt x="553403" y="324803"/>
                </a:lnTo>
                <a:lnTo>
                  <a:pt x="553403" y="172403"/>
                </a:lnTo>
                <a:close/>
              </a:path>
            </a:pathLst>
          </a:custGeom>
          <a:solidFill>
            <a:srgbClr val="ECD169"/>
          </a:solidFill>
          <a:ln w="9525" cap="flat">
            <a:noFill/>
            <a:prstDash val="solid"/>
            <a:miter/>
          </a:ln>
        </p:spPr>
        <p:txBody>
          <a:bodyPr rtlCol="0" anchor="ctr"/>
          <a:lstStyle/>
          <a:p>
            <a:endParaRPr lang="en-US"/>
          </a:p>
        </p:txBody>
      </p:sp>
      <p:grpSp>
        <p:nvGrpSpPr>
          <p:cNvPr id="465" name="Group 464">
            <a:extLst>
              <a:ext uri="{FF2B5EF4-FFF2-40B4-BE49-F238E27FC236}">
                <a16:creationId xmlns:a16="http://schemas.microsoft.com/office/drawing/2014/main" id="{D2AD810F-62C2-4068-B02E-B8D5ECC95875}"/>
              </a:ext>
            </a:extLst>
          </p:cNvPr>
          <p:cNvGrpSpPr/>
          <p:nvPr/>
        </p:nvGrpSpPr>
        <p:grpSpPr>
          <a:xfrm>
            <a:off x="4040893" y="2565797"/>
            <a:ext cx="1394466" cy="1394483"/>
            <a:chOff x="-4527531" y="1672026"/>
            <a:chExt cx="5088507" cy="5088568"/>
          </a:xfrm>
        </p:grpSpPr>
        <p:sp>
          <p:nvSpPr>
            <p:cNvPr id="34" name="Freeform: Shape 33">
              <a:extLst>
                <a:ext uri="{FF2B5EF4-FFF2-40B4-BE49-F238E27FC236}">
                  <a16:creationId xmlns:a16="http://schemas.microsoft.com/office/drawing/2014/main" id="{EABB1277-E0AD-4979-9C93-B5C3419CFE02}"/>
                </a:ext>
              </a:extLst>
            </p:cNvPr>
            <p:cNvSpPr/>
            <p:nvPr/>
          </p:nvSpPr>
          <p:spPr>
            <a:xfrm>
              <a:off x="-3494307" y="2705393"/>
              <a:ext cx="3021311" cy="3021928"/>
            </a:xfrm>
            <a:custGeom>
              <a:avLst/>
              <a:gdLst>
                <a:gd name="connsiteX0" fmla="*/ 3021312 w 3021311"/>
                <a:gd name="connsiteY0" fmla="*/ 1457550 h 3021928"/>
                <a:gd name="connsiteX1" fmla="*/ 3018823 w 3021311"/>
                <a:gd name="connsiteY1" fmla="*/ 1445226 h 3021928"/>
                <a:gd name="connsiteX2" fmla="*/ 2602866 w 3021311"/>
                <a:gd name="connsiteY2" fmla="*/ 466511 h 3021928"/>
                <a:gd name="connsiteX3" fmla="*/ 1510484 w 3021311"/>
                <a:gd name="connsiteY3" fmla="*/ 0 h 3021928"/>
                <a:gd name="connsiteX4" fmla="*/ 1500609 w 3021311"/>
                <a:gd name="connsiteY4" fmla="*/ 500 h 3021928"/>
                <a:gd name="connsiteX5" fmla="*/ 1496592 w 3021311"/>
                <a:gd name="connsiteY5" fmla="*/ 725 h 3021928"/>
                <a:gd name="connsiteX6" fmla="*/ 1117952 w 3021311"/>
                <a:gd name="connsiteY6" fmla="*/ 52856 h 3021928"/>
                <a:gd name="connsiteX7" fmla="*/ 0 w 3021311"/>
                <a:gd name="connsiteY7" fmla="*/ 1510573 h 3021928"/>
                <a:gd name="connsiteX8" fmla="*/ 418906 w 3021311"/>
                <a:gd name="connsiteY8" fmla="*/ 2554458 h 3021928"/>
                <a:gd name="connsiteX9" fmla="*/ 1510406 w 3021311"/>
                <a:gd name="connsiteY9" fmla="*/ 3021929 h 3021928"/>
                <a:gd name="connsiteX10" fmla="*/ 2602983 w 3021311"/>
                <a:gd name="connsiteY10" fmla="*/ 2554458 h 3021928"/>
                <a:gd name="connsiteX11" fmla="*/ 3021312 w 3021311"/>
                <a:gd name="connsiteY11" fmla="*/ 1457570 h 3021928"/>
                <a:gd name="connsiteX12" fmla="*/ 2859884 w 3021311"/>
                <a:gd name="connsiteY12" fmla="*/ 1447293 h 3021928"/>
                <a:gd name="connsiteX13" fmla="*/ 2858542 w 3021311"/>
                <a:gd name="connsiteY13" fmla="*/ 1450320 h 3021928"/>
                <a:gd name="connsiteX14" fmla="*/ 2813122 w 3021311"/>
                <a:gd name="connsiteY14" fmla="*/ 1581475 h 3021928"/>
                <a:gd name="connsiteX15" fmla="*/ 2832746 w 3021311"/>
                <a:gd name="connsiteY15" fmla="*/ 1791006 h 3021928"/>
                <a:gd name="connsiteX16" fmla="*/ 2535354 w 3021311"/>
                <a:gd name="connsiteY16" fmla="*/ 2390052 h 3021928"/>
                <a:gd name="connsiteX17" fmla="*/ 2569262 w 3021311"/>
                <a:gd name="connsiteY17" fmla="*/ 2258976 h 3021928"/>
                <a:gd name="connsiteX18" fmla="*/ 2573553 w 3021311"/>
                <a:gd name="connsiteY18" fmla="*/ 1970646 h 3021928"/>
                <a:gd name="connsiteX19" fmla="*/ 2297891 w 3021311"/>
                <a:gd name="connsiteY19" fmla="*/ 1883423 h 3021928"/>
                <a:gd name="connsiteX20" fmla="*/ 2286026 w 3021311"/>
                <a:gd name="connsiteY20" fmla="*/ 1876427 h 3021928"/>
                <a:gd name="connsiteX21" fmla="*/ 2122953 w 3021311"/>
                <a:gd name="connsiteY21" fmla="*/ 1722926 h 3021928"/>
                <a:gd name="connsiteX22" fmla="*/ 2020308 w 3021311"/>
                <a:gd name="connsiteY22" fmla="*/ 1672676 h 3021928"/>
                <a:gd name="connsiteX23" fmla="*/ 1835044 w 3021311"/>
                <a:gd name="connsiteY23" fmla="*/ 1607995 h 3021928"/>
                <a:gd name="connsiteX24" fmla="*/ 1712962 w 3021311"/>
                <a:gd name="connsiteY24" fmla="*/ 1602793 h 3021928"/>
                <a:gd name="connsiteX25" fmla="*/ 1560077 w 3021311"/>
                <a:gd name="connsiteY25" fmla="*/ 1649516 h 3021928"/>
                <a:gd name="connsiteX26" fmla="*/ 1494946 w 3021311"/>
                <a:gd name="connsiteY26" fmla="*/ 1646576 h 3021928"/>
                <a:gd name="connsiteX27" fmla="*/ 1412239 w 3021311"/>
                <a:gd name="connsiteY27" fmla="*/ 1495328 h 3021928"/>
                <a:gd name="connsiteX28" fmla="*/ 1191578 w 3021311"/>
                <a:gd name="connsiteY28" fmla="*/ 1424181 h 3021928"/>
                <a:gd name="connsiteX29" fmla="*/ 1152271 w 3021311"/>
                <a:gd name="connsiteY29" fmla="*/ 1406801 h 3021928"/>
                <a:gd name="connsiteX30" fmla="*/ 1215424 w 3021311"/>
                <a:gd name="connsiteY30" fmla="*/ 1314571 h 3021928"/>
                <a:gd name="connsiteX31" fmla="*/ 1326788 w 3021311"/>
                <a:gd name="connsiteY31" fmla="*/ 1294066 h 3021928"/>
                <a:gd name="connsiteX32" fmla="*/ 1414002 w 3021311"/>
                <a:gd name="connsiteY32" fmla="*/ 1375499 h 3021928"/>
                <a:gd name="connsiteX33" fmla="*/ 1560077 w 3021311"/>
                <a:gd name="connsiteY33" fmla="*/ 1210016 h 3021928"/>
                <a:gd name="connsiteX34" fmla="*/ 1669110 w 3021311"/>
                <a:gd name="connsiteY34" fmla="*/ 1070485 h 3021928"/>
                <a:gd name="connsiteX35" fmla="*/ 1715842 w 3021311"/>
                <a:gd name="connsiteY35" fmla="*/ 1007029 h 3021928"/>
                <a:gd name="connsiteX36" fmla="*/ 2206807 w 3021311"/>
                <a:gd name="connsiteY36" fmla="*/ 818013 h 3021928"/>
                <a:gd name="connsiteX37" fmla="*/ 2142968 w 3021311"/>
                <a:gd name="connsiteY37" fmla="*/ 647170 h 3021928"/>
                <a:gd name="connsiteX38" fmla="*/ 1981541 w 3021311"/>
                <a:gd name="connsiteY38" fmla="*/ 403427 h 3021928"/>
                <a:gd name="connsiteX39" fmla="*/ 1803664 w 3021311"/>
                <a:gd name="connsiteY39" fmla="*/ 346829 h 3021928"/>
                <a:gd name="connsiteX40" fmla="*/ 1495475 w 3021311"/>
                <a:gd name="connsiteY40" fmla="*/ 488770 h 3021928"/>
                <a:gd name="connsiteX41" fmla="*/ 1479633 w 3021311"/>
                <a:gd name="connsiteY41" fmla="*/ 499791 h 3021928"/>
                <a:gd name="connsiteX42" fmla="*/ 1242013 w 3021311"/>
                <a:gd name="connsiteY42" fmla="*/ 405611 h 3021928"/>
                <a:gd name="connsiteX43" fmla="*/ 1394447 w 3021311"/>
                <a:gd name="connsiteY43" fmla="*/ 279277 h 3021928"/>
                <a:gd name="connsiteX44" fmla="*/ 1543089 w 3021311"/>
                <a:gd name="connsiteY44" fmla="*/ 160526 h 3021928"/>
                <a:gd name="connsiteX45" fmla="*/ 2488053 w 3021311"/>
                <a:gd name="connsiteY45" fmla="*/ 576258 h 3021928"/>
                <a:gd name="connsiteX46" fmla="*/ 2859884 w 3021311"/>
                <a:gd name="connsiteY46" fmla="*/ 1447283 h 3021928"/>
                <a:gd name="connsiteX47" fmla="*/ 1754179 w 3021311"/>
                <a:gd name="connsiteY47" fmla="*/ 2839859 h 3021928"/>
                <a:gd name="connsiteX48" fmla="*/ 1819428 w 3021311"/>
                <a:gd name="connsiteY48" fmla="*/ 2430368 h 3021928"/>
                <a:gd name="connsiteX49" fmla="*/ 1731449 w 3021311"/>
                <a:gd name="connsiteY49" fmla="*/ 2250149 h 3021928"/>
                <a:gd name="connsiteX50" fmla="*/ 1564976 w 3021311"/>
                <a:gd name="connsiteY50" fmla="*/ 2048965 h 3021928"/>
                <a:gd name="connsiteX51" fmla="*/ 1644960 w 3021311"/>
                <a:gd name="connsiteY51" fmla="*/ 1784863 h 3021928"/>
                <a:gd name="connsiteX52" fmla="*/ 1675615 w 3021311"/>
                <a:gd name="connsiteY52" fmla="*/ 1759146 h 3021928"/>
                <a:gd name="connsiteX53" fmla="*/ 1769335 w 3021311"/>
                <a:gd name="connsiteY53" fmla="*/ 1752797 h 3021928"/>
                <a:gd name="connsiteX54" fmla="*/ 1842696 w 3021311"/>
                <a:gd name="connsiteY54" fmla="*/ 1773685 h 3021928"/>
                <a:gd name="connsiteX55" fmla="*/ 2099714 w 3021311"/>
                <a:gd name="connsiteY55" fmla="*/ 1880150 h 3021928"/>
                <a:gd name="connsiteX56" fmla="*/ 2120004 w 3021311"/>
                <a:gd name="connsiteY56" fmla="*/ 1892592 h 3021928"/>
                <a:gd name="connsiteX57" fmla="*/ 2113224 w 3021311"/>
                <a:gd name="connsiteY57" fmla="*/ 2009619 h 3021928"/>
                <a:gd name="connsiteX58" fmla="*/ 2178287 w 3021311"/>
                <a:gd name="connsiteY58" fmla="*/ 2040353 h 3021928"/>
                <a:gd name="connsiteX59" fmla="*/ 2296852 w 3021311"/>
                <a:gd name="connsiteY59" fmla="*/ 2050914 h 3021928"/>
                <a:gd name="connsiteX60" fmla="*/ 2486868 w 3021311"/>
                <a:gd name="connsiteY60" fmla="*/ 2107130 h 3021928"/>
                <a:gd name="connsiteX61" fmla="*/ 2383733 w 3021311"/>
                <a:gd name="connsiteY61" fmla="*/ 2327106 h 3021928"/>
                <a:gd name="connsiteX62" fmla="*/ 2285262 w 3021311"/>
                <a:gd name="connsiteY62" fmla="*/ 2426106 h 3021928"/>
                <a:gd name="connsiteX63" fmla="*/ 2138570 w 3021311"/>
                <a:gd name="connsiteY63" fmla="*/ 2598016 h 3021928"/>
                <a:gd name="connsiteX64" fmla="*/ 2100302 w 3021311"/>
                <a:gd name="connsiteY64" fmla="*/ 2645092 h 3021928"/>
                <a:gd name="connsiteX65" fmla="*/ 2054873 w 3021311"/>
                <a:gd name="connsiteY65" fmla="*/ 2682595 h 3021928"/>
                <a:gd name="connsiteX66" fmla="*/ 1982197 w 3021311"/>
                <a:gd name="connsiteY66" fmla="*/ 2706206 h 3021928"/>
                <a:gd name="connsiteX67" fmla="*/ 1963563 w 3021311"/>
                <a:gd name="connsiteY67" fmla="*/ 2782859 h 3021928"/>
                <a:gd name="connsiteX68" fmla="*/ 1877681 w 3021311"/>
                <a:gd name="connsiteY68" fmla="*/ 2811065 h 3021928"/>
                <a:gd name="connsiteX69" fmla="*/ 1877378 w 3021311"/>
                <a:gd name="connsiteY69" fmla="*/ 2811339 h 3021928"/>
                <a:gd name="connsiteX70" fmla="*/ 1754188 w 3021311"/>
                <a:gd name="connsiteY70" fmla="*/ 2839849 h 3021928"/>
                <a:gd name="connsiteX71" fmla="*/ 1045610 w 3021311"/>
                <a:gd name="connsiteY71" fmla="*/ 242048 h 3021928"/>
                <a:gd name="connsiteX72" fmla="*/ 1085719 w 3021311"/>
                <a:gd name="connsiteY72" fmla="*/ 234544 h 3021928"/>
                <a:gd name="connsiteX73" fmla="*/ 1222840 w 3021311"/>
                <a:gd name="connsiteY73" fmla="*/ 189849 h 3021928"/>
                <a:gd name="connsiteX74" fmla="*/ 1264439 w 3021311"/>
                <a:gd name="connsiteY74" fmla="*/ 182119 h 3021928"/>
                <a:gd name="connsiteX75" fmla="*/ 1252535 w 3021311"/>
                <a:gd name="connsiteY75" fmla="*/ 204584 h 3021928"/>
                <a:gd name="connsiteX76" fmla="*/ 1070064 w 3021311"/>
                <a:gd name="connsiteY76" fmla="*/ 428311 h 3021928"/>
                <a:gd name="connsiteX77" fmla="*/ 1154486 w 3021311"/>
                <a:gd name="connsiteY77" fmla="*/ 540215 h 3021928"/>
                <a:gd name="connsiteX78" fmla="*/ 1379212 w 3021311"/>
                <a:gd name="connsiteY78" fmla="*/ 630378 h 3021928"/>
                <a:gd name="connsiteX79" fmla="*/ 1608025 w 3021311"/>
                <a:gd name="connsiteY79" fmla="*/ 607952 h 3021928"/>
                <a:gd name="connsiteX80" fmla="*/ 1640404 w 3021311"/>
                <a:gd name="connsiteY80" fmla="*/ 421199 h 3021928"/>
                <a:gd name="connsiteX81" fmla="*/ 1678829 w 3021311"/>
                <a:gd name="connsiteY81" fmla="*/ 445878 h 3021928"/>
                <a:gd name="connsiteX82" fmla="*/ 1859576 w 3021311"/>
                <a:gd name="connsiteY82" fmla="*/ 517563 h 3021928"/>
                <a:gd name="connsiteX83" fmla="*/ 1966424 w 3021311"/>
                <a:gd name="connsiteY83" fmla="*/ 637696 h 3021928"/>
                <a:gd name="connsiteX84" fmla="*/ 1978210 w 3021311"/>
                <a:gd name="connsiteY84" fmla="*/ 707579 h 3021928"/>
                <a:gd name="connsiteX85" fmla="*/ 1569140 w 3021311"/>
                <a:gd name="connsiteY85" fmla="*/ 944964 h 3021928"/>
                <a:gd name="connsiteX86" fmla="*/ 1508407 w 3021311"/>
                <a:gd name="connsiteY86" fmla="*/ 1051890 h 3021928"/>
                <a:gd name="connsiteX87" fmla="*/ 1413532 w 3021311"/>
                <a:gd name="connsiteY87" fmla="*/ 1146227 h 3021928"/>
                <a:gd name="connsiteX88" fmla="*/ 1184945 w 3021311"/>
                <a:gd name="connsiteY88" fmla="*/ 1158502 h 3021928"/>
                <a:gd name="connsiteX89" fmla="*/ 993362 w 3021311"/>
                <a:gd name="connsiteY89" fmla="*/ 1426160 h 3021928"/>
                <a:gd name="connsiteX90" fmla="*/ 825390 w 3021311"/>
                <a:gd name="connsiteY90" fmla="*/ 1204696 h 3021928"/>
                <a:gd name="connsiteX91" fmla="*/ 680196 w 3021311"/>
                <a:gd name="connsiteY91" fmla="*/ 1106078 h 3021928"/>
                <a:gd name="connsiteX92" fmla="*/ 535463 w 3021311"/>
                <a:gd name="connsiteY92" fmla="*/ 808529 h 3021928"/>
                <a:gd name="connsiteX93" fmla="*/ 490043 w 3021311"/>
                <a:gd name="connsiteY93" fmla="*/ 626978 h 3021928"/>
                <a:gd name="connsiteX94" fmla="*/ 1045610 w 3021311"/>
                <a:gd name="connsiteY94" fmla="*/ 242058 h 3021928"/>
                <a:gd name="connsiteX95" fmla="*/ 533935 w 3021311"/>
                <a:gd name="connsiteY95" fmla="*/ 2444544 h 3021928"/>
                <a:gd name="connsiteX96" fmla="*/ 159037 w 3021311"/>
                <a:gd name="connsiteY96" fmla="*/ 1510406 h 3021928"/>
                <a:gd name="connsiteX97" fmla="*/ 380962 w 3021311"/>
                <a:gd name="connsiteY97" fmla="*/ 769272 h 3021928"/>
                <a:gd name="connsiteX98" fmla="*/ 379091 w 3021311"/>
                <a:gd name="connsiteY98" fmla="*/ 779647 h 3021928"/>
                <a:gd name="connsiteX99" fmla="*/ 558467 w 3021311"/>
                <a:gd name="connsiteY99" fmla="*/ 1208958 h 3021928"/>
                <a:gd name="connsiteX100" fmla="*/ 803777 w 3021311"/>
                <a:gd name="connsiteY100" fmla="*/ 1453387 h 3021928"/>
                <a:gd name="connsiteX101" fmla="*/ 1008939 w 3021311"/>
                <a:gd name="connsiteY101" fmla="*/ 1614501 h 3021928"/>
                <a:gd name="connsiteX102" fmla="*/ 1150655 w 3021311"/>
                <a:gd name="connsiteY102" fmla="*/ 1638033 h 3021928"/>
                <a:gd name="connsiteX103" fmla="*/ 1309055 w 3021311"/>
                <a:gd name="connsiteY103" fmla="*/ 1735466 h 3021928"/>
                <a:gd name="connsiteX104" fmla="*/ 1468563 w 3021311"/>
                <a:gd name="connsiteY104" fmla="*/ 1827853 h 3021928"/>
                <a:gd name="connsiteX105" fmla="*/ 1447969 w 3021311"/>
                <a:gd name="connsiteY105" fmla="*/ 2161456 h 3021928"/>
                <a:gd name="connsiteX106" fmla="*/ 1650956 w 3021311"/>
                <a:gd name="connsiteY106" fmla="*/ 2387172 h 3021928"/>
                <a:gd name="connsiteX107" fmla="*/ 1642041 w 3021311"/>
                <a:gd name="connsiteY107" fmla="*/ 2580666 h 3021928"/>
                <a:gd name="connsiteX108" fmla="*/ 1587578 w 3021311"/>
                <a:gd name="connsiteY108" fmla="*/ 2858855 h 3021928"/>
                <a:gd name="connsiteX109" fmla="*/ 1510504 w 3021311"/>
                <a:gd name="connsiteY109" fmla="*/ 2862725 h 3021928"/>
                <a:gd name="connsiteX110" fmla="*/ 533925 w 3021311"/>
                <a:gd name="connsiteY110" fmla="*/ 2444544 h 302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021311" h="3021928">
                  <a:moveTo>
                    <a:pt x="3021312" y="1457550"/>
                  </a:moveTo>
                  <a:cubicBezTo>
                    <a:pt x="3021312" y="1453191"/>
                    <a:pt x="3019509" y="1449399"/>
                    <a:pt x="3018823" y="1445226"/>
                  </a:cubicBezTo>
                  <a:cubicBezTo>
                    <a:pt x="3003138" y="1079018"/>
                    <a:pt x="2857974" y="733483"/>
                    <a:pt x="2602866" y="466511"/>
                  </a:cubicBezTo>
                  <a:cubicBezTo>
                    <a:pt x="2314771" y="165709"/>
                    <a:pt x="1926785" y="0"/>
                    <a:pt x="1510484" y="0"/>
                  </a:cubicBezTo>
                  <a:cubicBezTo>
                    <a:pt x="1507153" y="0"/>
                    <a:pt x="1503940" y="460"/>
                    <a:pt x="1500609" y="500"/>
                  </a:cubicBezTo>
                  <a:cubicBezTo>
                    <a:pt x="1499237" y="382"/>
                    <a:pt x="1497973" y="725"/>
                    <a:pt x="1496592" y="725"/>
                  </a:cubicBezTo>
                  <a:cubicBezTo>
                    <a:pt x="1380829" y="1763"/>
                    <a:pt x="1149793" y="31498"/>
                    <a:pt x="1117952" y="52856"/>
                  </a:cubicBezTo>
                  <a:cubicBezTo>
                    <a:pt x="467324" y="226255"/>
                    <a:pt x="0" y="818297"/>
                    <a:pt x="0" y="1510573"/>
                  </a:cubicBezTo>
                  <a:cubicBezTo>
                    <a:pt x="0" y="1901008"/>
                    <a:pt x="148799" y="2271693"/>
                    <a:pt x="418906" y="2554458"/>
                  </a:cubicBezTo>
                  <a:cubicBezTo>
                    <a:pt x="706501" y="2855916"/>
                    <a:pt x="1094145" y="3021929"/>
                    <a:pt x="1510406" y="3021929"/>
                  </a:cubicBezTo>
                  <a:cubicBezTo>
                    <a:pt x="1926206" y="3021929"/>
                    <a:pt x="2314154" y="2855985"/>
                    <a:pt x="2602983" y="2554458"/>
                  </a:cubicBezTo>
                  <a:cubicBezTo>
                    <a:pt x="2901953" y="2241371"/>
                    <a:pt x="3021312" y="1876731"/>
                    <a:pt x="3021312" y="1457570"/>
                  </a:cubicBezTo>
                  <a:close/>
                  <a:moveTo>
                    <a:pt x="2859884" y="1447293"/>
                  </a:moveTo>
                  <a:cubicBezTo>
                    <a:pt x="2859502" y="1448361"/>
                    <a:pt x="2858924" y="1449242"/>
                    <a:pt x="2858542" y="1450320"/>
                  </a:cubicBezTo>
                  <a:cubicBezTo>
                    <a:pt x="2810702" y="1494172"/>
                    <a:pt x="2812280" y="1552886"/>
                    <a:pt x="2813122" y="1581475"/>
                  </a:cubicBezTo>
                  <a:cubicBezTo>
                    <a:pt x="2818785" y="1680406"/>
                    <a:pt x="2804236" y="1689321"/>
                    <a:pt x="2832746" y="1791006"/>
                  </a:cubicBezTo>
                  <a:cubicBezTo>
                    <a:pt x="2786141" y="2011481"/>
                    <a:pt x="2684408" y="2216535"/>
                    <a:pt x="2535354" y="2390052"/>
                  </a:cubicBezTo>
                  <a:cubicBezTo>
                    <a:pt x="2555487" y="2309373"/>
                    <a:pt x="2523107" y="2305131"/>
                    <a:pt x="2569262" y="2258976"/>
                  </a:cubicBezTo>
                  <a:cubicBezTo>
                    <a:pt x="2668154" y="2163454"/>
                    <a:pt x="2698770" y="2028165"/>
                    <a:pt x="2573553" y="1970646"/>
                  </a:cubicBezTo>
                  <a:cubicBezTo>
                    <a:pt x="2518023" y="1946536"/>
                    <a:pt x="2305856" y="1884725"/>
                    <a:pt x="2297891" y="1883423"/>
                  </a:cubicBezTo>
                  <a:cubicBezTo>
                    <a:pt x="2294099" y="1880787"/>
                    <a:pt x="2290122" y="1878377"/>
                    <a:pt x="2286026" y="1876427"/>
                  </a:cubicBezTo>
                  <a:cubicBezTo>
                    <a:pt x="2282195" y="1801411"/>
                    <a:pt x="2190808" y="1733722"/>
                    <a:pt x="2122953" y="1722926"/>
                  </a:cubicBezTo>
                  <a:cubicBezTo>
                    <a:pt x="2091690" y="1719017"/>
                    <a:pt x="2063592" y="1700187"/>
                    <a:pt x="2020308" y="1672676"/>
                  </a:cubicBezTo>
                  <a:cubicBezTo>
                    <a:pt x="1954099" y="1632302"/>
                    <a:pt x="1843117" y="1611826"/>
                    <a:pt x="1835044" y="1607995"/>
                  </a:cubicBezTo>
                  <a:cubicBezTo>
                    <a:pt x="1816410" y="1599384"/>
                    <a:pt x="1769981" y="1577879"/>
                    <a:pt x="1712962" y="1602793"/>
                  </a:cubicBezTo>
                  <a:cubicBezTo>
                    <a:pt x="1637034" y="1580289"/>
                    <a:pt x="1582268" y="1627707"/>
                    <a:pt x="1560077" y="1649516"/>
                  </a:cubicBezTo>
                  <a:cubicBezTo>
                    <a:pt x="1507114" y="1647380"/>
                    <a:pt x="1514648" y="1647301"/>
                    <a:pt x="1494946" y="1646576"/>
                  </a:cubicBezTo>
                  <a:cubicBezTo>
                    <a:pt x="1514991" y="1570756"/>
                    <a:pt x="1475381" y="1511258"/>
                    <a:pt x="1412239" y="1495328"/>
                  </a:cubicBezTo>
                  <a:cubicBezTo>
                    <a:pt x="1467347" y="1355415"/>
                    <a:pt x="1274814" y="1298886"/>
                    <a:pt x="1191578" y="1424181"/>
                  </a:cubicBezTo>
                  <a:cubicBezTo>
                    <a:pt x="1187022" y="1431647"/>
                    <a:pt x="1160815" y="1429227"/>
                    <a:pt x="1152271" y="1406801"/>
                  </a:cubicBezTo>
                  <a:cubicBezTo>
                    <a:pt x="1139956" y="1374774"/>
                    <a:pt x="1169387" y="1323722"/>
                    <a:pt x="1215424" y="1314571"/>
                  </a:cubicBezTo>
                  <a:cubicBezTo>
                    <a:pt x="1252310" y="1307497"/>
                    <a:pt x="1289128" y="1300453"/>
                    <a:pt x="1326788" y="1294066"/>
                  </a:cubicBezTo>
                  <a:cubicBezTo>
                    <a:pt x="1364830" y="1286904"/>
                    <a:pt x="1349517" y="1287550"/>
                    <a:pt x="1414002" y="1375499"/>
                  </a:cubicBezTo>
                  <a:cubicBezTo>
                    <a:pt x="1477605" y="1464555"/>
                    <a:pt x="1629000" y="1367613"/>
                    <a:pt x="1560077" y="1210016"/>
                  </a:cubicBezTo>
                  <a:cubicBezTo>
                    <a:pt x="1587980" y="1186748"/>
                    <a:pt x="1685491" y="1139408"/>
                    <a:pt x="1669110" y="1070485"/>
                  </a:cubicBezTo>
                  <a:cubicBezTo>
                    <a:pt x="1687597" y="1051998"/>
                    <a:pt x="1705467" y="1033785"/>
                    <a:pt x="1715842" y="1007029"/>
                  </a:cubicBezTo>
                  <a:cubicBezTo>
                    <a:pt x="1960467" y="794441"/>
                    <a:pt x="2154039" y="905158"/>
                    <a:pt x="2206807" y="818013"/>
                  </a:cubicBezTo>
                  <a:cubicBezTo>
                    <a:pt x="2242625" y="758779"/>
                    <a:pt x="2187016" y="693559"/>
                    <a:pt x="2142968" y="647170"/>
                  </a:cubicBezTo>
                  <a:cubicBezTo>
                    <a:pt x="2157850" y="539744"/>
                    <a:pt x="2019701" y="512998"/>
                    <a:pt x="1981541" y="403427"/>
                  </a:cubicBezTo>
                  <a:cubicBezTo>
                    <a:pt x="1956588" y="333554"/>
                    <a:pt x="1876799" y="289574"/>
                    <a:pt x="1803664" y="346829"/>
                  </a:cubicBezTo>
                  <a:cubicBezTo>
                    <a:pt x="1729803" y="247672"/>
                    <a:pt x="1372012" y="145684"/>
                    <a:pt x="1495475" y="488770"/>
                  </a:cubicBezTo>
                  <a:cubicBezTo>
                    <a:pt x="1489812" y="492179"/>
                    <a:pt x="1484532" y="495853"/>
                    <a:pt x="1479633" y="499791"/>
                  </a:cubicBezTo>
                  <a:cubicBezTo>
                    <a:pt x="1454523" y="484753"/>
                    <a:pt x="1320312" y="444918"/>
                    <a:pt x="1242013" y="405611"/>
                  </a:cubicBezTo>
                  <a:cubicBezTo>
                    <a:pt x="1285062" y="371439"/>
                    <a:pt x="1370483" y="329419"/>
                    <a:pt x="1394447" y="279277"/>
                  </a:cubicBezTo>
                  <a:cubicBezTo>
                    <a:pt x="1427513" y="269902"/>
                    <a:pt x="1511405" y="290182"/>
                    <a:pt x="1543089" y="160526"/>
                  </a:cubicBezTo>
                  <a:cubicBezTo>
                    <a:pt x="1903174" y="168942"/>
                    <a:pt x="2237844" y="315057"/>
                    <a:pt x="2488053" y="576258"/>
                  </a:cubicBezTo>
                  <a:cubicBezTo>
                    <a:pt x="2715033" y="814103"/>
                    <a:pt x="2844767" y="1121450"/>
                    <a:pt x="2859884" y="1447283"/>
                  </a:cubicBezTo>
                  <a:close/>
                  <a:moveTo>
                    <a:pt x="1754179" y="2839859"/>
                  </a:moveTo>
                  <a:cubicBezTo>
                    <a:pt x="1789046" y="2739938"/>
                    <a:pt x="1795052" y="2647894"/>
                    <a:pt x="1819428" y="2430368"/>
                  </a:cubicBezTo>
                  <a:cubicBezTo>
                    <a:pt x="1827657" y="2353333"/>
                    <a:pt x="1795513" y="2287584"/>
                    <a:pt x="1731449" y="2250149"/>
                  </a:cubicBezTo>
                  <a:cubicBezTo>
                    <a:pt x="1658999" y="2207365"/>
                    <a:pt x="1613805" y="2127038"/>
                    <a:pt x="1564976" y="2048965"/>
                  </a:cubicBezTo>
                  <a:cubicBezTo>
                    <a:pt x="1560420" y="1942342"/>
                    <a:pt x="1654022" y="1871509"/>
                    <a:pt x="1644960" y="1784863"/>
                  </a:cubicBezTo>
                  <a:cubicBezTo>
                    <a:pt x="1660802" y="1774527"/>
                    <a:pt x="1667268" y="1766729"/>
                    <a:pt x="1675615" y="1759146"/>
                  </a:cubicBezTo>
                  <a:cubicBezTo>
                    <a:pt x="1708906" y="1773195"/>
                    <a:pt x="1744656" y="1765572"/>
                    <a:pt x="1769335" y="1752797"/>
                  </a:cubicBezTo>
                  <a:cubicBezTo>
                    <a:pt x="1801518" y="1767336"/>
                    <a:pt x="1824483" y="1767032"/>
                    <a:pt x="1842696" y="1773685"/>
                  </a:cubicBezTo>
                  <a:cubicBezTo>
                    <a:pt x="2013538" y="1832399"/>
                    <a:pt x="2001674" y="1868217"/>
                    <a:pt x="2099714" y="1880150"/>
                  </a:cubicBezTo>
                  <a:cubicBezTo>
                    <a:pt x="2100331" y="1880307"/>
                    <a:pt x="2106298" y="1882256"/>
                    <a:pt x="2120004" y="1892592"/>
                  </a:cubicBezTo>
                  <a:cubicBezTo>
                    <a:pt x="2096197" y="1933045"/>
                    <a:pt x="2085635" y="1974066"/>
                    <a:pt x="2113224" y="2009619"/>
                  </a:cubicBezTo>
                  <a:cubicBezTo>
                    <a:pt x="2128919" y="2029899"/>
                    <a:pt x="2154793" y="2040275"/>
                    <a:pt x="2178287" y="2040353"/>
                  </a:cubicBezTo>
                  <a:cubicBezTo>
                    <a:pt x="2186243" y="2043606"/>
                    <a:pt x="2238334" y="2101007"/>
                    <a:pt x="2296852" y="2050914"/>
                  </a:cubicBezTo>
                  <a:cubicBezTo>
                    <a:pt x="2333356" y="2065150"/>
                    <a:pt x="2406570" y="2077435"/>
                    <a:pt x="2486868" y="2107130"/>
                  </a:cubicBezTo>
                  <a:cubicBezTo>
                    <a:pt x="2454792" y="2161093"/>
                    <a:pt x="2375807" y="2205484"/>
                    <a:pt x="2383733" y="2327106"/>
                  </a:cubicBezTo>
                  <a:cubicBezTo>
                    <a:pt x="2387025" y="2376287"/>
                    <a:pt x="2334973" y="2402191"/>
                    <a:pt x="2285262" y="2426106"/>
                  </a:cubicBezTo>
                  <a:cubicBezTo>
                    <a:pt x="2213469" y="2457143"/>
                    <a:pt x="2175769" y="2539194"/>
                    <a:pt x="2138570" y="2598016"/>
                  </a:cubicBezTo>
                  <a:cubicBezTo>
                    <a:pt x="2136688" y="2600848"/>
                    <a:pt x="2110442" y="2629935"/>
                    <a:pt x="2100302" y="2645092"/>
                  </a:cubicBezTo>
                  <a:cubicBezTo>
                    <a:pt x="2072978" y="2686004"/>
                    <a:pt x="2066433" y="2684848"/>
                    <a:pt x="2054873" y="2682595"/>
                  </a:cubicBezTo>
                  <a:cubicBezTo>
                    <a:pt x="2028391" y="2677461"/>
                    <a:pt x="2000763" y="2686308"/>
                    <a:pt x="1982197" y="2706206"/>
                  </a:cubicBezTo>
                  <a:cubicBezTo>
                    <a:pt x="1951121" y="2739085"/>
                    <a:pt x="1963563" y="2774365"/>
                    <a:pt x="1963563" y="2782859"/>
                  </a:cubicBezTo>
                  <a:cubicBezTo>
                    <a:pt x="1930459" y="2797976"/>
                    <a:pt x="1908376" y="2785583"/>
                    <a:pt x="1877681" y="2811065"/>
                  </a:cubicBezTo>
                  <a:lnTo>
                    <a:pt x="1877378" y="2811339"/>
                  </a:lnTo>
                  <a:cubicBezTo>
                    <a:pt x="1836925" y="2822626"/>
                    <a:pt x="1795895" y="2832305"/>
                    <a:pt x="1754188" y="2839849"/>
                  </a:cubicBezTo>
                  <a:close/>
                  <a:moveTo>
                    <a:pt x="1045610" y="242048"/>
                  </a:moveTo>
                  <a:cubicBezTo>
                    <a:pt x="1060884" y="241402"/>
                    <a:pt x="1074658" y="239295"/>
                    <a:pt x="1085719" y="234544"/>
                  </a:cubicBezTo>
                  <a:cubicBezTo>
                    <a:pt x="1123066" y="254755"/>
                    <a:pt x="1192263" y="251003"/>
                    <a:pt x="1222840" y="189849"/>
                  </a:cubicBezTo>
                  <a:cubicBezTo>
                    <a:pt x="1236615" y="186900"/>
                    <a:pt x="1250507" y="184647"/>
                    <a:pt x="1264439" y="182119"/>
                  </a:cubicBezTo>
                  <a:cubicBezTo>
                    <a:pt x="1260079" y="189467"/>
                    <a:pt x="1255563" y="196815"/>
                    <a:pt x="1252535" y="204584"/>
                  </a:cubicBezTo>
                  <a:cubicBezTo>
                    <a:pt x="1168799" y="265473"/>
                    <a:pt x="1055407" y="317055"/>
                    <a:pt x="1070064" y="428311"/>
                  </a:cubicBezTo>
                  <a:cubicBezTo>
                    <a:pt x="1076030" y="474730"/>
                    <a:pt x="1106000" y="514419"/>
                    <a:pt x="1154486" y="540215"/>
                  </a:cubicBezTo>
                  <a:cubicBezTo>
                    <a:pt x="1212318" y="570831"/>
                    <a:pt x="1358237" y="623608"/>
                    <a:pt x="1379212" y="630378"/>
                  </a:cubicBezTo>
                  <a:cubicBezTo>
                    <a:pt x="1397582" y="782351"/>
                    <a:pt x="1639679" y="760915"/>
                    <a:pt x="1608025" y="607952"/>
                  </a:cubicBezTo>
                  <a:cubicBezTo>
                    <a:pt x="1686363" y="551393"/>
                    <a:pt x="1657814" y="476455"/>
                    <a:pt x="1640404" y="421199"/>
                  </a:cubicBezTo>
                  <a:cubicBezTo>
                    <a:pt x="1661527" y="426558"/>
                    <a:pt x="1671706" y="433484"/>
                    <a:pt x="1678829" y="445878"/>
                  </a:cubicBezTo>
                  <a:cubicBezTo>
                    <a:pt x="1710287" y="505464"/>
                    <a:pt x="1790957" y="561954"/>
                    <a:pt x="1859576" y="517563"/>
                  </a:cubicBezTo>
                  <a:cubicBezTo>
                    <a:pt x="1884637" y="560730"/>
                    <a:pt x="1919662" y="600114"/>
                    <a:pt x="1966424" y="637696"/>
                  </a:cubicBezTo>
                  <a:cubicBezTo>
                    <a:pt x="1959380" y="660847"/>
                    <a:pt x="1962975" y="686339"/>
                    <a:pt x="1978210" y="707579"/>
                  </a:cubicBezTo>
                  <a:cubicBezTo>
                    <a:pt x="1849201" y="733943"/>
                    <a:pt x="1607564" y="842897"/>
                    <a:pt x="1569140" y="944964"/>
                  </a:cubicBezTo>
                  <a:cubicBezTo>
                    <a:pt x="1560303" y="956554"/>
                    <a:pt x="1514188" y="991079"/>
                    <a:pt x="1508407" y="1051890"/>
                  </a:cubicBezTo>
                  <a:cubicBezTo>
                    <a:pt x="1471286" y="1079557"/>
                    <a:pt x="1435576" y="1096124"/>
                    <a:pt x="1413532" y="1146227"/>
                  </a:cubicBezTo>
                  <a:cubicBezTo>
                    <a:pt x="1351310" y="1120352"/>
                    <a:pt x="1292909" y="1137762"/>
                    <a:pt x="1184945" y="1158502"/>
                  </a:cubicBezTo>
                  <a:cubicBezTo>
                    <a:pt x="1061981" y="1182887"/>
                    <a:pt x="972357" y="1304735"/>
                    <a:pt x="993362" y="1426160"/>
                  </a:cubicBezTo>
                  <a:cubicBezTo>
                    <a:pt x="902699" y="1364477"/>
                    <a:pt x="979851" y="1381848"/>
                    <a:pt x="825390" y="1204696"/>
                  </a:cubicBezTo>
                  <a:cubicBezTo>
                    <a:pt x="800329" y="1175883"/>
                    <a:pt x="746552" y="1107646"/>
                    <a:pt x="680196" y="1106078"/>
                  </a:cubicBezTo>
                  <a:cubicBezTo>
                    <a:pt x="608285" y="1008028"/>
                    <a:pt x="496461" y="1016875"/>
                    <a:pt x="535463" y="808529"/>
                  </a:cubicBezTo>
                  <a:cubicBezTo>
                    <a:pt x="535238" y="783468"/>
                    <a:pt x="562679" y="710675"/>
                    <a:pt x="490043" y="626978"/>
                  </a:cubicBezTo>
                  <a:cubicBezTo>
                    <a:pt x="645534" y="447534"/>
                    <a:pt x="827771" y="321621"/>
                    <a:pt x="1045610" y="242058"/>
                  </a:cubicBezTo>
                  <a:close/>
                  <a:moveTo>
                    <a:pt x="533935" y="2444544"/>
                  </a:moveTo>
                  <a:cubicBezTo>
                    <a:pt x="292220" y="2191425"/>
                    <a:pt x="159037" y="1859703"/>
                    <a:pt x="159037" y="1510406"/>
                  </a:cubicBezTo>
                  <a:cubicBezTo>
                    <a:pt x="159037" y="1244012"/>
                    <a:pt x="236954" y="988130"/>
                    <a:pt x="380962" y="769272"/>
                  </a:cubicBezTo>
                  <a:lnTo>
                    <a:pt x="379091" y="779647"/>
                  </a:lnTo>
                  <a:cubicBezTo>
                    <a:pt x="323286" y="1081791"/>
                    <a:pt x="518357" y="1154123"/>
                    <a:pt x="558467" y="1208958"/>
                  </a:cubicBezTo>
                  <a:cubicBezTo>
                    <a:pt x="703092" y="1405057"/>
                    <a:pt x="722686" y="1470385"/>
                    <a:pt x="803777" y="1453387"/>
                  </a:cubicBezTo>
                  <a:cubicBezTo>
                    <a:pt x="857201" y="1542511"/>
                    <a:pt x="940516" y="1582052"/>
                    <a:pt x="1008939" y="1614501"/>
                  </a:cubicBezTo>
                  <a:cubicBezTo>
                    <a:pt x="1051527" y="1634741"/>
                    <a:pt x="1082682" y="1657128"/>
                    <a:pt x="1150655" y="1638033"/>
                  </a:cubicBezTo>
                  <a:cubicBezTo>
                    <a:pt x="1267192" y="1740600"/>
                    <a:pt x="1250615" y="1658167"/>
                    <a:pt x="1309055" y="1735466"/>
                  </a:cubicBezTo>
                  <a:cubicBezTo>
                    <a:pt x="1360676" y="1802939"/>
                    <a:pt x="1418088" y="1824365"/>
                    <a:pt x="1468563" y="1827853"/>
                  </a:cubicBezTo>
                  <a:cubicBezTo>
                    <a:pt x="1339172" y="2058243"/>
                    <a:pt x="1446940" y="2152344"/>
                    <a:pt x="1447969" y="2161456"/>
                  </a:cubicBezTo>
                  <a:cubicBezTo>
                    <a:pt x="1497033" y="2240097"/>
                    <a:pt x="1552788" y="2329271"/>
                    <a:pt x="1650956" y="2387172"/>
                  </a:cubicBezTo>
                  <a:cubicBezTo>
                    <a:pt x="1673578" y="2400418"/>
                    <a:pt x="1655933" y="2408255"/>
                    <a:pt x="1642041" y="2580666"/>
                  </a:cubicBezTo>
                  <a:cubicBezTo>
                    <a:pt x="1617890" y="2817746"/>
                    <a:pt x="1590409" y="2787934"/>
                    <a:pt x="1587578" y="2858855"/>
                  </a:cubicBezTo>
                  <a:cubicBezTo>
                    <a:pt x="1561900" y="2860305"/>
                    <a:pt x="1536418" y="2862725"/>
                    <a:pt x="1510504" y="2862725"/>
                  </a:cubicBezTo>
                  <a:cubicBezTo>
                    <a:pt x="1138134" y="2862755"/>
                    <a:pt x="791374" y="2714240"/>
                    <a:pt x="533925" y="2444544"/>
                  </a:cubicBezTo>
                  <a:close/>
                </a:path>
              </a:pathLst>
            </a:custGeom>
            <a:solidFill>
              <a:schemeClr val="bg1"/>
            </a:solidFill>
            <a:ln w="97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7696F9F-311F-42BD-BD80-8127170E5660}"/>
                </a:ext>
              </a:extLst>
            </p:cNvPr>
            <p:cNvSpPr/>
            <p:nvPr/>
          </p:nvSpPr>
          <p:spPr>
            <a:xfrm>
              <a:off x="-213596" y="3905660"/>
              <a:ext cx="774572" cy="621236"/>
            </a:xfrm>
            <a:custGeom>
              <a:avLst/>
              <a:gdLst>
                <a:gd name="connsiteX0" fmla="*/ 407884 w 774572"/>
                <a:gd name="connsiteY0" fmla="*/ 597930 h 621236"/>
                <a:gd name="connsiteX1" fmla="*/ 520326 w 774572"/>
                <a:gd name="connsiteY1" fmla="*/ 597930 h 621236"/>
                <a:gd name="connsiteX2" fmla="*/ 751323 w 774572"/>
                <a:gd name="connsiteY2" fmla="*/ 366932 h 621236"/>
                <a:gd name="connsiteX3" fmla="*/ 751323 w 774572"/>
                <a:gd name="connsiteY3" fmla="*/ 254304 h 621236"/>
                <a:gd name="connsiteX4" fmla="*/ 520326 w 774572"/>
                <a:gd name="connsiteY4" fmla="*/ 23307 h 621236"/>
                <a:gd name="connsiteX5" fmla="*/ 407884 w 774572"/>
                <a:gd name="connsiteY5" fmla="*/ 23307 h 621236"/>
                <a:gd name="connsiteX6" fmla="*/ 407884 w 774572"/>
                <a:gd name="connsiteY6" fmla="*/ 135749 h 621236"/>
                <a:gd name="connsiteX7" fmla="*/ 503250 w 774572"/>
                <a:gd name="connsiteY7" fmla="*/ 231115 h 621236"/>
                <a:gd name="connsiteX8" fmla="*/ 79523 w 774572"/>
                <a:gd name="connsiteY8" fmla="*/ 231115 h 621236"/>
                <a:gd name="connsiteX9" fmla="*/ 0 w 774572"/>
                <a:gd name="connsiteY9" fmla="*/ 310648 h 621236"/>
                <a:gd name="connsiteX10" fmla="*/ 79523 w 774572"/>
                <a:gd name="connsiteY10" fmla="*/ 390171 h 621236"/>
                <a:gd name="connsiteX11" fmla="*/ 503250 w 774572"/>
                <a:gd name="connsiteY11" fmla="*/ 390171 h 621236"/>
                <a:gd name="connsiteX12" fmla="*/ 407884 w 774572"/>
                <a:gd name="connsiteY12" fmla="*/ 485537 h 621236"/>
                <a:gd name="connsiteX13" fmla="*/ 407884 w 774572"/>
                <a:gd name="connsiteY13" fmla="*/ 597939 h 6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572" h="621236">
                  <a:moveTo>
                    <a:pt x="407884" y="597930"/>
                  </a:moveTo>
                  <a:cubicBezTo>
                    <a:pt x="438961" y="629006"/>
                    <a:pt x="489250" y="629006"/>
                    <a:pt x="520326" y="597930"/>
                  </a:cubicBezTo>
                  <a:lnTo>
                    <a:pt x="751323" y="366932"/>
                  </a:lnTo>
                  <a:cubicBezTo>
                    <a:pt x="782703" y="335709"/>
                    <a:pt x="781939" y="284803"/>
                    <a:pt x="751323" y="254304"/>
                  </a:cubicBezTo>
                  <a:lnTo>
                    <a:pt x="520326" y="23307"/>
                  </a:lnTo>
                  <a:cubicBezTo>
                    <a:pt x="489250" y="-7769"/>
                    <a:pt x="438961" y="-7769"/>
                    <a:pt x="407884" y="23307"/>
                  </a:cubicBezTo>
                  <a:cubicBezTo>
                    <a:pt x="376808" y="54384"/>
                    <a:pt x="376808" y="104673"/>
                    <a:pt x="407884" y="135749"/>
                  </a:cubicBezTo>
                  <a:lnTo>
                    <a:pt x="503250" y="231115"/>
                  </a:lnTo>
                  <a:lnTo>
                    <a:pt x="79523" y="231115"/>
                  </a:lnTo>
                  <a:cubicBezTo>
                    <a:pt x="35593" y="231115"/>
                    <a:pt x="0" y="266668"/>
                    <a:pt x="0" y="310648"/>
                  </a:cubicBezTo>
                  <a:cubicBezTo>
                    <a:pt x="0" y="354578"/>
                    <a:pt x="35554" y="390171"/>
                    <a:pt x="79523" y="390171"/>
                  </a:cubicBezTo>
                  <a:lnTo>
                    <a:pt x="503250" y="390171"/>
                  </a:lnTo>
                  <a:lnTo>
                    <a:pt x="407884" y="485537"/>
                  </a:lnTo>
                  <a:cubicBezTo>
                    <a:pt x="376808" y="516535"/>
                    <a:pt x="376808" y="566863"/>
                    <a:pt x="407884" y="597939"/>
                  </a:cubicBezTo>
                  <a:close/>
                </a:path>
              </a:pathLst>
            </a:custGeom>
            <a:solidFill>
              <a:srgbClr val="ECD169"/>
            </a:solidFill>
            <a:ln w="97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AE436E1-EB47-47AD-942E-AA1E2754EE66}"/>
                </a:ext>
              </a:extLst>
            </p:cNvPr>
            <p:cNvSpPr/>
            <p:nvPr/>
          </p:nvSpPr>
          <p:spPr>
            <a:xfrm>
              <a:off x="-4527531" y="3905690"/>
              <a:ext cx="774648" cy="621236"/>
            </a:xfrm>
            <a:custGeom>
              <a:avLst/>
              <a:gdLst>
                <a:gd name="connsiteX0" fmla="*/ 774649 w 774648"/>
                <a:gd name="connsiteY0" fmla="*/ 310648 h 621236"/>
                <a:gd name="connsiteX1" fmla="*/ 695125 w 774648"/>
                <a:gd name="connsiteY1" fmla="*/ 231124 h 621236"/>
                <a:gd name="connsiteX2" fmla="*/ 271321 w 774648"/>
                <a:gd name="connsiteY2" fmla="*/ 231124 h 621236"/>
                <a:gd name="connsiteX3" fmla="*/ 366686 w 774648"/>
                <a:gd name="connsiteY3" fmla="*/ 135749 h 621236"/>
                <a:gd name="connsiteX4" fmla="*/ 366686 w 774648"/>
                <a:gd name="connsiteY4" fmla="*/ 23307 h 621236"/>
                <a:gd name="connsiteX5" fmla="*/ 254244 w 774648"/>
                <a:gd name="connsiteY5" fmla="*/ 23307 h 621236"/>
                <a:gd name="connsiteX6" fmla="*/ 23249 w 774648"/>
                <a:gd name="connsiteY6" fmla="*/ 254304 h 621236"/>
                <a:gd name="connsiteX7" fmla="*/ 23249 w 774648"/>
                <a:gd name="connsiteY7" fmla="*/ 366932 h 621236"/>
                <a:gd name="connsiteX8" fmla="*/ 254244 w 774648"/>
                <a:gd name="connsiteY8" fmla="*/ 597929 h 621236"/>
                <a:gd name="connsiteX9" fmla="*/ 366686 w 774648"/>
                <a:gd name="connsiteY9" fmla="*/ 597929 h 621236"/>
                <a:gd name="connsiteX10" fmla="*/ 366686 w 774648"/>
                <a:gd name="connsiteY10" fmla="*/ 485488 h 621236"/>
                <a:gd name="connsiteX11" fmla="*/ 271321 w 774648"/>
                <a:gd name="connsiteY11" fmla="*/ 390122 h 621236"/>
                <a:gd name="connsiteX12" fmla="*/ 695125 w 774648"/>
                <a:gd name="connsiteY12" fmla="*/ 390122 h 621236"/>
                <a:gd name="connsiteX13" fmla="*/ 774649 w 774648"/>
                <a:gd name="connsiteY13" fmla="*/ 310638 h 6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648" h="621236">
                  <a:moveTo>
                    <a:pt x="774649" y="310648"/>
                  </a:moveTo>
                  <a:cubicBezTo>
                    <a:pt x="774649" y="266717"/>
                    <a:pt x="739095" y="231124"/>
                    <a:pt x="695125" y="231124"/>
                  </a:cubicBezTo>
                  <a:lnTo>
                    <a:pt x="271321" y="231124"/>
                  </a:lnTo>
                  <a:lnTo>
                    <a:pt x="366686" y="135749"/>
                  </a:lnTo>
                  <a:cubicBezTo>
                    <a:pt x="397762" y="104682"/>
                    <a:pt x="397762" y="54394"/>
                    <a:pt x="366686" y="23307"/>
                  </a:cubicBezTo>
                  <a:cubicBezTo>
                    <a:pt x="335609" y="-7769"/>
                    <a:pt x="285330" y="-7769"/>
                    <a:pt x="254244" y="23307"/>
                  </a:cubicBezTo>
                  <a:lnTo>
                    <a:pt x="23249" y="254304"/>
                  </a:lnTo>
                  <a:cubicBezTo>
                    <a:pt x="-7634" y="285038"/>
                    <a:pt x="-7865" y="335973"/>
                    <a:pt x="23249" y="366932"/>
                  </a:cubicBezTo>
                  <a:lnTo>
                    <a:pt x="254244" y="597929"/>
                  </a:lnTo>
                  <a:cubicBezTo>
                    <a:pt x="285321" y="629006"/>
                    <a:pt x="335609" y="629006"/>
                    <a:pt x="366686" y="597929"/>
                  </a:cubicBezTo>
                  <a:cubicBezTo>
                    <a:pt x="397762" y="566853"/>
                    <a:pt x="397762" y="516574"/>
                    <a:pt x="366686" y="485488"/>
                  </a:cubicBezTo>
                  <a:lnTo>
                    <a:pt x="271321" y="390122"/>
                  </a:lnTo>
                  <a:lnTo>
                    <a:pt x="695125" y="390122"/>
                  </a:lnTo>
                  <a:cubicBezTo>
                    <a:pt x="739056" y="390122"/>
                    <a:pt x="774649" y="354568"/>
                    <a:pt x="774649" y="310638"/>
                  </a:cubicBezTo>
                  <a:close/>
                </a:path>
              </a:pathLst>
            </a:custGeom>
            <a:solidFill>
              <a:srgbClr val="ECD169"/>
            </a:solidFill>
            <a:ln w="97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01846F-B6F3-44C2-BB3A-D2235B178DEC}"/>
                </a:ext>
              </a:extLst>
            </p:cNvPr>
            <p:cNvSpPr/>
            <p:nvPr/>
          </p:nvSpPr>
          <p:spPr>
            <a:xfrm>
              <a:off x="-755280" y="5444331"/>
              <a:ext cx="594451" cy="594441"/>
            </a:xfrm>
            <a:custGeom>
              <a:avLst/>
              <a:gdLst>
                <a:gd name="connsiteX0" fmla="*/ 108582 w 594451"/>
                <a:gd name="connsiteY0" fmla="*/ 514918 h 594441"/>
                <a:gd name="connsiteX1" fmla="*/ 188105 w 594451"/>
                <a:gd name="connsiteY1" fmla="*/ 594442 h 594441"/>
                <a:gd name="connsiteX2" fmla="*/ 514928 w 594451"/>
                <a:gd name="connsiteY2" fmla="*/ 594442 h 594441"/>
                <a:gd name="connsiteX3" fmla="*/ 594452 w 594451"/>
                <a:gd name="connsiteY3" fmla="*/ 514918 h 594441"/>
                <a:gd name="connsiteX4" fmla="*/ 594452 w 594451"/>
                <a:gd name="connsiteY4" fmla="*/ 188095 h 594441"/>
                <a:gd name="connsiteX5" fmla="*/ 514928 w 594451"/>
                <a:gd name="connsiteY5" fmla="*/ 108572 h 594441"/>
                <a:gd name="connsiteX6" fmla="*/ 435405 w 594451"/>
                <a:gd name="connsiteY6" fmla="*/ 188095 h 594441"/>
                <a:gd name="connsiteX7" fmla="*/ 435405 w 594451"/>
                <a:gd name="connsiteY7" fmla="*/ 322963 h 594441"/>
                <a:gd name="connsiteX8" fmla="*/ 135749 w 594451"/>
                <a:gd name="connsiteY8" fmla="*/ 23307 h 594441"/>
                <a:gd name="connsiteX9" fmla="*/ 23308 w 594451"/>
                <a:gd name="connsiteY9" fmla="*/ 23307 h 594441"/>
                <a:gd name="connsiteX10" fmla="*/ 23308 w 594451"/>
                <a:gd name="connsiteY10" fmla="*/ 135749 h 594441"/>
                <a:gd name="connsiteX11" fmla="*/ 322963 w 594451"/>
                <a:gd name="connsiteY11" fmla="*/ 435405 h 594441"/>
                <a:gd name="connsiteX12" fmla="*/ 188095 w 594451"/>
                <a:gd name="connsiteY12" fmla="*/ 435405 h 594441"/>
                <a:gd name="connsiteX13" fmla="*/ 108572 w 594451"/>
                <a:gd name="connsiteY13" fmla="*/ 514928 h 59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451" h="594441">
                  <a:moveTo>
                    <a:pt x="108582" y="514918"/>
                  </a:moveTo>
                  <a:cubicBezTo>
                    <a:pt x="108582" y="558849"/>
                    <a:pt x="144136" y="594442"/>
                    <a:pt x="188105" y="594442"/>
                  </a:cubicBezTo>
                  <a:lnTo>
                    <a:pt x="514928" y="594442"/>
                  </a:lnTo>
                  <a:cubicBezTo>
                    <a:pt x="558594" y="594442"/>
                    <a:pt x="594452" y="558623"/>
                    <a:pt x="594452" y="514918"/>
                  </a:cubicBezTo>
                  <a:lnTo>
                    <a:pt x="594452" y="188095"/>
                  </a:lnTo>
                  <a:cubicBezTo>
                    <a:pt x="594452" y="144165"/>
                    <a:pt x="558898" y="108572"/>
                    <a:pt x="514928" y="108572"/>
                  </a:cubicBezTo>
                  <a:cubicBezTo>
                    <a:pt x="470998" y="108572"/>
                    <a:pt x="435405" y="144126"/>
                    <a:pt x="435405" y="188095"/>
                  </a:cubicBezTo>
                  <a:lnTo>
                    <a:pt x="435405" y="322963"/>
                  </a:lnTo>
                  <a:lnTo>
                    <a:pt x="135749" y="23307"/>
                  </a:lnTo>
                  <a:cubicBezTo>
                    <a:pt x="104673" y="-7769"/>
                    <a:pt x="54384" y="-7769"/>
                    <a:pt x="23308" y="23307"/>
                  </a:cubicBezTo>
                  <a:cubicBezTo>
                    <a:pt x="-7769" y="54384"/>
                    <a:pt x="-7769" y="104673"/>
                    <a:pt x="23308" y="135749"/>
                  </a:cubicBezTo>
                  <a:lnTo>
                    <a:pt x="322963" y="435405"/>
                  </a:lnTo>
                  <a:lnTo>
                    <a:pt x="188095" y="435405"/>
                  </a:lnTo>
                  <a:cubicBezTo>
                    <a:pt x="144126" y="435444"/>
                    <a:pt x="108572" y="470997"/>
                    <a:pt x="108572" y="514928"/>
                  </a:cubicBezTo>
                  <a:close/>
                </a:path>
              </a:pathLst>
            </a:custGeom>
            <a:solidFill>
              <a:srgbClr val="ECD169"/>
            </a:solidFill>
            <a:ln w="97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393E8F0-B2A1-431A-A860-1DA7265E5687}"/>
                </a:ext>
              </a:extLst>
            </p:cNvPr>
            <p:cNvSpPr/>
            <p:nvPr/>
          </p:nvSpPr>
          <p:spPr>
            <a:xfrm>
              <a:off x="-3805816" y="2393802"/>
              <a:ext cx="594451" cy="594531"/>
            </a:xfrm>
            <a:custGeom>
              <a:avLst/>
              <a:gdLst>
                <a:gd name="connsiteX0" fmla="*/ 485870 w 594451"/>
                <a:gd name="connsiteY0" fmla="*/ 79525 h 594531"/>
                <a:gd name="connsiteX1" fmla="*/ 406346 w 594451"/>
                <a:gd name="connsiteY1" fmla="*/ 0 h 594531"/>
                <a:gd name="connsiteX2" fmla="*/ 79523 w 594451"/>
                <a:gd name="connsiteY2" fmla="*/ 76 h 594531"/>
                <a:gd name="connsiteX3" fmla="*/ 0 w 594451"/>
                <a:gd name="connsiteY3" fmla="*/ 79604 h 594531"/>
                <a:gd name="connsiteX4" fmla="*/ 0 w 594451"/>
                <a:gd name="connsiteY4" fmla="*/ 406358 h 594531"/>
                <a:gd name="connsiteX5" fmla="*/ 79523 w 594451"/>
                <a:gd name="connsiteY5" fmla="*/ 485881 h 594531"/>
                <a:gd name="connsiteX6" fmla="*/ 159047 w 594451"/>
                <a:gd name="connsiteY6" fmla="*/ 406358 h 594531"/>
                <a:gd name="connsiteX7" fmla="*/ 159047 w 594451"/>
                <a:gd name="connsiteY7" fmla="*/ 271569 h 594531"/>
                <a:gd name="connsiteX8" fmla="*/ 458702 w 594451"/>
                <a:gd name="connsiteY8" fmla="*/ 571224 h 594531"/>
                <a:gd name="connsiteX9" fmla="*/ 571144 w 594451"/>
                <a:gd name="connsiteY9" fmla="*/ 571224 h 594531"/>
                <a:gd name="connsiteX10" fmla="*/ 571144 w 594451"/>
                <a:gd name="connsiteY10" fmla="*/ 458783 h 594531"/>
                <a:gd name="connsiteX11" fmla="*/ 271449 w 594451"/>
                <a:gd name="connsiteY11" fmla="*/ 159088 h 594531"/>
                <a:gd name="connsiteX12" fmla="*/ 406356 w 594451"/>
                <a:gd name="connsiteY12" fmla="*/ 159049 h 594531"/>
                <a:gd name="connsiteX13" fmla="*/ 485879 w 594451"/>
                <a:gd name="connsiteY13" fmla="*/ 79525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451" h="594531">
                  <a:moveTo>
                    <a:pt x="485870" y="79525"/>
                  </a:moveTo>
                  <a:cubicBezTo>
                    <a:pt x="485870" y="35591"/>
                    <a:pt x="450237" y="0"/>
                    <a:pt x="406346" y="0"/>
                  </a:cubicBezTo>
                  <a:lnTo>
                    <a:pt x="79523" y="76"/>
                  </a:lnTo>
                  <a:cubicBezTo>
                    <a:pt x="35857" y="76"/>
                    <a:pt x="0" y="35974"/>
                    <a:pt x="0" y="79604"/>
                  </a:cubicBezTo>
                  <a:lnTo>
                    <a:pt x="0" y="406358"/>
                  </a:lnTo>
                  <a:cubicBezTo>
                    <a:pt x="0" y="450289"/>
                    <a:pt x="35544" y="485881"/>
                    <a:pt x="79523" y="485881"/>
                  </a:cubicBezTo>
                  <a:cubicBezTo>
                    <a:pt x="123454" y="485881"/>
                    <a:pt x="159047" y="450328"/>
                    <a:pt x="159047" y="406358"/>
                  </a:cubicBezTo>
                  <a:lnTo>
                    <a:pt x="159047" y="271569"/>
                  </a:lnTo>
                  <a:lnTo>
                    <a:pt x="458702" y="571224"/>
                  </a:lnTo>
                  <a:cubicBezTo>
                    <a:pt x="489779" y="602301"/>
                    <a:pt x="540068" y="602301"/>
                    <a:pt x="571144" y="571224"/>
                  </a:cubicBezTo>
                  <a:cubicBezTo>
                    <a:pt x="602221" y="540148"/>
                    <a:pt x="602221" y="489859"/>
                    <a:pt x="571144" y="458783"/>
                  </a:cubicBezTo>
                  <a:lnTo>
                    <a:pt x="271449" y="159088"/>
                  </a:lnTo>
                  <a:lnTo>
                    <a:pt x="406356" y="159049"/>
                  </a:lnTo>
                  <a:cubicBezTo>
                    <a:pt x="450326" y="159049"/>
                    <a:pt x="485879" y="123377"/>
                    <a:pt x="485879" y="79525"/>
                  </a:cubicBezTo>
                  <a:close/>
                </a:path>
              </a:pathLst>
            </a:custGeom>
            <a:solidFill>
              <a:srgbClr val="ECD169"/>
            </a:solidFill>
            <a:ln w="97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BCC7046-11DE-4648-B97E-D7CE3872B757}"/>
                </a:ext>
              </a:extLst>
            </p:cNvPr>
            <p:cNvSpPr/>
            <p:nvPr/>
          </p:nvSpPr>
          <p:spPr>
            <a:xfrm>
              <a:off x="-2293967" y="5985897"/>
              <a:ext cx="621233" cy="774697"/>
            </a:xfrm>
            <a:custGeom>
              <a:avLst/>
              <a:gdLst>
                <a:gd name="connsiteX0" fmla="*/ 310644 w 621233"/>
                <a:gd name="connsiteY0" fmla="*/ 0 h 774697"/>
                <a:gd name="connsiteX1" fmla="*/ 231121 w 621233"/>
                <a:gd name="connsiteY1" fmla="*/ 79523 h 774697"/>
                <a:gd name="connsiteX2" fmla="*/ 231121 w 621233"/>
                <a:gd name="connsiteY2" fmla="*/ 503328 h 774697"/>
                <a:gd name="connsiteX3" fmla="*/ 135746 w 621233"/>
                <a:gd name="connsiteY3" fmla="*/ 407963 h 774697"/>
                <a:gd name="connsiteX4" fmla="*/ 23304 w 621233"/>
                <a:gd name="connsiteY4" fmla="*/ 407963 h 774697"/>
                <a:gd name="connsiteX5" fmla="*/ 23304 w 621233"/>
                <a:gd name="connsiteY5" fmla="*/ 520404 h 774697"/>
                <a:gd name="connsiteX6" fmla="*/ 254301 w 621233"/>
                <a:gd name="connsiteY6" fmla="*/ 751402 h 774697"/>
                <a:gd name="connsiteX7" fmla="*/ 366929 w 621233"/>
                <a:gd name="connsiteY7" fmla="*/ 751402 h 774697"/>
                <a:gd name="connsiteX8" fmla="*/ 597926 w 621233"/>
                <a:gd name="connsiteY8" fmla="*/ 520404 h 774697"/>
                <a:gd name="connsiteX9" fmla="*/ 597926 w 621233"/>
                <a:gd name="connsiteY9" fmla="*/ 407963 h 774697"/>
                <a:gd name="connsiteX10" fmla="*/ 485484 w 621233"/>
                <a:gd name="connsiteY10" fmla="*/ 407963 h 774697"/>
                <a:gd name="connsiteX11" fmla="*/ 390119 w 621233"/>
                <a:gd name="connsiteY11" fmla="*/ 503328 h 774697"/>
                <a:gd name="connsiteX12" fmla="*/ 390119 w 621233"/>
                <a:gd name="connsiteY12" fmla="*/ 79523 h 774697"/>
                <a:gd name="connsiteX13" fmla="*/ 310634 w 621233"/>
                <a:gd name="connsiteY13" fmla="*/ 0 h 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233" h="774697">
                  <a:moveTo>
                    <a:pt x="310644" y="0"/>
                  </a:moveTo>
                  <a:cubicBezTo>
                    <a:pt x="266714" y="0"/>
                    <a:pt x="231121" y="35554"/>
                    <a:pt x="231121" y="79523"/>
                  </a:cubicBezTo>
                  <a:lnTo>
                    <a:pt x="231121" y="503328"/>
                  </a:lnTo>
                  <a:lnTo>
                    <a:pt x="135746" y="407963"/>
                  </a:lnTo>
                  <a:cubicBezTo>
                    <a:pt x="104679" y="376886"/>
                    <a:pt x="54390" y="376886"/>
                    <a:pt x="23304" y="407963"/>
                  </a:cubicBezTo>
                  <a:cubicBezTo>
                    <a:pt x="-7773" y="439040"/>
                    <a:pt x="-7763" y="489318"/>
                    <a:pt x="23304" y="520404"/>
                  </a:cubicBezTo>
                  <a:lnTo>
                    <a:pt x="254301" y="751402"/>
                  </a:lnTo>
                  <a:cubicBezTo>
                    <a:pt x="284466" y="781714"/>
                    <a:pt x="335323" y="783203"/>
                    <a:pt x="366929" y="751402"/>
                  </a:cubicBezTo>
                  <a:lnTo>
                    <a:pt x="597926" y="520404"/>
                  </a:lnTo>
                  <a:cubicBezTo>
                    <a:pt x="629002" y="489328"/>
                    <a:pt x="629002" y="439040"/>
                    <a:pt x="597926" y="407963"/>
                  </a:cubicBezTo>
                  <a:cubicBezTo>
                    <a:pt x="566849" y="376886"/>
                    <a:pt x="516570" y="376886"/>
                    <a:pt x="485484" y="407963"/>
                  </a:cubicBezTo>
                  <a:lnTo>
                    <a:pt x="390119" y="503328"/>
                  </a:lnTo>
                  <a:lnTo>
                    <a:pt x="390119" y="79523"/>
                  </a:lnTo>
                  <a:cubicBezTo>
                    <a:pt x="390158" y="35554"/>
                    <a:pt x="354604" y="0"/>
                    <a:pt x="310634" y="0"/>
                  </a:cubicBezTo>
                  <a:close/>
                </a:path>
              </a:pathLst>
            </a:custGeom>
            <a:solidFill>
              <a:srgbClr val="ECD169"/>
            </a:solidFill>
            <a:ln w="97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5854CBF-CE95-4C6A-BC88-D12A5D3CFE93}"/>
                </a:ext>
              </a:extLst>
            </p:cNvPr>
            <p:cNvSpPr/>
            <p:nvPr/>
          </p:nvSpPr>
          <p:spPr>
            <a:xfrm>
              <a:off x="-2293911" y="1672026"/>
              <a:ext cx="621233" cy="774585"/>
            </a:xfrm>
            <a:custGeom>
              <a:avLst/>
              <a:gdLst>
                <a:gd name="connsiteX0" fmla="*/ 310589 w 621233"/>
                <a:gd name="connsiteY0" fmla="*/ 774585 h 774585"/>
                <a:gd name="connsiteX1" fmla="*/ 390112 w 621233"/>
                <a:gd name="connsiteY1" fmla="*/ 695060 h 774585"/>
                <a:gd name="connsiteX2" fmla="*/ 390112 w 621233"/>
                <a:gd name="connsiteY2" fmla="*/ 271333 h 774585"/>
                <a:gd name="connsiteX3" fmla="*/ 485487 w 621233"/>
                <a:gd name="connsiteY3" fmla="*/ 366703 h 774585"/>
                <a:gd name="connsiteX4" fmla="*/ 597930 w 621233"/>
                <a:gd name="connsiteY4" fmla="*/ 366703 h 774585"/>
                <a:gd name="connsiteX5" fmla="*/ 597930 w 621233"/>
                <a:gd name="connsiteY5" fmla="*/ 254261 h 774585"/>
                <a:gd name="connsiteX6" fmla="*/ 366932 w 621233"/>
                <a:gd name="connsiteY6" fmla="*/ 23264 h 774585"/>
                <a:gd name="connsiteX7" fmla="*/ 254304 w 621233"/>
                <a:gd name="connsiteY7" fmla="*/ 23264 h 774585"/>
                <a:gd name="connsiteX8" fmla="*/ 23307 w 621233"/>
                <a:gd name="connsiteY8" fmla="*/ 254261 h 774585"/>
                <a:gd name="connsiteX9" fmla="*/ 23307 w 621233"/>
                <a:gd name="connsiteY9" fmla="*/ 366703 h 774585"/>
                <a:gd name="connsiteX10" fmla="*/ 135749 w 621233"/>
                <a:gd name="connsiteY10" fmla="*/ 366703 h 774585"/>
                <a:gd name="connsiteX11" fmla="*/ 231115 w 621233"/>
                <a:gd name="connsiteY11" fmla="*/ 271333 h 774585"/>
                <a:gd name="connsiteX12" fmla="*/ 231115 w 621233"/>
                <a:gd name="connsiteY12" fmla="*/ 695060 h 774585"/>
                <a:gd name="connsiteX13" fmla="*/ 310599 w 621233"/>
                <a:gd name="connsiteY13" fmla="*/ 774585 h 77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233" h="774585">
                  <a:moveTo>
                    <a:pt x="310589" y="774585"/>
                  </a:moveTo>
                  <a:cubicBezTo>
                    <a:pt x="354519" y="774585"/>
                    <a:pt x="390112" y="739032"/>
                    <a:pt x="390112" y="695060"/>
                  </a:cubicBezTo>
                  <a:lnTo>
                    <a:pt x="390112" y="271333"/>
                  </a:lnTo>
                  <a:lnTo>
                    <a:pt x="485487" y="366703"/>
                  </a:lnTo>
                  <a:cubicBezTo>
                    <a:pt x="516554" y="397778"/>
                    <a:pt x="566843" y="397778"/>
                    <a:pt x="597930" y="366703"/>
                  </a:cubicBezTo>
                  <a:cubicBezTo>
                    <a:pt x="629006" y="335627"/>
                    <a:pt x="628996" y="285340"/>
                    <a:pt x="597930" y="254261"/>
                  </a:cubicBezTo>
                  <a:lnTo>
                    <a:pt x="366932" y="23264"/>
                  </a:lnTo>
                  <a:cubicBezTo>
                    <a:pt x="336003" y="-7774"/>
                    <a:pt x="285185" y="-7735"/>
                    <a:pt x="254304" y="23264"/>
                  </a:cubicBezTo>
                  <a:lnTo>
                    <a:pt x="23307" y="254261"/>
                  </a:lnTo>
                  <a:cubicBezTo>
                    <a:pt x="-7769" y="285336"/>
                    <a:pt x="-7769" y="335623"/>
                    <a:pt x="23307" y="366703"/>
                  </a:cubicBezTo>
                  <a:cubicBezTo>
                    <a:pt x="54384" y="397782"/>
                    <a:pt x="104663" y="397778"/>
                    <a:pt x="135749" y="366703"/>
                  </a:cubicBezTo>
                  <a:lnTo>
                    <a:pt x="231115" y="271333"/>
                  </a:lnTo>
                  <a:lnTo>
                    <a:pt x="231115" y="695060"/>
                  </a:lnTo>
                  <a:cubicBezTo>
                    <a:pt x="231075" y="739032"/>
                    <a:pt x="266668" y="774585"/>
                    <a:pt x="310599" y="774585"/>
                  </a:cubicBezTo>
                  <a:close/>
                </a:path>
              </a:pathLst>
            </a:custGeom>
            <a:solidFill>
              <a:srgbClr val="ECD169"/>
            </a:solidFill>
            <a:ln w="97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98B58C-D158-467A-A304-E6BD09F2F2EF}"/>
                </a:ext>
              </a:extLst>
            </p:cNvPr>
            <p:cNvSpPr/>
            <p:nvPr/>
          </p:nvSpPr>
          <p:spPr>
            <a:xfrm>
              <a:off x="-3805758" y="5444321"/>
              <a:ext cx="594441" cy="594441"/>
            </a:xfrm>
            <a:custGeom>
              <a:avLst/>
              <a:gdLst>
                <a:gd name="connsiteX0" fmla="*/ 571144 w 594441"/>
                <a:gd name="connsiteY0" fmla="*/ 23307 h 594441"/>
                <a:gd name="connsiteX1" fmla="*/ 458702 w 594441"/>
                <a:gd name="connsiteY1" fmla="*/ 23307 h 594441"/>
                <a:gd name="connsiteX2" fmla="*/ 159047 w 594441"/>
                <a:gd name="connsiteY2" fmla="*/ 322963 h 594441"/>
                <a:gd name="connsiteX3" fmla="*/ 159047 w 594441"/>
                <a:gd name="connsiteY3" fmla="*/ 188095 h 594441"/>
                <a:gd name="connsiteX4" fmla="*/ 79523 w 594441"/>
                <a:gd name="connsiteY4" fmla="*/ 108572 h 594441"/>
                <a:gd name="connsiteX5" fmla="*/ 0 w 594441"/>
                <a:gd name="connsiteY5" fmla="*/ 188095 h 594441"/>
                <a:gd name="connsiteX6" fmla="*/ 0 w 594441"/>
                <a:gd name="connsiteY6" fmla="*/ 514918 h 594441"/>
                <a:gd name="connsiteX7" fmla="*/ 79523 w 594441"/>
                <a:gd name="connsiteY7" fmla="*/ 594442 h 594441"/>
                <a:gd name="connsiteX8" fmla="*/ 406346 w 594441"/>
                <a:gd name="connsiteY8" fmla="*/ 594442 h 594441"/>
                <a:gd name="connsiteX9" fmla="*/ 485870 w 594441"/>
                <a:gd name="connsiteY9" fmla="*/ 514918 h 594441"/>
                <a:gd name="connsiteX10" fmla="*/ 406346 w 594441"/>
                <a:gd name="connsiteY10" fmla="*/ 435395 h 594441"/>
                <a:gd name="connsiteX11" fmla="*/ 271479 w 594441"/>
                <a:gd name="connsiteY11" fmla="*/ 435395 h 594441"/>
                <a:gd name="connsiteX12" fmla="*/ 571134 w 594441"/>
                <a:gd name="connsiteY12" fmla="*/ 135740 h 594441"/>
                <a:gd name="connsiteX13" fmla="*/ 571134 w 594441"/>
                <a:gd name="connsiteY13" fmla="*/ 23298 h 59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441" h="594441">
                  <a:moveTo>
                    <a:pt x="571144" y="23307"/>
                  </a:moveTo>
                  <a:cubicBezTo>
                    <a:pt x="540068" y="-7769"/>
                    <a:pt x="489779" y="-7769"/>
                    <a:pt x="458702" y="23307"/>
                  </a:cubicBezTo>
                  <a:lnTo>
                    <a:pt x="159047" y="322963"/>
                  </a:lnTo>
                  <a:lnTo>
                    <a:pt x="159047" y="188095"/>
                  </a:lnTo>
                  <a:cubicBezTo>
                    <a:pt x="159047" y="144165"/>
                    <a:pt x="123493" y="108572"/>
                    <a:pt x="79523" y="108572"/>
                  </a:cubicBezTo>
                  <a:cubicBezTo>
                    <a:pt x="35583" y="108572"/>
                    <a:pt x="0" y="144126"/>
                    <a:pt x="0" y="188095"/>
                  </a:cubicBezTo>
                  <a:lnTo>
                    <a:pt x="0" y="514918"/>
                  </a:lnTo>
                  <a:cubicBezTo>
                    <a:pt x="0" y="558427"/>
                    <a:pt x="35662" y="594442"/>
                    <a:pt x="79523" y="594442"/>
                  </a:cubicBezTo>
                  <a:lnTo>
                    <a:pt x="406346" y="594442"/>
                  </a:lnTo>
                  <a:cubicBezTo>
                    <a:pt x="450277" y="594442"/>
                    <a:pt x="485870" y="558888"/>
                    <a:pt x="485870" y="514918"/>
                  </a:cubicBezTo>
                  <a:cubicBezTo>
                    <a:pt x="485870" y="470988"/>
                    <a:pt x="450316" y="435395"/>
                    <a:pt x="406346" y="435395"/>
                  </a:cubicBezTo>
                  <a:lnTo>
                    <a:pt x="271479" y="435395"/>
                  </a:lnTo>
                  <a:lnTo>
                    <a:pt x="571134" y="135740"/>
                  </a:lnTo>
                  <a:cubicBezTo>
                    <a:pt x="602211" y="104663"/>
                    <a:pt x="602211" y="54335"/>
                    <a:pt x="571134" y="23298"/>
                  </a:cubicBezTo>
                  <a:close/>
                </a:path>
              </a:pathLst>
            </a:custGeom>
            <a:solidFill>
              <a:srgbClr val="ECD169"/>
            </a:solidFill>
            <a:ln w="97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E536D46-2A03-47F1-A5AB-5631DED4E495}"/>
                </a:ext>
              </a:extLst>
            </p:cNvPr>
            <p:cNvSpPr/>
            <p:nvPr/>
          </p:nvSpPr>
          <p:spPr>
            <a:xfrm>
              <a:off x="-755231" y="2393840"/>
              <a:ext cx="594441" cy="594455"/>
            </a:xfrm>
            <a:custGeom>
              <a:avLst/>
              <a:gdLst>
                <a:gd name="connsiteX0" fmla="*/ 514918 w 594441"/>
                <a:gd name="connsiteY0" fmla="*/ 485874 h 594455"/>
                <a:gd name="connsiteX1" fmla="*/ 594442 w 594441"/>
                <a:gd name="connsiteY1" fmla="*/ 406350 h 594455"/>
                <a:gd name="connsiteX2" fmla="*/ 594442 w 594441"/>
                <a:gd name="connsiteY2" fmla="*/ 79527 h 594455"/>
                <a:gd name="connsiteX3" fmla="*/ 514918 w 594441"/>
                <a:gd name="connsiteY3" fmla="*/ 0 h 594455"/>
                <a:gd name="connsiteX4" fmla="*/ 188095 w 594441"/>
                <a:gd name="connsiteY4" fmla="*/ 0 h 594455"/>
                <a:gd name="connsiteX5" fmla="*/ 108572 w 594441"/>
                <a:gd name="connsiteY5" fmla="*/ 79527 h 594455"/>
                <a:gd name="connsiteX6" fmla="*/ 188095 w 594441"/>
                <a:gd name="connsiteY6" fmla="*/ 159051 h 594455"/>
                <a:gd name="connsiteX7" fmla="*/ 322963 w 594441"/>
                <a:gd name="connsiteY7" fmla="*/ 159051 h 594455"/>
                <a:gd name="connsiteX8" fmla="*/ 23307 w 594441"/>
                <a:gd name="connsiteY8" fmla="*/ 458706 h 594455"/>
                <a:gd name="connsiteX9" fmla="*/ 23307 w 594441"/>
                <a:gd name="connsiteY9" fmla="*/ 571148 h 594455"/>
                <a:gd name="connsiteX10" fmla="*/ 135749 w 594441"/>
                <a:gd name="connsiteY10" fmla="*/ 571148 h 594455"/>
                <a:gd name="connsiteX11" fmla="*/ 435405 w 594441"/>
                <a:gd name="connsiteY11" fmla="*/ 271493 h 594455"/>
                <a:gd name="connsiteX12" fmla="*/ 435405 w 594441"/>
                <a:gd name="connsiteY12" fmla="*/ 406360 h 594455"/>
                <a:gd name="connsiteX13" fmla="*/ 514928 w 594441"/>
                <a:gd name="connsiteY13" fmla="*/ 485883 h 5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441" h="594455">
                  <a:moveTo>
                    <a:pt x="514918" y="485874"/>
                  </a:moveTo>
                  <a:cubicBezTo>
                    <a:pt x="558849" y="485874"/>
                    <a:pt x="594442" y="450320"/>
                    <a:pt x="594442" y="406350"/>
                  </a:cubicBezTo>
                  <a:lnTo>
                    <a:pt x="594442" y="79527"/>
                  </a:lnTo>
                  <a:cubicBezTo>
                    <a:pt x="594442" y="35209"/>
                    <a:pt x="557938" y="0"/>
                    <a:pt x="514918" y="0"/>
                  </a:cubicBezTo>
                  <a:lnTo>
                    <a:pt x="188095" y="0"/>
                  </a:lnTo>
                  <a:cubicBezTo>
                    <a:pt x="144165" y="0"/>
                    <a:pt x="108572" y="35553"/>
                    <a:pt x="108572" y="79527"/>
                  </a:cubicBezTo>
                  <a:cubicBezTo>
                    <a:pt x="108572" y="123458"/>
                    <a:pt x="144126" y="159051"/>
                    <a:pt x="188095" y="159051"/>
                  </a:cubicBezTo>
                  <a:lnTo>
                    <a:pt x="322963" y="159051"/>
                  </a:lnTo>
                  <a:lnTo>
                    <a:pt x="23307" y="458706"/>
                  </a:lnTo>
                  <a:cubicBezTo>
                    <a:pt x="-7769" y="489783"/>
                    <a:pt x="-7769" y="540071"/>
                    <a:pt x="23307" y="571148"/>
                  </a:cubicBezTo>
                  <a:cubicBezTo>
                    <a:pt x="54384" y="602225"/>
                    <a:pt x="104673" y="602225"/>
                    <a:pt x="135749" y="571148"/>
                  </a:cubicBezTo>
                  <a:lnTo>
                    <a:pt x="435405" y="271493"/>
                  </a:lnTo>
                  <a:lnTo>
                    <a:pt x="435405" y="406360"/>
                  </a:lnTo>
                  <a:cubicBezTo>
                    <a:pt x="435405" y="450290"/>
                    <a:pt x="470958" y="485883"/>
                    <a:pt x="514928" y="485883"/>
                  </a:cubicBezTo>
                  <a:close/>
                </a:path>
              </a:pathLst>
            </a:custGeom>
            <a:solidFill>
              <a:srgbClr val="ECD169"/>
            </a:solidFill>
            <a:ln w="9797" cap="flat">
              <a:noFill/>
              <a:prstDash val="solid"/>
              <a:miter/>
            </a:ln>
          </p:spPr>
          <p:txBody>
            <a:bodyPr rtlCol="0" anchor="ctr"/>
            <a:lstStyle/>
            <a:p>
              <a:endParaRPr lang="en-US"/>
            </a:p>
          </p:txBody>
        </p:sp>
      </p:grpSp>
      <p:grpSp>
        <p:nvGrpSpPr>
          <p:cNvPr id="517" name="Group 516">
            <a:extLst>
              <a:ext uri="{FF2B5EF4-FFF2-40B4-BE49-F238E27FC236}">
                <a16:creationId xmlns:a16="http://schemas.microsoft.com/office/drawing/2014/main" id="{E6BC7601-70F7-4FFA-854D-EA810B06B085}"/>
              </a:ext>
            </a:extLst>
          </p:cNvPr>
          <p:cNvGrpSpPr/>
          <p:nvPr/>
        </p:nvGrpSpPr>
        <p:grpSpPr>
          <a:xfrm>
            <a:off x="7135986" y="2795803"/>
            <a:ext cx="1005837" cy="1018516"/>
            <a:chOff x="3440572" y="54815"/>
            <a:chExt cx="5309777" cy="5376711"/>
          </a:xfrm>
        </p:grpSpPr>
        <p:sp>
          <p:nvSpPr>
            <p:cNvPr id="469" name="Freeform: Shape 468">
              <a:extLst>
                <a:ext uri="{FF2B5EF4-FFF2-40B4-BE49-F238E27FC236}">
                  <a16:creationId xmlns:a16="http://schemas.microsoft.com/office/drawing/2014/main" id="{7E0A6039-4C3E-4B33-A13B-4BA1895BD192}"/>
                </a:ext>
              </a:extLst>
            </p:cNvPr>
            <p:cNvSpPr/>
            <p:nvPr/>
          </p:nvSpPr>
          <p:spPr>
            <a:xfrm>
              <a:off x="4005681" y="1845589"/>
              <a:ext cx="3417439" cy="274320"/>
            </a:xfrm>
            <a:custGeom>
              <a:avLst/>
              <a:gdLst>
                <a:gd name="connsiteX0" fmla="*/ 137160 w 3417439"/>
                <a:gd name="connsiteY0" fmla="*/ 0 h 274320"/>
                <a:gd name="connsiteX1" fmla="*/ 0 w 3417439"/>
                <a:gd name="connsiteY1" fmla="*/ 137160 h 274320"/>
                <a:gd name="connsiteX2" fmla="*/ 137160 w 3417439"/>
                <a:gd name="connsiteY2" fmla="*/ 274321 h 274320"/>
                <a:gd name="connsiteX3" fmla="*/ 3280279 w 3417439"/>
                <a:gd name="connsiteY3" fmla="*/ 274321 h 274320"/>
                <a:gd name="connsiteX4" fmla="*/ 3417439 w 3417439"/>
                <a:gd name="connsiteY4" fmla="*/ 137160 h 274320"/>
                <a:gd name="connsiteX5" fmla="*/ 3280279 w 3417439"/>
                <a:gd name="connsiteY5"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7439" h="274320">
                  <a:moveTo>
                    <a:pt x="137160" y="0"/>
                  </a:moveTo>
                  <a:cubicBezTo>
                    <a:pt x="61389" y="0"/>
                    <a:pt x="0" y="61428"/>
                    <a:pt x="0" y="137160"/>
                  </a:cubicBezTo>
                  <a:cubicBezTo>
                    <a:pt x="0" y="212931"/>
                    <a:pt x="61389" y="274321"/>
                    <a:pt x="137160" y="274321"/>
                  </a:cubicBezTo>
                  <a:lnTo>
                    <a:pt x="3280279" y="274321"/>
                  </a:lnTo>
                  <a:cubicBezTo>
                    <a:pt x="3356011" y="274321"/>
                    <a:pt x="3417439" y="212931"/>
                    <a:pt x="3417439" y="137160"/>
                  </a:cubicBezTo>
                  <a:cubicBezTo>
                    <a:pt x="3417439" y="61428"/>
                    <a:pt x="3356011" y="0"/>
                    <a:pt x="3280279" y="0"/>
                  </a:cubicBezTo>
                  <a:close/>
                </a:path>
              </a:pathLst>
            </a:custGeom>
            <a:solidFill>
              <a:schemeClr val="bg1"/>
            </a:solidFill>
            <a:ln w="9797"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E7FB0E8E-667C-43FB-98FC-DF4B229ACE12}"/>
                </a:ext>
              </a:extLst>
            </p:cNvPr>
            <p:cNvSpPr/>
            <p:nvPr/>
          </p:nvSpPr>
          <p:spPr>
            <a:xfrm>
              <a:off x="3440572" y="54815"/>
              <a:ext cx="4546031" cy="4612963"/>
            </a:xfrm>
            <a:custGeom>
              <a:avLst/>
              <a:gdLst>
                <a:gd name="connsiteX0" fmla="*/ 2432739 w 4546031"/>
                <a:gd name="connsiteY0" fmla="*/ 4339212 h 4612963"/>
                <a:gd name="connsiteX1" fmla="*/ 1341435 w 4546031"/>
                <a:gd name="connsiteY1" fmla="*/ 4339212 h 4612963"/>
                <a:gd name="connsiteX2" fmla="*/ 1341435 w 4546031"/>
                <a:gd name="connsiteY2" fmla="*/ 3666578 h 4612963"/>
                <a:gd name="connsiteX3" fmla="*/ 1225740 w 4546031"/>
                <a:gd name="connsiteY3" fmla="*/ 3387241 h 4612963"/>
                <a:gd name="connsiteX4" fmla="*/ 946404 w 4546031"/>
                <a:gd name="connsiteY4" fmla="*/ 3271547 h 4612963"/>
                <a:gd name="connsiteX5" fmla="*/ 274340 w 4546031"/>
                <a:gd name="connsiteY5" fmla="*/ 3271547 h 4612963"/>
                <a:gd name="connsiteX6" fmla="*/ 274340 w 4546031"/>
                <a:gd name="connsiteY6" fmla="*/ 939822 h 4612963"/>
                <a:gd name="connsiteX7" fmla="*/ 395041 w 4546031"/>
                <a:gd name="connsiteY7" fmla="*/ 819121 h 4612963"/>
                <a:gd name="connsiteX8" fmla="*/ 866871 w 4546031"/>
                <a:gd name="connsiteY8" fmla="*/ 819121 h 4612963"/>
                <a:gd name="connsiteX9" fmla="*/ 866871 w 4546031"/>
                <a:gd name="connsiteY9" fmla="*/ 1026507 h 4612963"/>
                <a:gd name="connsiteX10" fmla="*/ 950264 w 4546031"/>
                <a:gd name="connsiteY10" fmla="*/ 1227310 h 4612963"/>
                <a:gd name="connsiteX11" fmla="*/ 1151067 w 4546031"/>
                <a:gd name="connsiteY11" fmla="*/ 1310703 h 4612963"/>
                <a:gd name="connsiteX12" fmla="*/ 1522476 w 4546031"/>
                <a:gd name="connsiteY12" fmla="*/ 1310703 h 4612963"/>
                <a:gd name="connsiteX13" fmla="*/ 1723279 w 4546031"/>
                <a:gd name="connsiteY13" fmla="*/ 1227310 h 4612963"/>
                <a:gd name="connsiteX14" fmla="*/ 1806662 w 4546031"/>
                <a:gd name="connsiteY14" fmla="*/ 1026507 h 4612963"/>
                <a:gd name="connsiteX15" fmla="*/ 1806662 w 4546031"/>
                <a:gd name="connsiteY15" fmla="*/ 819121 h 4612963"/>
                <a:gd name="connsiteX16" fmla="*/ 2739340 w 4546031"/>
                <a:gd name="connsiteY16" fmla="*/ 819121 h 4612963"/>
                <a:gd name="connsiteX17" fmla="*/ 2739340 w 4546031"/>
                <a:gd name="connsiteY17" fmla="*/ 1026507 h 4612963"/>
                <a:gd name="connsiteX18" fmla="*/ 2822773 w 4546031"/>
                <a:gd name="connsiteY18" fmla="*/ 1227310 h 4612963"/>
                <a:gd name="connsiteX19" fmla="*/ 3023536 w 4546031"/>
                <a:gd name="connsiteY19" fmla="*/ 1310703 h 4612963"/>
                <a:gd name="connsiteX20" fmla="*/ 3394985 w 4546031"/>
                <a:gd name="connsiteY20" fmla="*/ 1310703 h 4612963"/>
                <a:gd name="connsiteX21" fmla="*/ 3595787 w 4546031"/>
                <a:gd name="connsiteY21" fmla="*/ 1227310 h 4612963"/>
                <a:gd name="connsiteX22" fmla="*/ 3679180 w 4546031"/>
                <a:gd name="connsiteY22" fmla="*/ 1026507 h 4612963"/>
                <a:gd name="connsiteX23" fmla="*/ 3679180 w 4546031"/>
                <a:gd name="connsiteY23" fmla="*/ 819121 h 4612963"/>
                <a:gd name="connsiteX24" fmla="*/ 4151011 w 4546031"/>
                <a:gd name="connsiteY24" fmla="*/ 819121 h 4612963"/>
                <a:gd name="connsiteX25" fmla="*/ 4271711 w 4546031"/>
                <a:gd name="connsiteY25" fmla="*/ 939822 h 4612963"/>
                <a:gd name="connsiteX26" fmla="*/ 4271711 w 4546031"/>
                <a:gd name="connsiteY26" fmla="*/ 2433203 h 4612963"/>
                <a:gd name="connsiteX27" fmla="*/ 4408871 w 4546031"/>
                <a:gd name="connsiteY27" fmla="*/ 2570364 h 4612963"/>
                <a:gd name="connsiteX28" fmla="*/ 4546031 w 4546031"/>
                <a:gd name="connsiteY28" fmla="*/ 2433203 h 4612963"/>
                <a:gd name="connsiteX29" fmla="*/ 4546031 w 4546031"/>
                <a:gd name="connsiteY29" fmla="*/ 939822 h 4612963"/>
                <a:gd name="connsiteX30" fmla="*/ 4430337 w 4546031"/>
                <a:gd name="connsiteY30" fmla="*/ 660485 h 4612963"/>
                <a:gd name="connsiteX31" fmla="*/ 4151001 w 4546031"/>
                <a:gd name="connsiteY31" fmla="*/ 544790 h 4612963"/>
                <a:gd name="connsiteX32" fmla="*/ 3679170 w 4546031"/>
                <a:gd name="connsiteY32" fmla="*/ 544790 h 4612963"/>
                <a:gd name="connsiteX33" fmla="*/ 3679170 w 4546031"/>
                <a:gd name="connsiteY33" fmla="*/ 284205 h 4612963"/>
                <a:gd name="connsiteX34" fmla="*/ 3596355 w 4546031"/>
                <a:gd name="connsiteY34" fmla="*/ 83971 h 4612963"/>
                <a:gd name="connsiteX35" fmla="*/ 3396621 w 4546031"/>
                <a:gd name="connsiteY35" fmla="*/ 6 h 4612963"/>
                <a:gd name="connsiteX36" fmla="*/ 3025172 w 4546031"/>
                <a:gd name="connsiteY36" fmla="*/ 6 h 4612963"/>
                <a:gd name="connsiteX37" fmla="*/ 2824409 w 4546031"/>
                <a:gd name="connsiteY37" fmla="*/ 83397 h 4612963"/>
                <a:gd name="connsiteX38" fmla="*/ 2740976 w 4546031"/>
                <a:gd name="connsiteY38" fmla="*/ 284199 h 4612963"/>
                <a:gd name="connsiteX39" fmla="*/ 2740976 w 4546031"/>
                <a:gd name="connsiteY39" fmla="*/ 544824 h 4612963"/>
                <a:gd name="connsiteX40" fmla="*/ 1808298 w 4546031"/>
                <a:gd name="connsiteY40" fmla="*/ 544824 h 4612963"/>
                <a:gd name="connsiteX41" fmla="*/ 1808298 w 4546031"/>
                <a:gd name="connsiteY41" fmla="*/ 284199 h 4612963"/>
                <a:gd name="connsiteX42" fmla="*/ 1724337 w 4546031"/>
                <a:gd name="connsiteY42" fmla="*/ 82819 h 4612963"/>
                <a:gd name="connsiteX43" fmla="*/ 1522467 w 4546031"/>
                <a:gd name="connsiteY43" fmla="*/ 2 h 4612963"/>
                <a:gd name="connsiteX44" fmla="*/ 1151057 w 4546031"/>
                <a:gd name="connsiteY44" fmla="*/ 2 h 4612963"/>
                <a:gd name="connsiteX45" fmla="*/ 950255 w 4546031"/>
                <a:gd name="connsiteY45" fmla="*/ 83393 h 4612963"/>
                <a:gd name="connsiteX46" fmla="*/ 866861 w 4546031"/>
                <a:gd name="connsiteY46" fmla="*/ 284196 h 4612963"/>
                <a:gd name="connsiteX47" fmla="*/ 866861 w 4546031"/>
                <a:gd name="connsiteY47" fmla="*/ 544820 h 4612963"/>
                <a:gd name="connsiteX48" fmla="*/ 395031 w 4546031"/>
                <a:gd name="connsiteY48" fmla="*/ 544781 h 4612963"/>
                <a:gd name="connsiteX49" fmla="*/ 115695 w 4546031"/>
                <a:gd name="connsiteY49" fmla="*/ 660476 h 4612963"/>
                <a:gd name="connsiteX50" fmla="*/ 0 w 4546031"/>
                <a:gd name="connsiteY50" fmla="*/ 939812 h 4612963"/>
                <a:gd name="connsiteX51" fmla="*/ 0 w 4546031"/>
                <a:gd name="connsiteY51" fmla="*/ 3471791 h 4612963"/>
                <a:gd name="connsiteX52" fmla="*/ 40030 w 4546031"/>
                <a:gd name="connsiteY52" fmla="*/ 3568881 h 4612963"/>
                <a:gd name="connsiteX53" fmla="*/ 1044043 w 4546031"/>
                <a:gd name="connsiteY53" fmla="*/ 4572894 h 4612963"/>
                <a:gd name="connsiteX54" fmla="*/ 1141172 w 4546031"/>
                <a:gd name="connsiteY54" fmla="*/ 4612964 h 4612963"/>
                <a:gd name="connsiteX55" fmla="*/ 2432631 w 4546031"/>
                <a:gd name="connsiteY55" fmla="*/ 4612964 h 4612963"/>
                <a:gd name="connsiteX56" fmla="*/ 2569791 w 4546031"/>
                <a:gd name="connsiteY56" fmla="*/ 4475804 h 4612963"/>
                <a:gd name="connsiteX57" fmla="*/ 2432631 w 4546031"/>
                <a:gd name="connsiteY57" fmla="*/ 4338644 h 4612963"/>
                <a:gd name="connsiteX58" fmla="*/ 3014826 w 4546031"/>
                <a:gd name="connsiteY58" fmla="*/ 284264 h 4612963"/>
                <a:gd name="connsiteX59" fmla="*/ 3017922 w 4546031"/>
                <a:gd name="connsiteY59" fmla="*/ 277069 h 4612963"/>
                <a:gd name="connsiteX60" fmla="*/ 3025231 w 4546031"/>
                <a:gd name="connsiteY60" fmla="*/ 274391 h 4612963"/>
                <a:gd name="connsiteX61" fmla="*/ 3396680 w 4546031"/>
                <a:gd name="connsiteY61" fmla="*/ 274391 h 4612963"/>
                <a:gd name="connsiteX62" fmla="*/ 3406555 w 4546031"/>
                <a:gd name="connsiteY62" fmla="*/ 284264 h 4612963"/>
                <a:gd name="connsiteX63" fmla="*/ 3406555 w 4546031"/>
                <a:gd name="connsiteY63" fmla="*/ 1026556 h 4612963"/>
                <a:gd name="connsiteX64" fmla="*/ 3396680 w 4546031"/>
                <a:gd name="connsiteY64" fmla="*/ 1036431 h 4612963"/>
                <a:gd name="connsiteX65" fmla="*/ 3025231 w 4546031"/>
                <a:gd name="connsiteY65" fmla="*/ 1036431 h 4612963"/>
                <a:gd name="connsiteX66" fmla="*/ 3015365 w 4546031"/>
                <a:gd name="connsiteY66" fmla="*/ 1026556 h 4612963"/>
                <a:gd name="connsiteX67" fmla="*/ 1140633 w 4546031"/>
                <a:gd name="connsiteY67" fmla="*/ 284264 h 4612963"/>
                <a:gd name="connsiteX68" fmla="*/ 1143729 w 4546031"/>
                <a:gd name="connsiteY68" fmla="*/ 277069 h 4612963"/>
                <a:gd name="connsiteX69" fmla="*/ 1151076 w 4546031"/>
                <a:gd name="connsiteY69" fmla="*/ 274391 h 4612963"/>
                <a:gd name="connsiteX70" fmla="*/ 1522486 w 4546031"/>
                <a:gd name="connsiteY70" fmla="*/ 274391 h 4612963"/>
                <a:gd name="connsiteX71" fmla="*/ 1532362 w 4546031"/>
                <a:gd name="connsiteY71" fmla="*/ 284264 h 4612963"/>
                <a:gd name="connsiteX72" fmla="*/ 1532362 w 4546031"/>
                <a:gd name="connsiteY72" fmla="*/ 1026556 h 4612963"/>
                <a:gd name="connsiteX73" fmla="*/ 1522486 w 4546031"/>
                <a:gd name="connsiteY73" fmla="*/ 1036431 h 4612963"/>
                <a:gd name="connsiteX74" fmla="*/ 1151076 w 4546031"/>
                <a:gd name="connsiteY74" fmla="*/ 1036431 h 4612963"/>
                <a:gd name="connsiteX75" fmla="*/ 1141211 w 4546031"/>
                <a:gd name="connsiteY75" fmla="*/ 1026556 h 4612963"/>
                <a:gd name="connsiteX76" fmla="*/ 406004 w 4546031"/>
                <a:gd name="connsiteY76" fmla="*/ 3546523 h 4612963"/>
                <a:gd name="connsiteX77" fmla="*/ 947521 w 4546031"/>
                <a:gd name="connsiteY77" fmla="*/ 3546523 h 4612963"/>
                <a:gd name="connsiteX78" fmla="*/ 1068222 w 4546031"/>
                <a:gd name="connsiteY78" fmla="*/ 3667185 h 4612963"/>
                <a:gd name="connsiteX79" fmla="*/ 1068222 w 4546031"/>
                <a:gd name="connsiteY79" fmla="*/ 4208175 h 46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46031" h="4612963">
                  <a:moveTo>
                    <a:pt x="2432739" y="4339212"/>
                  </a:moveTo>
                  <a:lnTo>
                    <a:pt x="1341435" y="4339212"/>
                  </a:lnTo>
                  <a:lnTo>
                    <a:pt x="1341435" y="3666578"/>
                  </a:lnTo>
                  <a:cubicBezTo>
                    <a:pt x="1341435" y="3561837"/>
                    <a:pt x="1299836" y="3461337"/>
                    <a:pt x="1225740" y="3387241"/>
                  </a:cubicBezTo>
                  <a:cubicBezTo>
                    <a:pt x="1151645" y="3313184"/>
                    <a:pt x="1051195" y="3271547"/>
                    <a:pt x="946404" y="3271547"/>
                  </a:cubicBezTo>
                  <a:lnTo>
                    <a:pt x="274340" y="3271547"/>
                  </a:lnTo>
                  <a:lnTo>
                    <a:pt x="274340" y="939822"/>
                  </a:lnTo>
                  <a:cubicBezTo>
                    <a:pt x="274340" y="873155"/>
                    <a:pt x="328381" y="819121"/>
                    <a:pt x="395041" y="819121"/>
                  </a:cubicBezTo>
                  <a:lnTo>
                    <a:pt x="866871" y="819121"/>
                  </a:lnTo>
                  <a:lnTo>
                    <a:pt x="866871" y="1026507"/>
                  </a:lnTo>
                  <a:cubicBezTo>
                    <a:pt x="866989" y="1101857"/>
                    <a:pt x="896988" y="1174042"/>
                    <a:pt x="950264" y="1227310"/>
                  </a:cubicBezTo>
                  <a:cubicBezTo>
                    <a:pt x="1003531" y="1280577"/>
                    <a:pt x="1075717" y="1310586"/>
                    <a:pt x="1151067" y="1310703"/>
                  </a:cubicBezTo>
                  <a:lnTo>
                    <a:pt x="1522476" y="1310703"/>
                  </a:lnTo>
                  <a:cubicBezTo>
                    <a:pt x="1597826" y="1310586"/>
                    <a:pt x="1670012" y="1280587"/>
                    <a:pt x="1723279" y="1227310"/>
                  </a:cubicBezTo>
                  <a:cubicBezTo>
                    <a:pt x="1776546" y="1174033"/>
                    <a:pt x="1806515" y="1101857"/>
                    <a:pt x="1806662" y="1026507"/>
                  </a:cubicBezTo>
                  <a:lnTo>
                    <a:pt x="1806662" y="819121"/>
                  </a:lnTo>
                  <a:lnTo>
                    <a:pt x="2739340" y="819121"/>
                  </a:lnTo>
                  <a:lnTo>
                    <a:pt x="2739340" y="1026507"/>
                  </a:lnTo>
                  <a:cubicBezTo>
                    <a:pt x="2739497" y="1101857"/>
                    <a:pt x="2769496" y="1174042"/>
                    <a:pt x="2822773" y="1227310"/>
                  </a:cubicBezTo>
                  <a:cubicBezTo>
                    <a:pt x="2876011" y="1280587"/>
                    <a:pt x="2948225" y="1310586"/>
                    <a:pt x="3023536" y="1310703"/>
                  </a:cubicBezTo>
                  <a:lnTo>
                    <a:pt x="3394985" y="1310703"/>
                  </a:lnTo>
                  <a:cubicBezTo>
                    <a:pt x="3470295" y="1310586"/>
                    <a:pt x="3542520" y="1280587"/>
                    <a:pt x="3595787" y="1227310"/>
                  </a:cubicBezTo>
                  <a:cubicBezTo>
                    <a:pt x="3649054" y="1174033"/>
                    <a:pt x="3679024" y="1101857"/>
                    <a:pt x="3679180" y="1026507"/>
                  </a:cubicBezTo>
                  <a:lnTo>
                    <a:pt x="3679180" y="819121"/>
                  </a:lnTo>
                  <a:lnTo>
                    <a:pt x="4151011" y="819121"/>
                  </a:lnTo>
                  <a:cubicBezTo>
                    <a:pt x="4217671" y="819121"/>
                    <a:pt x="4271711" y="873158"/>
                    <a:pt x="4271711" y="939822"/>
                  </a:cubicBezTo>
                  <a:lnTo>
                    <a:pt x="4271711" y="2433203"/>
                  </a:lnTo>
                  <a:cubicBezTo>
                    <a:pt x="4271711" y="2508945"/>
                    <a:pt x="4333091" y="2570364"/>
                    <a:pt x="4408871" y="2570364"/>
                  </a:cubicBezTo>
                  <a:cubicBezTo>
                    <a:pt x="4484604" y="2570364"/>
                    <a:pt x="4546031" y="2508945"/>
                    <a:pt x="4546031" y="2433203"/>
                  </a:cubicBezTo>
                  <a:lnTo>
                    <a:pt x="4546031" y="939822"/>
                  </a:lnTo>
                  <a:cubicBezTo>
                    <a:pt x="4546031" y="835080"/>
                    <a:pt x="4504393" y="734581"/>
                    <a:pt x="4430337" y="660485"/>
                  </a:cubicBezTo>
                  <a:cubicBezTo>
                    <a:pt x="4356242" y="586432"/>
                    <a:pt x="4255752" y="544790"/>
                    <a:pt x="4151001" y="544790"/>
                  </a:cubicBezTo>
                  <a:lnTo>
                    <a:pt x="3679170" y="544790"/>
                  </a:lnTo>
                  <a:lnTo>
                    <a:pt x="3679170" y="284205"/>
                  </a:lnTo>
                  <a:cubicBezTo>
                    <a:pt x="3679014" y="209157"/>
                    <a:pt x="3649279" y="137209"/>
                    <a:pt x="3596355" y="83971"/>
                  </a:cubicBezTo>
                  <a:cubicBezTo>
                    <a:pt x="3543421" y="30737"/>
                    <a:pt x="3471667" y="580"/>
                    <a:pt x="3396621" y="6"/>
                  </a:cubicBezTo>
                  <a:lnTo>
                    <a:pt x="3025172" y="6"/>
                  </a:lnTo>
                  <a:cubicBezTo>
                    <a:pt x="2949852" y="121"/>
                    <a:pt x="2877637" y="30125"/>
                    <a:pt x="2824409" y="83397"/>
                  </a:cubicBezTo>
                  <a:cubicBezTo>
                    <a:pt x="2771132" y="136669"/>
                    <a:pt x="2741133" y="208849"/>
                    <a:pt x="2740976" y="284199"/>
                  </a:cubicBezTo>
                  <a:lnTo>
                    <a:pt x="2740976" y="544824"/>
                  </a:lnTo>
                  <a:lnTo>
                    <a:pt x="1808298" y="544824"/>
                  </a:lnTo>
                  <a:lnTo>
                    <a:pt x="1808298" y="284199"/>
                  </a:lnTo>
                  <a:cubicBezTo>
                    <a:pt x="1808141" y="208577"/>
                    <a:pt x="1777947" y="136135"/>
                    <a:pt x="1724337" y="82819"/>
                  </a:cubicBezTo>
                  <a:cubicBezTo>
                    <a:pt x="1670717" y="29508"/>
                    <a:pt x="1598081" y="-304"/>
                    <a:pt x="1522467" y="2"/>
                  </a:cubicBezTo>
                  <a:lnTo>
                    <a:pt x="1151057" y="2"/>
                  </a:lnTo>
                  <a:cubicBezTo>
                    <a:pt x="1075697" y="117"/>
                    <a:pt x="1003522" y="30121"/>
                    <a:pt x="950255" y="83393"/>
                  </a:cubicBezTo>
                  <a:cubicBezTo>
                    <a:pt x="896988" y="136665"/>
                    <a:pt x="866979" y="208846"/>
                    <a:pt x="866861" y="284196"/>
                  </a:cubicBezTo>
                  <a:lnTo>
                    <a:pt x="866861" y="544820"/>
                  </a:lnTo>
                  <a:lnTo>
                    <a:pt x="395031" y="544781"/>
                  </a:lnTo>
                  <a:cubicBezTo>
                    <a:pt x="290250" y="544781"/>
                    <a:pt x="189791" y="586419"/>
                    <a:pt x="115695" y="660476"/>
                  </a:cubicBezTo>
                  <a:cubicBezTo>
                    <a:pt x="41604" y="734567"/>
                    <a:pt x="0" y="835062"/>
                    <a:pt x="0" y="939812"/>
                  </a:cubicBezTo>
                  <a:lnTo>
                    <a:pt x="0" y="3471791"/>
                  </a:lnTo>
                  <a:cubicBezTo>
                    <a:pt x="-76" y="3508187"/>
                    <a:pt x="14351" y="3543124"/>
                    <a:pt x="40030" y="3568881"/>
                  </a:cubicBezTo>
                  <a:lnTo>
                    <a:pt x="1044043" y="4572894"/>
                  </a:lnTo>
                  <a:cubicBezTo>
                    <a:pt x="1069839" y="4598611"/>
                    <a:pt x="1104736" y="4613004"/>
                    <a:pt x="1141172" y="4612964"/>
                  </a:cubicBezTo>
                  <a:lnTo>
                    <a:pt x="2432631" y="4612964"/>
                  </a:lnTo>
                  <a:cubicBezTo>
                    <a:pt x="2508373" y="4612964"/>
                    <a:pt x="2569791" y="4551546"/>
                    <a:pt x="2569791" y="4475804"/>
                  </a:cubicBezTo>
                  <a:cubicBezTo>
                    <a:pt x="2569791" y="4400033"/>
                    <a:pt x="2508373" y="4338644"/>
                    <a:pt x="2432631" y="4338644"/>
                  </a:cubicBezTo>
                  <a:close/>
                  <a:moveTo>
                    <a:pt x="3014826" y="284264"/>
                  </a:moveTo>
                  <a:cubicBezTo>
                    <a:pt x="3014826" y="281547"/>
                    <a:pt x="3015933" y="278944"/>
                    <a:pt x="3017922" y="277069"/>
                  </a:cubicBezTo>
                  <a:cubicBezTo>
                    <a:pt x="3019882" y="275194"/>
                    <a:pt x="3022556" y="274238"/>
                    <a:pt x="3025231" y="274391"/>
                  </a:cubicBezTo>
                  <a:lnTo>
                    <a:pt x="3396680" y="274391"/>
                  </a:lnTo>
                  <a:cubicBezTo>
                    <a:pt x="3402117" y="274391"/>
                    <a:pt x="3406555" y="278791"/>
                    <a:pt x="3406555" y="284264"/>
                  </a:cubicBezTo>
                  <a:lnTo>
                    <a:pt x="3406555" y="1026556"/>
                  </a:lnTo>
                  <a:cubicBezTo>
                    <a:pt x="3406555" y="1032033"/>
                    <a:pt x="3402117" y="1036431"/>
                    <a:pt x="3396680" y="1036431"/>
                  </a:cubicBezTo>
                  <a:lnTo>
                    <a:pt x="3025231" y="1036431"/>
                  </a:lnTo>
                  <a:cubicBezTo>
                    <a:pt x="3019803" y="1036431"/>
                    <a:pt x="3015365" y="1032033"/>
                    <a:pt x="3015365" y="1026556"/>
                  </a:cubicBezTo>
                  <a:close/>
                  <a:moveTo>
                    <a:pt x="1140633" y="284264"/>
                  </a:moveTo>
                  <a:cubicBezTo>
                    <a:pt x="1140633" y="281547"/>
                    <a:pt x="1141740" y="278944"/>
                    <a:pt x="1143729" y="277069"/>
                  </a:cubicBezTo>
                  <a:cubicBezTo>
                    <a:pt x="1145688" y="275194"/>
                    <a:pt x="1148363" y="274238"/>
                    <a:pt x="1151076" y="274391"/>
                  </a:cubicBezTo>
                  <a:lnTo>
                    <a:pt x="1522486" y="274391"/>
                  </a:lnTo>
                  <a:cubicBezTo>
                    <a:pt x="1527963" y="274391"/>
                    <a:pt x="1532362" y="278791"/>
                    <a:pt x="1532362" y="284264"/>
                  </a:cubicBezTo>
                  <a:lnTo>
                    <a:pt x="1532362" y="1026556"/>
                  </a:lnTo>
                  <a:cubicBezTo>
                    <a:pt x="1532362" y="1032033"/>
                    <a:pt x="1527963" y="1036431"/>
                    <a:pt x="1522486" y="1036431"/>
                  </a:cubicBezTo>
                  <a:lnTo>
                    <a:pt x="1151076" y="1036431"/>
                  </a:lnTo>
                  <a:cubicBezTo>
                    <a:pt x="1145610" y="1036431"/>
                    <a:pt x="1141211" y="1032033"/>
                    <a:pt x="1141211" y="1026556"/>
                  </a:cubicBezTo>
                  <a:close/>
                  <a:moveTo>
                    <a:pt x="406004" y="3546523"/>
                  </a:moveTo>
                  <a:lnTo>
                    <a:pt x="947521" y="3546523"/>
                  </a:lnTo>
                  <a:cubicBezTo>
                    <a:pt x="1014191" y="3546523"/>
                    <a:pt x="1068222" y="3600564"/>
                    <a:pt x="1068222" y="3667185"/>
                  </a:cubicBezTo>
                  <a:lnTo>
                    <a:pt x="1068222" y="4208175"/>
                  </a:lnTo>
                  <a:close/>
                </a:path>
              </a:pathLst>
            </a:custGeom>
            <a:solidFill>
              <a:schemeClr val="bg1"/>
            </a:solidFill>
            <a:ln w="9797"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D7700AD-BE0D-4668-9FD3-60AD0F318FF7}"/>
                </a:ext>
              </a:extLst>
            </p:cNvPr>
            <p:cNvSpPr/>
            <p:nvPr/>
          </p:nvSpPr>
          <p:spPr>
            <a:xfrm>
              <a:off x="6226586" y="2907797"/>
              <a:ext cx="2523763" cy="2523729"/>
            </a:xfrm>
            <a:custGeom>
              <a:avLst/>
              <a:gdLst>
                <a:gd name="connsiteX0" fmla="*/ 1261882 w 2523763"/>
                <a:gd name="connsiteY0" fmla="*/ 0 h 2523729"/>
                <a:gd name="connsiteX1" fmla="*/ 369578 w 2523763"/>
                <a:gd name="connsiteY1" fmla="*/ 369579 h 2523729"/>
                <a:gd name="connsiteX2" fmla="*/ 0 w 2523763"/>
                <a:gd name="connsiteY2" fmla="*/ 1261885 h 2523729"/>
                <a:gd name="connsiteX3" fmla="*/ 369578 w 2523763"/>
                <a:gd name="connsiteY3" fmla="*/ 2154151 h 2523729"/>
                <a:gd name="connsiteX4" fmla="*/ 1261882 w 2523763"/>
                <a:gd name="connsiteY4" fmla="*/ 2523730 h 2523729"/>
                <a:gd name="connsiteX5" fmla="*/ 2154147 w 2523763"/>
                <a:gd name="connsiteY5" fmla="*/ 2154151 h 2523729"/>
                <a:gd name="connsiteX6" fmla="*/ 2523764 w 2523763"/>
                <a:gd name="connsiteY6" fmla="*/ 1261885 h 2523729"/>
                <a:gd name="connsiteX7" fmla="*/ 2153344 w 2523763"/>
                <a:gd name="connsiteY7" fmla="*/ 370382 h 2523729"/>
                <a:gd name="connsiteX8" fmla="*/ 1261882 w 2523763"/>
                <a:gd name="connsiteY8" fmla="*/ 0 h 2523729"/>
                <a:gd name="connsiteX9" fmla="*/ 1261882 w 2523763"/>
                <a:gd name="connsiteY9" fmla="*/ 2249429 h 2523729"/>
                <a:gd name="connsiteX10" fmla="*/ 1261882 w 2523763"/>
                <a:gd name="connsiteY10" fmla="*/ 2249390 h 2523729"/>
                <a:gd name="connsiteX11" fmla="*/ 563571 w 2523763"/>
                <a:gd name="connsiteY11" fmla="*/ 1960148 h 2523729"/>
                <a:gd name="connsiteX12" fmla="*/ 274330 w 2523763"/>
                <a:gd name="connsiteY12" fmla="*/ 1261875 h 2523729"/>
                <a:gd name="connsiteX13" fmla="*/ 563571 w 2523763"/>
                <a:gd name="connsiteY13" fmla="*/ 563562 h 2523729"/>
                <a:gd name="connsiteX14" fmla="*/ 1261882 w 2523763"/>
                <a:gd name="connsiteY14" fmla="*/ 274321 h 2523729"/>
                <a:gd name="connsiteX15" fmla="*/ 1960193 w 2523763"/>
                <a:gd name="connsiteY15" fmla="*/ 563562 h 2523729"/>
                <a:gd name="connsiteX16" fmla="*/ 2249434 w 2523763"/>
                <a:gd name="connsiteY16" fmla="*/ 1261875 h 2523729"/>
                <a:gd name="connsiteX17" fmla="*/ 1960193 w 2523763"/>
                <a:gd name="connsiteY17" fmla="*/ 1960148 h 2523729"/>
                <a:gd name="connsiteX18" fmla="*/ 1261882 w 2523763"/>
                <a:gd name="connsiteY18" fmla="*/ 2249390 h 252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3763" h="2523729">
                  <a:moveTo>
                    <a:pt x="1261882" y="0"/>
                  </a:moveTo>
                  <a:cubicBezTo>
                    <a:pt x="927211" y="0"/>
                    <a:pt x="606237" y="132948"/>
                    <a:pt x="369578" y="369579"/>
                  </a:cubicBezTo>
                  <a:cubicBezTo>
                    <a:pt x="132957" y="606239"/>
                    <a:pt x="0" y="927214"/>
                    <a:pt x="0" y="1261885"/>
                  </a:cubicBezTo>
                  <a:cubicBezTo>
                    <a:pt x="0" y="1596555"/>
                    <a:pt x="132947" y="1917491"/>
                    <a:pt x="369578" y="2154151"/>
                  </a:cubicBezTo>
                  <a:cubicBezTo>
                    <a:pt x="606237" y="2390773"/>
                    <a:pt x="927211" y="2523730"/>
                    <a:pt x="1261882" y="2523730"/>
                  </a:cubicBezTo>
                  <a:cubicBezTo>
                    <a:pt x="1596552" y="2523730"/>
                    <a:pt x="1917487" y="2390782"/>
                    <a:pt x="2154147" y="2154151"/>
                  </a:cubicBezTo>
                  <a:cubicBezTo>
                    <a:pt x="2390806" y="1917491"/>
                    <a:pt x="2523764" y="1596555"/>
                    <a:pt x="2523764" y="1261885"/>
                  </a:cubicBezTo>
                  <a:cubicBezTo>
                    <a:pt x="2523039" y="927399"/>
                    <a:pt x="2389856" y="606895"/>
                    <a:pt x="2153344" y="370382"/>
                  </a:cubicBezTo>
                  <a:cubicBezTo>
                    <a:pt x="1916870" y="133908"/>
                    <a:pt x="1596327" y="735"/>
                    <a:pt x="1261882" y="0"/>
                  </a:cubicBezTo>
                  <a:close/>
                  <a:moveTo>
                    <a:pt x="1261882" y="2249429"/>
                  </a:moveTo>
                  <a:lnTo>
                    <a:pt x="1261882" y="2249390"/>
                  </a:lnTo>
                  <a:cubicBezTo>
                    <a:pt x="999965" y="2249390"/>
                    <a:pt x="748756" y="2145373"/>
                    <a:pt x="563571" y="1960148"/>
                  </a:cubicBezTo>
                  <a:cubicBezTo>
                    <a:pt x="378385" y="1774962"/>
                    <a:pt x="274330" y="1523753"/>
                    <a:pt x="274330" y="1261875"/>
                  </a:cubicBezTo>
                  <a:cubicBezTo>
                    <a:pt x="274330" y="999957"/>
                    <a:pt x="378385" y="748748"/>
                    <a:pt x="563571" y="563562"/>
                  </a:cubicBezTo>
                  <a:cubicBezTo>
                    <a:pt x="748756" y="378376"/>
                    <a:pt x="999965" y="274321"/>
                    <a:pt x="1261882" y="274321"/>
                  </a:cubicBezTo>
                  <a:cubicBezTo>
                    <a:pt x="1523799" y="274321"/>
                    <a:pt x="1774968" y="378376"/>
                    <a:pt x="1960193" y="563562"/>
                  </a:cubicBezTo>
                  <a:cubicBezTo>
                    <a:pt x="2145379" y="748748"/>
                    <a:pt x="2249434" y="999957"/>
                    <a:pt x="2249434" y="1261875"/>
                  </a:cubicBezTo>
                  <a:cubicBezTo>
                    <a:pt x="2249434" y="1523753"/>
                    <a:pt x="2145379" y="1774962"/>
                    <a:pt x="1960193" y="1960148"/>
                  </a:cubicBezTo>
                  <a:cubicBezTo>
                    <a:pt x="1774968" y="2145373"/>
                    <a:pt x="1523799" y="2249390"/>
                    <a:pt x="1261882" y="2249390"/>
                  </a:cubicBezTo>
                  <a:close/>
                </a:path>
              </a:pathLst>
            </a:custGeom>
            <a:solidFill>
              <a:srgbClr val="ECD169"/>
            </a:solidFill>
            <a:ln w="9797"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6230BB4D-CA74-45CE-9E22-AC744EB2F1D9}"/>
                </a:ext>
              </a:extLst>
            </p:cNvPr>
            <p:cNvSpPr/>
            <p:nvPr/>
          </p:nvSpPr>
          <p:spPr>
            <a:xfrm>
              <a:off x="7349652" y="3467402"/>
              <a:ext cx="804854" cy="842712"/>
            </a:xfrm>
            <a:custGeom>
              <a:avLst/>
              <a:gdLst>
                <a:gd name="connsiteX0" fmla="*/ 666588 w 804854"/>
                <a:gd name="connsiteY0" fmla="*/ 564522 h 842712"/>
                <a:gd name="connsiteX1" fmla="*/ 274320 w 804854"/>
                <a:gd name="connsiteY1" fmla="*/ 567275 h 842712"/>
                <a:gd name="connsiteX2" fmla="*/ 274320 w 804854"/>
                <a:gd name="connsiteY2" fmla="*/ 137160 h 842712"/>
                <a:gd name="connsiteX3" fmla="*/ 137160 w 804854"/>
                <a:gd name="connsiteY3" fmla="*/ 0 h 842712"/>
                <a:gd name="connsiteX4" fmla="*/ 0 w 804854"/>
                <a:gd name="connsiteY4" fmla="*/ 137160 h 842712"/>
                <a:gd name="connsiteX5" fmla="*/ 0 w 804854"/>
                <a:gd name="connsiteY5" fmla="*/ 705552 h 842712"/>
                <a:gd name="connsiteX6" fmla="*/ 40149 w 804854"/>
                <a:gd name="connsiteY6" fmla="*/ 802535 h 842712"/>
                <a:gd name="connsiteX7" fmla="*/ 137160 w 804854"/>
                <a:gd name="connsiteY7" fmla="*/ 842713 h 842712"/>
                <a:gd name="connsiteX8" fmla="*/ 667695 w 804854"/>
                <a:gd name="connsiteY8" fmla="*/ 838892 h 842712"/>
                <a:gd name="connsiteX9" fmla="*/ 667695 w 804854"/>
                <a:gd name="connsiteY9" fmla="*/ 838852 h 842712"/>
                <a:gd name="connsiteX10" fmla="*/ 804855 w 804854"/>
                <a:gd name="connsiteY10" fmla="*/ 701692 h 842712"/>
                <a:gd name="connsiteX11" fmla="*/ 667695 w 804854"/>
                <a:gd name="connsiteY11" fmla="*/ 564532 h 84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854" h="842712">
                  <a:moveTo>
                    <a:pt x="666588" y="564522"/>
                  </a:moveTo>
                  <a:lnTo>
                    <a:pt x="274320" y="567275"/>
                  </a:lnTo>
                  <a:lnTo>
                    <a:pt x="274320" y="137160"/>
                  </a:lnTo>
                  <a:cubicBezTo>
                    <a:pt x="274320" y="61389"/>
                    <a:pt x="212892" y="0"/>
                    <a:pt x="137160" y="0"/>
                  </a:cubicBezTo>
                  <a:cubicBezTo>
                    <a:pt x="61389" y="0"/>
                    <a:pt x="0" y="61389"/>
                    <a:pt x="0" y="137160"/>
                  </a:cubicBezTo>
                  <a:lnTo>
                    <a:pt x="0" y="705552"/>
                  </a:lnTo>
                  <a:cubicBezTo>
                    <a:pt x="0" y="741910"/>
                    <a:pt x="14431" y="776817"/>
                    <a:pt x="40149" y="802535"/>
                  </a:cubicBezTo>
                  <a:cubicBezTo>
                    <a:pt x="65905" y="828252"/>
                    <a:pt x="100764" y="842713"/>
                    <a:pt x="137160" y="842713"/>
                  </a:cubicBezTo>
                  <a:lnTo>
                    <a:pt x="667695" y="838892"/>
                  </a:lnTo>
                  <a:lnTo>
                    <a:pt x="667695" y="838852"/>
                  </a:lnTo>
                  <a:cubicBezTo>
                    <a:pt x="743437" y="838852"/>
                    <a:pt x="804855" y="777464"/>
                    <a:pt x="804855" y="701692"/>
                  </a:cubicBezTo>
                  <a:cubicBezTo>
                    <a:pt x="804855" y="625950"/>
                    <a:pt x="743437" y="564532"/>
                    <a:pt x="667695" y="564532"/>
                  </a:cubicBezTo>
                  <a:close/>
                </a:path>
              </a:pathLst>
            </a:custGeom>
            <a:solidFill>
              <a:srgbClr val="ECD169"/>
            </a:solidFill>
            <a:ln w="9797" cap="flat">
              <a:noFill/>
              <a:prstDash val="solid"/>
              <a:miter/>
            </a:ln>
          </p:spPr>
          <p:txBody>
            <a:bodyPr rtlCol="0" anchor="ctr"/>
            <a:lstStyle/>
            <a:p>
              <a:endParaRPr lang="en-US"/>
            </a:p>
          </p:txBody>
        </p:sp>
      </p:grpSp>
      <p:grpSp>
        <p:nvGrpSpPr>
          <p:cNvPr id="584" name="Group 583">
            <a:extLst>
              <a:ext uri="{FF2B5EF4-FFF2-40B4-BE49-F238E27FC236}">
                <a16:creationId xmlns:a16="http://schemas.microsoft.com/office/drawing/2014/main" id="{06C3AE41-D562-40CB-B4E7-65C00523E4DF}"/>
              </a:ext>
            </a:extLst>
          </p:cNvPr>
          <p:cNvGrpSpPr/>
          <p:nvPr/>
        </p:nvGrpSpPr>
        <p:grpSpPr>
          <a:xfrm>
            <a:off x="9949455" y="2661172"/>
            <a:ext cx="1180458" cy="1221692"/>
            <a:chOff x="-3693867" y="1085845"/>
            <a:chExt cx="4969902" cy="5143505"/>
          </a:xfrm>
          <a:solidFill>
            <a:schemeClr val="bg1"/>
          </a:solidFill>
        </p:grpSpPr>
        <p:sp>
          <p:nvSpPr>
            <p:cNvPr id="560" name="Freeform: Shape 559">
              <a:extLst>
                <a:ext uri="{FF2B5EF4-FFF2-40B4-BE49-F238E27FC236}">
                  <a16:creationId xmlns:a16="http://schemas.microsoft.com/office/drawing/2014/main" id="{C48CA768-75AC-462B-B5FE-7C4F7C34ED31}"/>
                </a:ext>
              </a:extLst>
            </p:cNvPr>
            <p:cNvSpPr/>
            <p:nvPr/>
          </p:nvSpPr>
          <p:spPr>
            <a:xfrm>
              <a:off x="-3437770" y="1600219"/>
              <a:ext cx="4457699" cy="4629131"/>
            </a:xfrm>
            <a:custGeom>
              <a:avLst/>
              <a:gdLst>
                <a:gd name="connsiteX0" fmla="*/ 4200525 w 4457699"/>
                <a:gd name="connsiteY0" fmla="*/ 4114781 h 4629131"/>
                <a:gd name="connsiteX1" fmla="*/ 3857625 w 4457699"/>
                <a:gd name="connsiteY1" fmla="*/ 4114781 h 4629131"/>
                <a:gd name="connsiteX2" fmla="*/ 3857625 w 4457699"/>
                <a:gd name="connsiteY2" fmla="*/ 1628756 h 4629131"/>
                <a:gd name="connsiteX3" fmla="*/ 3832525 w 4457699"/>
                <a:gd name="connsiteY3" fmla="*/ 1568131 h 4629131"/>
                <a:gd name="connsiteX4" fmla="*/ 2289475 w 4457699"/>
                <a:gd name="connsiteY4" fmla="*/ 25086 h 4629131"/>
                <a:gd name="connsiteX5" fmla="*/ 2168226 w 4457699"/>
                <a:gd name="connsiteY5" fmla="*/ 25086 h 4629131"/>
                <a:gd name="connsiteX6" fmla="*/ 625175 w 4457699"/>
                <a:gd name="connsiteY6" fmla="*/ 1568131 h 4629131"/>
                <a:gd name="connsiteX7" fmla="*/ 600075 w 4457699"/>
                <a:gd name="connsiteY7" fmla="*/ 1628756 h 4629131"/>
                <a:gd name="connsiteX8" fmla="*/ 600075 w 4457699"/>
                <a:gd name="connsiteY8" fmla="*/ 4114781 h 4629131"/>
                <a:gd name="connsiteX9" fmla="*/ 257175 w 4457699"/>
                <a:gd name="connsiteY9" fmla="*/ 4114781 h 4629131"/>
                <a:gd name="connsiteX10" fmla="*/ 34447 w 4457699"/>
                <a:gd name="connsiteY10" fmla="*/ 4243369 h 4629131"/>
                <a:gd name="connsiteX11" fmla="*/ 34447 w 4457699"/>
                <a:gd name="connsiteY11" fmla="*/ 4500544 h 4629131"/>
                <a:gd name="connsiteX12" fmla="*/ 257175 w 4457699"/>
                <a:gd name="connsiteY12" fmla="*/ 4629131 h 4629131"/>
                <a:gd name="connsiteX13" fmla="*/ 4200525 w 4457699"/>
                <a:gd name="connsiteY13" fmla="*/ 4629131 h 4629131"/>
                <a:gd name="connsiteX14" fmla="*/ 4423254 w 4457699"/>
                <a:gd name="connsiteY14" fmla="*/ 4500544 h 4629131"/>
                <a:gd name="connsiteX15" fmla="*/ 4423254 w 4457699"/>
                <a:gd name="connsiteY15" fmla="*/ 4243369 h 4629131"/>
                <a:gd name="connsiteX16" fmla="*/ 4200525 w 4457699"/>
                <a:gd name="connsiteY16" fmla="*/ 4114781 h 4629131"/>
                <a:gd name="connsiteX17" fmla="*/ 771525 w 4457699"/>
                <a:gd name="connsiteY17" fmla="*/ 1664222 h 4629131"/>
                <a:gd name="connsiteX18" fmla="*/ 2228850 w 4457699"/>
                <a:gd name="connsiteY18" fmla="*/ 206897 h 4629131"/>
                <a:gd name="connsiteX19" fmla="*/ 3686175 w 4457699"/>
                <a:gd name="connsiteY19" fmla="*/ 1664222 h 4629131"/>
                <a:gd name="connsiteX20" fmla="*/ 3686175 w 4457699"/>
                <a:gd name="connsiteY20" fmla="*/ 4114781 h 4629131"/>
                <a:gd name="connsiteX21" fmla="*/ 771525 w 4457699"/>
                <a:gd name="connsiteY21" fmla="*/ 4114781 h 4629131"/>
                <a:gd name="connsiteX22" fmla="*/ 4200525 w 4457699"/>
                <a:gd name="connsiteY22" fmla="*/ 4457681 h 4629131"/>
                <a:gd name="connsiteX23" fmla="*/ 257175 w 4457699"/>
                <a:gd name="connsiteY23" fmla="*/ 4457681 h 4629131"/>
                <a:gd name="connsiteX24" fmla="*/ 171450 w 4457699"/>
                <a:gd name="connsiteY24" fmla="*/ 4371956 h 4629131"/>
                <a:gd name="connsiteX25" fmla="*/ 257175 w 4457699"/>
                <a:gd name="connsiteY25" fmla="*/ 4286231 h 4629131"/>
                <a:gd name="connsiteX26" fmla="*/ 4200525 w 4457699"/>
                <a:gd name="connsiteY26" fmla="*/ 4286231 h 4629131"/>
                <a:gd name="connsiteX27" fmla="*/ 4286250 w 4457699"/>
                <a:gd name="connsiteY27" fmla="*/ 4371956 h 4629131"/>
                <a:gd name="connsiteX28" fmla="*/ 4200525 w 4457699"/>
                <a:gd name="connsiteY28" fmla="*/ 4457681 h 462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57699" h="4629131">
                  <a:moveTo>
                    <a:pt x="4200525" y="4114781"/>
                  </a:moveTo>
                  <a:lnTo>
                    <a:pt x="3857625" y="4114781"/>
                  </a:lnTo>
                  <a:lnTo>
                    <a:pt x="3857625" y="1628756"/>
                  </a:lnTo>
                  <a:cubicBezTo>
                    <a:pt x="3857625" y="1606027"/>
                    <a:pt x="3848592" y="1584209"/>
                    <a:pt x="3832525" y="1568131"/>
                  </a:cubicBezTo>
                  <a:lnTo>
                    <a:pt x="2289475" y="25086"/>
                  </a:lnTo>
                  <a:cubicBezTo>
                    <a:pt x="2255988" y="-8362"/>
                    <a:pt x="2201712" y="-8362"/>
                    <a:pt x="2168226" y="25086"/>
                  </a:cubicBezTo>
                  <a:lnTo>
                    <a:pt x="625175" y="1568131"/>
                  </a:lnTo>
                  <a:cubicBezTo>
                    <a:pt x="609108" y="1584209"/>
                    <a:pt x="600075" y="1606027"/>
                    <a:pt x="600075" y="1628756"/>
                  </a:cubicBezTo>
                  <a:lnTo>
                    <a:pt x="600075" y="4114781"/>
                  </a:lnTo>
                  <a:lnTo>
                    <a:pt x="257175" y="4114781"/>
                  </a:lnTo>
                  <a:cubicBezTo>
                    <a:pt x="165288" y="4114781"/>
                    <a:pt x="80405" y="4163806"/>
                    <a:pt x="34447" y="4243369"/>
                  </a:cubicBezTo>
                  <a:cubicBezTo>
                    <a:pt x="-11482" y="4322932"/>
                    <a:pt x="-11482" y="4420982"/>
                    <a:pt x="34447" y="4500544"/>
                  </a:cubicBezTo>
                  <a:cubicBezTo>
                    <a:pt x="80405" y="4580106"/>
                    <a:pt x="165288" y="4629131"/>
                    <a:pt x="257175" y="4629131"/>
                  </a:cubicBezTo>
                  <a:lnTo>
                    <a:pt x="4200525" y="4629131"/>
                  </a:lnTo>
                  <a:cubicBezTo>
                    <a:pt x="4292413" y="4629131"/>
                    <a:pt x="4377295" y="4580106"/>
                    <a:pt x="4423254" y="4500544"/>
                  </a:cubicBezTo>
                  <a:cubicBezTo>
                    <a:pt x="4469182" y="4420982"/>
                    <a:pt x="4469182" y="4322932"/>
                    <a:pt x="4423254" y="4243369"/>
                  </a:cubicBezTo>
                  <a:cubicBezTo>
                    <a:pt x="4377295" y="4163806"/>
                    <a:pt x="4292413" y="4114781"/>
                    <a:pt x="4200525" y="4114781"/>
                  </a:cubicBezTo>
                  <a:close/>
                  <a:moveTo>
                    <a:pt x="771525" y="1664222"/>
                  </a:moveTo>
                  <a:lnTo>
                    <a:pt x="2228850" y="206897"/>
                  </a:lnTo>
                  <a:lnTo>
                    <a:pt x="3686175" y="1664222"/>
                  </a:lnTo>
                  <a:lnTo>
                    <a:pt x="3686175" y="4114781"/>
                  </a:lnTo>
                  <a:lnTo>
                    <a:pt x="771525" y="4114781"/>
                  </a:lnTo>
                  <a:close/>
                  <a:moveTo>
                    <a:pt x="4200525" y="4457681"/>
                  </a:moveTo>
                  <a:lnTo>
                    <a:pt x="257175" y="4457681"/>
                  </a:lnTo>
                  <a:cubicBezTo>
                    <a:pt x="209835" y="4457681"/>
                    <a:pt x="171450" y="4419296"/>
                    <a:pt x="171450" y="4371956"/>
                  </a:cubicBezTo>
                  <a:cubicBezTo>
                    <a:pt x="171450" y="4324617"/>
                    <a:pt x="209835" y="4286231"/>
                    <a:pt x="257175" y="4286231"/>
                  </a:cubicBezTo>
                  <a:lnTo>
                    <a:pt x="4200525" y="4286231"/>
                  </a:lnTo>
                  <a:cubicBezTo>
                    <a:pt x="4247865" y="4286231"/>
                    <a:pt x="4286250" y="4324617"/>
                    <a:pt x="4286250" y="4371956"/>
                  </a:cubicBezTo>
                  <a:cubicBezTo>
                    <a:pt x="4286250" y="4419296"/>
                    <a:pt x="4247865" y="4457681"/>
                    <a:pt x="4200525" y="4457681"/>
                  </a:cubicBezTo>
                  <a:close/>
                </a:path>
              </a:pathLst>
            </a:custGeom>
            <a:grpFill/>
            <a:ln w="9797"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1BA93BEB-9783-4281-9F27-A5A2A67F25ED}"/>
                </a:ext>
              </a:extLst>
            </p:cNvPr>
            <p:cNvSpPr/>
            <p:nvPr/>
          </p:nvSpPr>
          <p:spPr>
            <a:xfrm>
              <a:off x="-3693867" y="1085845"/>
              <a:ext cx="4969902" cy="2570681"/>
            </a:xfrm>
            <a:custGeom>
              <a:avLst/>
              <a:gdLst>
                <a:gd name="connsiteX0" fmla="*/ 4945891 w 4969902"/>
                <a:gd name="connsiteY0" fmla="*/ 2425386 h 2570681"/>
                <a:gd name="connsiteX1" fmla="*/ 2545591 w 4969902"/>
                <a:gd name="connsiteY1" fmla="*/ 25086 h 2570681"/>
                <a:gd name="connsiteX2" fmla="*/ 2424352 w 4969902"/>
                <a:gd name="connsiteY2" fmla="*/ 25086 h 2570681"/>
                <a:gd name="connsiteX3" fmla="*/ 24051 w 4969902"/>
                <a:gd name="connsiteY3" fmla="*/ 2425386 h 2570681"/>
                <a:gd name="connsiteX4" fmla="*/ 25123 w 4969902"/>
                <a:gd name="connsiteY4" fmla="*/ 2545558 h 2570681"/>
                <a:gd name="connsiteX5" fmla="*/ 145291 w 4969902"/>
                <a:gd name="connsiteY5" fmla="*/ 2546626 h 2570681"/>
                <a:gd name="connsiteX6" fmla="*/ 2484947 w 4969902"/>
                <a:gd name="connsiteY6" fmla="*/ 206876 h 2570681"/>
                <a:gd name="connsiteX7" fmla="*/ 4824603 w 4969902"/>
                <a:gd name="connsiteY7" fmla="*/ 2546626 h 2570681"/>
                <a:gd name="connsiteX8" fmla="*/ 4944774 w 4969902"/>
                <a:gd name="connsiteY8" fmla="*/ 2545558 h 2570681"/>
                <a:gd name="connsiteX9" fmla="*/ 4945852 w 4969902"/>
                <a:gd name="connsiteY9" fmla="*/ 2425386 h 257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9902" h="2570681">
                  <a:moveTo>
                    <a:pt x="4945891" y="2425386"/>
                  </a:moveTo>
                  <a:lnTo>
                    <a:pt x="2545591" y="25086"/>
                  </a:lnTo>
                  <a:cubicBezTo>
                    <a:pt x="2512105" y="-8362"/>
                    <a:pt x="2457838" y="-8362"/>
                    <a:pt x="2424352" y="25086"/>
                  </a:cubicBezTo>
                  <a:lnTo>
                    <a:pt x="24051" y="2425386"/>
                  </a:lnTo>
                  <a:cubicBezTo>
                    <a:pt x="-8440" y="2459030"/>
                    <a:pt x="-7942" y="2512493"/>
                    <a:pt x="25123" y="2545558"/>
                  </a:cubicBezTo>
                  <a:cubicBezTo>
                    <a:pt x="58185" y="2578623"/>
                    <a:pt x="111648" y="2579123"/>
                    <a:pt x="145291" y="2546626"/>
                  </a:cubicBezTo>
                  <a:lnTo>
                    <a:pt x="2484947" y="206876"/>
                  </a:lnTo>
                  <a:lnTo>
                    <a:pt x="4824603" y="2546626"/>
                  </a:lnTo>
                  <a:cubicBezTo>
                    <a:pt x="4858246" y="2579123"/>
                    <a:pt x="4911709" y="2578623"/>
                    <a:pt x="4944774" y="2545558"/>
                  </a:cubicBezTo>
                  <a:cubicBezTo>
                    <a:pt x="4977850" y="2512493"/>
                    <a:pt x="4978340" y="2459030"/>
                    <a:pt x="4945852" y="2425386"/>
                  </a:cubicBezTo>
                  <a:close/>
                </a:path>
              </a:pathLst>
            </a:custGeom>
            <a:grpFill/>
            <a:ln w="9797"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9F729BF3-68DB-46AC-B80E-13752DA222B8}"/>
                </a:ext>
              </a:extLst>
            </p:cNvPr>
            <p:cNvSpPr/>
            <p:nvPr/>
          </p:nvSpPr>
          <p:spPr>
            <a:xfrm>
              <a:off x="-2137501" y="3336246"/>
              <a:ext cx="1857100" cy="1671412"/>
            </a:xfrm>
            <a:custGeom>
              <a:avLst/>
              <a:gdLst>
                <a:gd name="connsiteX0" fmla="*/ 1200573 w 1714502"/>
                <a:gd name="connsiteY0" fmla="*/ 10 h 1543072"/>
                <a:gd name="connsiteX1" fmla="*/ 1199388 w 1714502"/>
                <a:gd name="connsiteY1" fmla="*/ 10 h 1543072"/>
                <a:gd name="connsiteX2" fmla="*/ 857252 w 1714502"/>
                <a:gd name="connsiteY2" fmla="*/ 132467 h 1543072"/>
                <a:gd name="connsiteX3" fmla="*/ 515880 w 1714502"/>
                <a:gd name="connsiteY3" fmla="*/ 10 h 1543072"/>
                <a:gd name="connsiteX4" fmla="*/ 514352 w 1714502"/>
                <a:gd name="connsiteY4" fmla="*/ 10 h 1543072"/>
                <a:gd name="connsiteX5" fmla="*/ 150251 w 1714502"/>
                <a:gd name="connsiteY5" fmla="*/ 149838 h 1543072"/>
                <a:gd name="connsiteX6" fmla="*/ 2 w 1714502"/>
                <a:gd name="connsiteY6" fmla="*/ 513752 h 1543072"/>
                <a:gd name="connsiteX7" fmla="*/ 305702 w 1714502"/>
                <a:gd name="connsiteY7" fmla="*/ 1139545 h 1543072"/>
                <a:gd name="connsiteX8" fmla="*/ 815496 w 1714502"/>
                <a:gd name="connsiteY8" fmla="*/ 1532694 h 1543072"/>
                <a:gd name="connsiteX9" fmla="*/ 857242 w 1714502"/>
                <a:gd name="connsiteY9" fmla="*/ 1543070 h 1543072"/>
                <a:gd name="connsiteX10" fmla="*/ 898812 w 1714502"/>
                <a:gd name="connsiteY10" fmla="*/ 1532273 h 1543072"/>
                <a:gd name="connsiteX11" fmla="*/ 1714502 w 1714502"/>
                <a:gd name="connsiteY11" fmla="*/ 514350 h 1543072"/>
                <a:gd name="connsiteX12" fmla="*/ 1563989 w 1714502"/>
                <a:gd name="connsiteY12" fmla="*/ 150788 h 1543072"/>
                <a:gd name="connsiteX13" fmla="*/ 1200573 w 1714502"/>
                <a:gd name="connsiteY13" fmla="*/ 0 h 1543072"/>
                <a:gd name="connsiteX14" fmla="*/ 857252 w 1714502"/>
                <a:gd name="connsiteY14" fmla="*/ 1357698 h 1543072"/>
                <a:gd name="connsiteX15" fmla="*/ 429470 w 1714502"/>
                <a:gd name="connsiteY15" fmla="*/ 1020196 h 1543072"/>
                <a:gd name="connsiteX16" fmla="*/ 171452 w 1714502"/>
                <a:gd name="connsiteY16" fmla="*/ 514340 h 1543072"/>
                <a:gd name="connsiteX17" fmla="*/ 271265 w 1714502"/>
                <a:gd name="connsiteY17" fmla="*/ 271254 h 1543072"/>
                <a:gd name="connsiteX18" fmla="*/ 514352 w 1714502"/>
                <a:gd name="connsiteY18" fmla="*/ 171440 h 1543072"/>
                <a:gd name="connsiteX19" fmla="*/ 515381 w 1714502"/>
                <a:gd name="connsiteY19" fmla="*/ 171440 h 1543072"/>
                <a:gd name="connsiteX20" fmla="*/ 788672 w 1714502"/>
                <a:gd name="connsiteY20" fmla="*/ 311010 h 1543072"/>
                <a:gd name="connsiteX21" fmla="*/ 857252 w 1714502"/>
                <a:gd name="connsiteY21" fmla="*/ 345300 h 1543072"/>
                <a:gd name="connsiteX22" fmla="*/ 925832 w 1714502"/>
                <a:gd name="connsiteY22" fmla="*/ 311010 h 1543072"/>
                <a:gd name="connsiteX23" fmla="*/ 1199545 w 1714502"/>
                <a:gd name="connsiteY23" fmla="*/ 171440 h 1543072"/>
                <a:gd name="connsiteX24" fmla="*/ 1200162 w 1714502"/>
                <a:gd name="connsiteY24" fmla="*/ 171440 h 1543072"/>
                <a:gd name="connsiteX25" fmla="*/ 1442641 w 1714502"/>
                <a:gd name="connsiteY25" fmla="*/ 271861 h 1543072"/>
                <a:gd name="connsiteX26" fmla="*/ 1543062 w 1714502"/>
                <a:gd name="connsiteY26" fmla="*/ 514340 h 1543072"/>
                <a:gd name="connsiteX27" fmla="*/ 857262 w 1714502"/>
                <a:gd name="connsiteY27" fmla="*/ 1357698 h 154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4502" h="1543072">
                  <a:moveTo>
                    <a:pt x="1200573" y="10"/>
                  </a:moveTo>
                  <a:lnTo>
                    <a:pt x="1199388" y="10"/>
                  </a:lnTo>
                  <a:cubicBezTo>
                    <a:pt x="1072750" y="-333"/>
                    <a:pt x="950629" y="46928"/>
                    <a:pt x="857252" y="132467"/>
                  </a:cubicBezTo>
                  <a:cubicBezTo>
                    <a:pt x="763983" y="47242"/>
                    <a:pt x="642215" y="-20"/>
                    <a:pt x="515880" y="10"/>
                  </a:cubicBezTo>
                  <a:lnTo>
                    <a:pt x="514352" y="10"/>
                  </a:lnTo>
                  <a:cubicBezTo>
                    <a:pt x="377878" y="-529"/>
                    <a:pt x="246802" y="53395"/>
                    <a:pt x="150251" y="149838"/>
                  </a:cubicBezTo>
                  <a:cubicBezTo>
                    <a:pt x="53690" y="246281"/>
                    <a:pt x="-380" y="377278"/>
                    <a:pt x="2" y="513752"/>
                  </a:cubicBezTo>
                  <a:cubicBezTo>
                    <a:pt x="2" y="717425"/>
                    <a:pt x="102872" y="927799"/>
                    <a:pt x="305702" y="1139545"/>
                  </a:cubicBezTo>
                  <a:cubicBezTo>
                    <a:pt x="457519" y="1292508"/>
                    <a:pt x="628969" y="1424730"/>
                    <a:pt x="815496" y="1532694"/>
                  </a:cubicBezTo>
                  <a:cubicBezTo>
                    <a:pt x="828311" y="1539621"/>
                    <a:pt x="842664" y="1543177"/>
                    <a:pt x="857242" y="1543070"/>
                  </a:cubicBezTo>
                  <a:cubicBezTo>
                    <a:pt x="871791" y="1543070"/>
                    <a:pt x="886104" y="1539357"/>
                    <a:pt x="898812" y="1532273"/>
                  </a:cubicBezTo>
                  <a:cubicBezTo>
                    <a:pt x="932180" y="1513747"/>
                    <a:pt x="1714502" y="1072954"/>
                    <a:pt x="1714502" y="514350"/>
                  </a:cubicBezTo>
                  <a:cubicBezTo>
                    <a:pt x="1714502" y="377993"/>
                    <a:pt x="1660382" y="247260"/>
                    <a:pt x="1563989" y="150788"/>
                  </a:cubicBezTo>
                  <a:cubicBezTo>
                    <a:pt x="1467624" y="54345"/>
                    <a:pt x="1336930" y="118"/>
                    <a:pt x="1200573" y="0"/>
                  </a:cubicBezTo>
                  <a:close/>
                  <a:moveTo>
                    <a:pt x="857252" y="1357698"/>
                  </a:moveTo>
                  <a:cubicBezTo>
                    <a:pt x="701762" y="1262597"/>
                    <a:pt x="558175" y="1149313"/>
                    <a:pt x="429470" y="1020196"/>
                  </a:cubicBezTo>
                  <a:cubicBezTo>
                    <a:pt x="258215" y="842163"/>
                    <a:pt x="171452" y="671819"/>
                    <a:pt x="171452" y="514340"/>
                  </a:cubicBezTo>
                  <a:cubicBezTo>
                    <a:pt x="170913" y="423217"/>
                    <a:pt x="206849" y="335699"/>
                    <a:pt x="271265" y="271254"/>
                  </a:cubicBezTo>
                  <a:cubicBezTo>
                    <a:pt x="335711" y="206847"/>
                    <a:pt x="423238" y="170911"/>
                    <a:pt x="514352" y="171440"/>
                  </a:cubicBezTo>
                  <a:lnTo>
                    <a:pt x="515381" y="171440"/>
                  </a:lnTo>
                  <a:cubicBezTo>
                    <a:pt x="623453" y="171940"/>
                    <a:pt x="724912" y="223718"/>
                    <a:pt x="788672" y="311010"/>
                  </a:cubicBezTo>
                  <a:cubicBezTo>
                    <a:pt x="804867" y="332593"/>
                    <a:pt x="830280" y="345300"/>
                    <a:pt x="857252" y="345300"/>
                  </a:cubicBezTo>
                  <a:cubicBezTo>
                    <a:pt x="884233" y="345300"/>
                    <a:pt x="909647" y="332593"/>
                    <a:pt x="925832" y="311010"/>
                  </a:cubicBezTo>
                  <a:cubicBezTo>
                    <a:pt x="989366" y="223218"/>
                    <a:pt x="1091198" y="171283"/>
                    <a:pt x="1199545" y="171440"/>
                  </a:cubicBezTo>
                  <a:lnTo>
                    <a:pt x="1200162" y="171440"/>
                  </a:lnTo>
                  <a:cubicBezTo>
                    <a:pt x="1291089" y="171440"/>
                    <a:pt x="1378313" y="207562"/>
                    <a:pt x="1442641" y="271861"/>
                  </a:cubicBezTo>
                  <a:cubicBezTo>
                    <a:pt x="1506930" y="336189"/>
                    <a:pt x="1543062" y="423413"/>
                    <a:pt x="1543062" y="514340"/>
                  </a:cubicBezTo>
                  <a:cubicBezTo>
                    <a:pt x="1543062" y="907568"/>
                    <a:pt x="1011567" y="1262715"/>
                    <a:pt x="857262" y="1357698"/>
                  </a:cubicBezTo>
                  <a:close/>
                </a:path>
              </a:pathLst>
            </a:custGeom>
            <a:solidFill>
              <a:srgbClr val="ECD169"/>
            </a:solidFill>
            <a:ln w="9797" cap="flat">
              <a:noFill/>
              <a:prstDash val="solid"/>
              <a:miter/>
            </a:ln>
          </p:spPr>
          <p:txBody>
            <a:bodyPr rtlCol="0" anchor="ctr"/>
            <a:lstStyle/>
            <a:p>
              <a:endParaRPr lang="en-US"/>
            </a:p>
          </p:txBody>
        </p:sp>
      </p:grpSp>
    </p:spTree>
    <p:extLst>
      <p:ext uri="{BB962C8B-B14F-4D97-AF65-F5344CB8AC3E}">
        <p14:creationId xmlns:p14="http://schemas.microsoft.com/office/powerpoint/2010/main" val="363874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83021</TotalTime>
  <Words>3415</Words>
  <Application>Microsoft Macintosh PowerPoint</Application>
  <PresentationFormat>Widescreen</PresentationFormat>
  <Paragraphs>447</Paragraphs>
  <Slides>53</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Poppins Light</vt:lpstr>
      <vt:lpstr>Poppins SemiBold</vt:lpstr>
      <vt:lpstr>Calibri Light</vt:lpstr>
      <vt:lpstr>Symbol</vt:lpstr>
      <vt:lpstr>Slack-Lato</vt:lpstr>
      <vt:lpstr>Poppins</vt:lpstr>
      <vt:lpstr>Arial</vt:lpstr>
      <vt:lpstr>ProximaNova-Regular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Ellyn Bader</dc:creator>
  <cp:lastModifiedBy>Ellyn Bader</cp:lastModifiedBy>
  <cp:revision>45</cp:revision>
  <dcterms:created xsi:type="dcterms:W3CDTF">2021-12-20T19:58:07Z</dcterms:created>
  <dcterms:modified xsi:type="dcterms:W3CDTF">2024-08-16T19:13:25Z</dcterms:modified>
</cp:coreProperties>
</file>